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87" r:id="rId4"/>
    <p:sldId id="282" r:id="rId5"/>
    <p:sldId id="284" r:id="rId6"/>
    <p:sldId id="274" r:id="rId7"/>
    <p:sldId id="294" r:id="rId8"/>
    <p:sldId id="276" r:id="rId9"/>
    <p:sldId id="268" r:id="rId10"/>
    <p:sldId id="269" r:id="rId11"/>
    <p:sldId id="270" r:id="rId12"/>
    <p:sldId id="271" r:id="rId13"/>
    <p:sldId id="277" r:id="rId14"/>
    <p:sldId id="278" r:id="rId15"/>
    <p:sldId id="295" r:id="rId16"/>
    <p:sldId id="290" r:id="rId17"/>
    <p:sldId id="296" r:id="rId18"/>
    <p:sldId id="292" r:id="rId19"/>
    <p:sldId id="259" r:id="rId20"/>
    <p:sldId id="260" r:id="rId21"/>
    <p:sldId id="261" r:id="rId22"/>
    <p:sldId id="297" r:id="rId23"/>
    <p:sldId id="293" r:id="rId24"/>
    <p:sldId id="298" r:id="rId25"/>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900"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00D15D2-EF09-489F-84BA-C9FE2C76E282}" type="datetimeFigureOut">
              <a:rPr lang="ru-RU"/>
              <a:pPr>
                <a:defRPr/>
              </a:pPr>
              <a:t>16.10.2025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4F31EF7-DE96-45D6-8333-A47E03B4391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46BB3F7-2224-48BB-9B40-0FC94E8328ED}" type="datetimeFigureOut">
              <a:rPr lang="ru-RU"/>
              <a:pPr>
                <a:defRPr/>
              </a:pPr>
              <a:t>16.10.2025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0658C61-3ABC-452F-8CEB-8BF112FE8D4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51AFB15-0618-4860-A183-269492813196}" type="datetimeFigureOut">
              <a:rPr lang="ru-RU"/>
              <a:pPr>
                <a:defRPr/>
              </a:pPr>
              <a:t>16.10.2025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E8223E1-C9D7-450E-A9C8-8F37702DDD2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3DF7923-5172-4D8A-AAE8-A97892A88EB0}" type="datetimeFigureOut">
              <a:rPr lang="ru-RU"/>
              <a:pPr>
                <a:defRPr/>
              </a:pPr>
              <a:t>16.10.2025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6F2A0A1-F20F-4B5D-9B6E-4D0A7DE3EA1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1B4EB00-1CC8-413E-B16E-907A21719063}" type="datetimeFigureOut">
              <a:rPr lang="ru-RU"/>
              <a:pPr>
                <a:defRPr/>
              </a:pPr>
              <a:t>16.10.2025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D4CC70C-09CD-4067-8451-90A0BF64847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6882358-5CD9-412D-88E3-B34D1E983BB1}" type="datetimeFigureOut">
              <a:rPr lang="ru-RU"/>
              <a:pPr>
                <a:defRPr/>
              </a:pPr>
              <a:t>16.10.2025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0F849CD-615D-4726-997E-40C77EB295F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FA502F5-132D-40DC-B374-010ADC0B5C2D}" type="datetimeFigureOut">
              <a:rPr lang="ru-RU"/>
              <a:pPr>
                <a:defRPr/>
              </a:pPr>
              <a:t>16.10.2025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631DCFA-4FE2-4842-82A5-BF0E31E08EA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2EF7C49-0078-47EC-84D7-F03A810DDC29}" type="datetimeFigureOut">
              <a:rPr lang="ru-RU"/>
              <a:pPr>
                <a:defRPr/>
              </a:pPr>
              <a:t>16.10.2025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62BDA9C-ED24-47E6-857E-D89B9F22142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548EC8C-2818-41F3-B5E1-346B7AB76A96}" type="datetimeFigureOut">
              <a:rPr lang="ru-RU"/>
              <a:pPr>
                <a:defRPr/>
              </a:pPr>
              <a:t>16.10.2025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3355F19-6F66-4B4B-8A91-23841F00631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978CBFA-6ECF-4735-BC99-E09EE5302032}" type="datetimeFigureOut">
              <a:rPr lang="ru-RU"/>
              <a:pPr>
                <a:defRPr/>
              </a:pPr>
              <a:t>16.10.2025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A095F0C-86DF-4FF2-85E7-6C1EE874552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DEC8496-15FE-45D4-B72A-905BCE826861}" type="datetimeFigureOut">
              <a:rPr lang="ru-RU"/>
              <a:pPr>
                <a:defRPr/>
              </a:pPr>
              <a:t>16.10.2025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409BEA1-5D79-455C-B72F-05C8761D9AD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7D04B56-B191-4B6A-AF79-51E36A7A2A10}" type="datetimeFigureOut">
              <a:rPr lang="ru-RU"/>
              <a:pPr>
                <a:defRPr/>
              </a:pPr>
              <a:t>16.10.2025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56D5E98-0635-4ADB-A53F-61C18FB727C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itchFamily="18" charset="0"/>
        </a:defRPr>
      </a:lvl2pPr>
      <a:lvl3pPr algn="l" rtl="0" eaLnBrk="0" fontAlgn="base" hangingPunct="0">
        <a:lnSpc>
          <a:spcPct val="90000"/>
        </a:lnSpc>
        <a:spcBef>
          <a:spcPct val="0"/>
        </a:spcBef>
        <a:spcAft>
          <a:spcPct val="0"/>
        </a:spcAft>
        <a:defRPr sz="4400">
          <a:solidFill>
            <a:schemeClr val="tx1"/>
          </a:solidFill>
          <a:latin typeface="Times New Roman" pitchFamily="18" charset="0"/>
        </a:defRPr>
      </a:lvl3pPr>
      <a:lvl4pPr algn="l" rtl="0" eaLnBrk="0" fontAlgn="base" hangingPunct="0">
        <a:lnSpc>
          <a:spcPct val="90000"/>
        </a:lnSpc>
        <a:spcBef>
          <a:spcPct val="0"/>
        </a:spcBef>
        <a:spcAft>
          <a:spcPct val="0"/>
        </a:spcAft>
        <a:defRPr sz="4400">
          <a:solidFill>
            <a:schemeClr val="tx1"/>
          </a:solidFill>
          <a:latin typeface="Times New Roman" pitchFamily="18" charset="0"/>
        </a:defRPr>
      </a:lvl4pPr>
      <a:lvl5pPr algn="l" rtl="0" eaLnBrk="0" fontAlgn="base" hangingPunct="0">
        <a:lnSpc>
          <a:spcPct val="90000"/>
        </a:lnSpc>
        <a:spcBef>
          <a:spcPct val="0"/>
        </a:spcBef>
        <a:spcAft>
          <a:spcPct val="0"/>
        </a:spcAft>
        <a:defRPr sz="4400">
          <a:solidFill>
            <a:schemeClr val="tx1"/>
          </a:solidFill>
          <a:latin typeface="Times New Roman" pitchFamily="18" charset="0"/>
        </a:defRPr>
      </a:lvl5pPr>
      <a:lvl6pPr marL="457200" algn="l" rtl="0" fontAlgn="base">
        <a:lnSpc>
          <a:spcPct val="90000"/>
        </a:lnSpc>
        <a:spcBef>
          <a:spcPct val="0"/>
        </a:spcBef>
        <a:spcAft>
          <a:spcPct val="0"/>
        </a:spcAft>
        <a:defRPr sz="4400">
          <a:solidFill>
            <a:schemeClr val="tx1"/>
          </a:solidFill>
          <a:latin typeface="Times New Roman" pitchFamily="18" charset="0"/>
        </a:defRPr>
      </a:lvl6pPr>
      <a:lvl7pPr marL="914400" algn="l" rtl="0" fontAlgn="base">
        <a:lnSpc>
          <a:spcPct val="90000"/>
        </a:lnSpc>
        <a:spcBef>
          <a:spcPct val="0"/>
        </a:spcBef>
        <a:spcAft>
          <a:spcPct val="0"/>
        </a:spcAft>
        <a:defRPr sz="4400">
          <a:solidFill>
            <a:schemeClr val="tx1"/>
          </a:solidFill>
          <a:latin typeface="Times New Roman" pitchFamily="18" charset="0"/>
        </a:defRPr>
      </a:lvl7pPr>
      <a:lvl8pPr marL="1371600" algn="l" rtl="0" fontAlgn="base">
        <a:lnSpc>
          <a:spcPct val="90000"/>
        </a:lnSpc>
        <a:spcBef>
          <a:spcPct val="0"/>
        </a:spcBef>
        <a:spcAft>
          <a:spcPct val="0"/>
        </a:spcAft>
        <a:defRPr sz="4400">
          <a:solidFill>
            <a:schemeClr val="tx1"/>
          </a:solidFill>
          <a:latin typeface="Times New Roman" pitchFamily="18" charset="0"/>
        </a:defRPr>
      </a:lvl8pPr>
      <a:lvl9pPr marL="1828800" algn="l" rtl="0" fontAlgn="base">
        <a:lnSpc>
          <a:spcPct val="90000"/>
        </a:lnSpc>
        <a:spcBef>
          <a:spcPct val="0"/>
        </a:spcBef>
        <a:spcAft>
          <a:spcPct val="0"/>
        </a:spcAft>
        <a:defRPr sz="4400">
          <a:solidFill>
            <a:schemeClr val="tx1"/>
          </a:solidFill>
          <a:latin typeface="Times New Roman" pitchFamily="18"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a:xfrm>
            <a:off x="344488" y="609600"/>
            <a:ext cx="11444287" cy="3994150"/>
          </a:xfrm>
        </p:spPr>
        <p:txBody>
          <a:bodyPr/>
          <a:lstStyle/>
          <a:p>
            <a:pPr eaLnBrk="1" hangingPunct="1"/>
            <a:r>
              <a:rPr lang="ru-RU" sz="4800" smtClean="0"/>
              <a:t>Методические рекомендации по</a:t>
            </a:r>
            <a:r>
              <a:rPr lang="ru-RU" sz="4800" smtClean="0">
                <a:latin typeface="Arial" charset="0"/>
              </a:rPr>
              <a:t> </a:t>
            </a:r>
            <a:r>
              <a:rPr lang="ru-RU" sz="4800" smtClean="0"/>
              <a:t>использованию электронных средств обучения на уроках </a:t>
            </a:r>
            <a:r>
              <a:rPr lang="ru-RU" sz="4800" smtClean="0">
                <a:latin typeface="Arial" charset="0"/>
              </a:rPr>
              <a:t/>
            </a:r>
            <a:br>
              <a:rPr lang="ru-RU" sz="4800" smtClean="0">
                <a:latin typeface="Arial" charset="0"/>
              </a:rPr>
            </a:br>
            <a:r>
              <a:rPr lang="ru-RU" sz="4800" smtClean="0"/>
              <a:t>изобразительного искусства с учащимися с нарушением слуха</a:t>
            </a:r>
            <a:r>
              <a:rPr lang="ru-RU" sz="5400" smtClean="0"/>
              <a:t> </a:t>
            </a:r>
          </a:p>
        </p:txBody>
      </p:sp>
      <p:sp>
        <p:nvSpPr>
          <p:cNvPr id="13314" name="Подзаголовок 2"/>
          <p:cNvSpPr>
            <a:spLocks noGrp="1"/>
          </p:cNvSpPr>
          <p:nvPr>
            <p:ph type="subTitle" idx="1"/>
          </p:nvPr>
        </p:nvSpPr>
        <p:spPr>
          <a:xfrm>
            <a:off x="360363" y="4724400"/>
            <a:ext cx="11444287" cy="1655763"/>
          </a:xfrm>
        </p:spPr>
        <p:txBody>
          <a:bodyPr/>
          <a:lstStyle/>
          <a:p>
            <a:pPr algn="r" eaLnBrk="1" hangingPunct="1"/>
            <a:r>
              <a:rPr lang="ru-RU" smtClean="0"/>
              <a:t>Подготовила </a:t>
            </a:r>
            <a:br>
              <a:rPr lang="ru-RU" smtClean="0"/>
            </a:br>
            <a:r>
              <a:rPr lang="ru-RU" b="1" smtClean="0"/>
              <a:t>Ахрамович Диана Алексеевна</a:t>
            </a:r>
          </a:p>
          <a:p>
            <a:pPr algn="r" eaLnBrk="1" hangingPunct="1"/>
            <a:r>
              <a:rPr lang="ru-RU" smtClean="0"/>
              <a:t> под руководством доцента БГПУ </a:t>
            </a:r>
          </a:p>
          <a:p>
            <a:pPr algn="r" eaLnBrk="1" hangingPunct="1"/>
            <a:r>
              <a:rPr lang="ru-RU" b="1" smtClean="0"/>
              <a:t>Киселевой Алеси Валерьевны</a:t>
            </a:r>
          </a:p>
          <a:p>
            <a:pPr eaLnBrk="1" hangingPunct="1"/>
            <a:r>
              <a:rPr lang="ru-RU" smtClean="0"/>
              <a:t>2025</a:t>
            </a:r>
          </a:p>
        </p:txBody>
      </p:sp>
      <p:pic>
        <p:nvPicPr>
          <p:cNvPr id="13316" name="Рисунок 3"/>
          <p:cNvPicPr>
            <a:picLocks noChangeAspect="1"/>
          </p:cNvPicPr>
          <p:nvPr/>
        </p:nvPicPr>
        <p:blipFill>
          <a:blip r:embed="rId2"/>
          <a:srcRect/>
          <a:stretch>
            <a:fillRect/>
          </a:stretch>
        </p:blipFill>
        <p:spPr bwMode="auto">
          <a:xfrm>
            <a:off x="247650" y="207963"/>
            <a:ext cx="1212850" cy="1657350"/>
          </a:xfrm>
          <a:prstGeom prst="rect">
            <a:avLst/>
          </a:prstGeom>
          <a:noFill/>
          <a:ln w="9525">
            <a:noFill/>
            <a:miter lim="800000"/>
            <a:headEnd/>
            <a:tailEnd/>
          </a:ln>
        </p:spPr>
      </p:pic>
      <p:pic>
        <p:nvPicPr>
          <p:cNvPr id="13318" name="Рисунок 5"/>
          <p:cNvPicPr>
            <a:picLocks noChangeAspect="1"/>
          </p:cNvPicPr>
          <p:nvPr/>
        </p:nvPicPr>
        <p:blipFill>
          <a:blip r:embed="rId3"/>
          <a:srcRect/>
          <a:stretch>
            <a:fillRect/>
          </a:stretch>
        </p:blipFill>
        <p:spPr bwMode="auto">
          <a:xfrm>
            <a:off x="10860088" y="207963"/>
            <a:ext cx="1100137" cy="165893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93675"/>
            <a:ext cx="10515600" cy="2619375"/>
          </a:xfrm>
        </p:spPr>
        <p:txBody>
          <a:bodyPr rtlCol="0">
            <a:normAutofit fontScale="90000"/>
          </a:bodyPr>
          <a:lstStyle/>
          <a:p>
            <a:pPr eaLnBrk="1" fontAlgn="auto" hangingPunct="1">
              <a:spcAft>
                <a:spcPts val="0"/>
              </a:spcAft>
              <a:defRPr/>
            </a:pPr>
            <a:r>
              <a:rPr lang="ru-RU" dirty="0"/>
              <a:t>Учет достижений психологии позволяет сформулировать ряд общих рекомендаций, которые следует учитывать при разработке способа визуализации информации на экране:</a:t>
            </a:r>
            <a:br>
              <a:rPr lang="ru-RU" dirty="0"/>
            </a:br>
            <a:endParaRPr lang="ru-RU" dirty="0"/>
          </a:p>
        </p:txBody>
      </p:sp>
      <p:sp>
        <p:nvSpPr>
          <p:cNvPr id="22530" name="Объект 2"/>
          <p:cNvSpPr>
            <a:spLocks noGrp="1"/>
          </p:cNvSpPr>
          <p:nvPr>
            <p:ph idx="1"/>
          </p:nvPr>
        </p:nvSpPr>
        <p:spPr>
          <a:xfrm>
            <a:off x="838200" y="2909888"/>
            <a:ext cx="10515600" cy="3948112"/>
          </a:xfrm>
        </p:spPr>
        <p:txBody>
          <a:bodyPr/>
          <a:lstStyle/>
          <a:p>
            <a:pPr eaLnBrk="1" hangingPunct="1"/>
            <a:r>
              <a:rPr lang="ru-RU" smtClean="0"/>
              <a:t>информация на экране должна быть структурирована;</a:t>
            </a:r>
          </a:p>
          <a:p>
            <a:pPr eaLnBrk="1" hangingPunct="1"/>
            <a:r>
              <a:rPr lang="ru-RU" smtClean="0"/>
              <a:t>визуальная информация периодически должна меняться на аудиоинформацию;</a:t>
            </a:r>
          </a:p>
          <a:p>
            <a:pPr eaLnBrk="1" hangingPunct="1"/>
            <a:r>
              <a:rPr lang="ru-RU" smtClean="0"/>
              <a:t>темп работы должен варьироваться;</a:t>
            </a:r>
          </a:p>
          <a:p>
            <a:pPr eaLnBrk="1" hangingPunct="1"/>
            <a:r>
              <a:rPr lang="ru-RU" smtClean="0"/>
              <a:t>периодически должны варьироваться яркость цвета и /или громкость звука;</a:t>
            </a:r>
          </a:p>
          <a:p>
            <a:pPr eaLnBrk="1" hangingPunct="1"/>
            <a:r>
              <a:rPr lang="ru-RU" smtClean="0"/>
              <a:t>содержание визуализируемого учебного материала не должно быть слишком простым или слишком сложным.</a:t>
            </a:r>
          </a:p>
          <a:p>
            <a:pPr eaLnBrk="1" hangingPunct="1"/>
            <a:endParaRPr lang="ru-RU"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ъект 2"/>
          <p:cNvSpPr>
            <a:spLocks noGrp="1"/>
          </p:cNvSpPr>
          <p:nvPr>
            <p:ph idx="1"/>
          </p:nvPr>
        </p:nvSpPr>
        <p:spPr>
          <a:xfrm>
            <a:off x="838200" y="1039813"/>
            <a:ext cx="10515600" cy="5137150"/>
          </a:xfrm>
        </p:spPr>
        <p:txBody>
          <a:bodyPr/>
          <a:lstStyle/>
          <a:p>
            <a:pPr algn="just" eaLnBrk="1" hangingPunct="1"/>
            <a:r>
              <a:rPr lang="ru-RU" smtClean="0"/>
              <a:t>Следует иметь ввиду, что визуальная среда на экране монитора является искусственной, по многим параметрам отличающейся от естественной. Естественным для человека является восприятие в отраженном свете, а на экране монитора информация передается с помощью излучающего света. Поэтому цветовые характеристики зрительной информации наряду с характеристиками яркости и контраста изображения оказывают существенное влияние на характер визуальной среды на экране монитора.</a:t>
            </a:r>
          </a:p>
          <a:p>
            <a:pPr algn="just" eaLnBrk="1" hangingPunct="1"/>
            <a:r>
              <a:rPr lang="ru-RU" smtClean="0"/>
              <a:t>Всегда следует помнить, что комфортность восприятия информации с экрана достигается при равномерном распределении яркости в поле зрения.</a:t>
            </a:r>
          </a:p>
          <a:p>
            <a:pPr eaLnBrk="1" hangingPunct="1"/>
            <a:endParaRPr lang="ru-RU"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ъект 2"/>
          <p:cNvSpPr>
            <a:spLocks noGrp="1"/>
          </p:cNvSpPr>
          <p:nvPr>
            <p:ph idx="1"/>
          </p:nvPr>
        </p:nvSpPr>
        <p:spPr>
          <a:xfrm>
            <a:off x="762000" y="1139825"/>
            <a:ext cx="10515600" cy="4351338"/>
          </a:xfrm>
        </p:spPr>
        <p:txBody>
          <a:bodyPr/>
          <a:lstStyle/>
          <a:p>
            <a:pPr algn="just" eaLnBrk="1" hangingPunct="1"/>
            <a:r>
              <a:rPr lang="ru-RU" smtClean="0"/>
              <a:t>Соотношение цветов в цветовой палитре информационного ресурса может формировать и определенный психологический настрой. </a:t>
            </a:r>
          </a:p>
          <a:p>
            <a:pPr algn="just" eaLnBrk="1" hangingPunct="1"/>
            <a:r>
              <a:rPr lang="ru-RU" smtClean="0"/>
              <a:t>Преобладание темных цветов может привести к развитию угнетенного психологического состояния, пассивности. </a:t>
            </a:r>
          </a:p>
          <a:p>
            <a:pPr algn="just" eaLnBrk="1" hangingPunct="1"/>
            <a:r>
              <a:rPr lang="ru-RU" smtClean="0"/>
              <a:t>Преобладание ярких цветов, наоборот, – перевозбуждению, причем общее перевозбуждение организма часто граничит с быстрым развитием утомления зрительного анализатора, что следует учитывать при стремлении к соблюдению требований эргономики и здоровьесбережения.</a:t>
            </a:r>
          </a:p>
          <a:p>
            <a:pPr eaLnBrk="1" hangingPunct="1"/>
            <a:endParaRPr lang="ru-RU"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ъект 2"/>
          <p:cNvSpPr>
            <a:spLocks noGrp="1"/>
          </p:cNvSpPr>
          <p:nvPr>
            <p:ph idx="1"/>
          </p:nvPr>
        </p:nvSpPr>
        <p:spPr>
          <a:xfrm>
            <a:off x="304800" y="0"/>
            <a:ext cx="11672888" cy="6456363"/>
          </a:xfrm>
        </p:spPr>
        <p:txBody>
          <a:bodyPr/>
          <a:lstStyle/>
          <a:p>
            <a:pPr marL="0" indent="0" eaLnBrk="1" hangingPunct="1">
              <a:lnSpc>
                <a:spcPct val="80000"/>
              </a:lnSpc>
              <a:buFont typeface="Arial" charset="0"/>
              <a:buNone/>
            </a:pPr>
            <a:r>
              <a:rPr lang="ru-RU" sz="2600" smtClean="0"/>
              <a:t> Значения цветов рекомендуется устанавливать постоянными и соответствующими устойчивым зрительным ассоциациям, реальным предметам и объектам. </a:t>
            </a:r>
          </a:p>
          <a:p>
            <a:pPr marL="0" indent="0" eaLnBrk="1" hangingPunct="1">
              <a:lnSpc>
                <a:spcPct val="80000"/>
              </a:lnSpc>
              <a:buFont typeface="Arial" charset="0"/>
              <a:buNone/>
            </a:pPr>
            <a:r>
              <a:rPr lang="ru-RU" sz="2600" smtClean="0"/>
              <a:t>Кроме того, значения цветов рекомендуется выбирать в соответствии с психологической реакцией человека (например, красный цвет – прерывание, экстренная информация, опасность, желтый – внимание и слежение, зеленый – разрешающий и т.д.). </a:t>
            </a:r>
          </a:p>
          <a:p>
            <a:pPr marL="0" indent="0" eaLnBrk="1" hangingPunct="1">
              <a:lnSpc>
                <a:spcPct val="80000"/>
              </a:lnSpc>
              <a:buFont typeface="Arial" charset="0"/>
              <a:buNone/>
            </a:pPr>
            <a:r>
              <a:rPr lang="ru-RU" sz="2600" smtClean="0"/>
              <a:t>Для смыслового противопоставления объектов (данных) рекомендуется использование в презентациях контрастных цветов (красный – зеленый, синий – желтый, белый – черный). Однако важно не злоупотреблять контрастными цветами, поскольку это часто приводит к появлению психологических послеобразов и цветовых гомогенных полей. </a:t>
            </a:r>
          </a:p>
          <a:p>
            <a:pPr marL="0" indent="0" eaLnBrk="1" hangingPunct="1">
              <a:lnSpc>
                <a:spcPct val="80000"/>
              </a:lnSpc>
              <a:buFont typeface="Arial" charset="0"/>
              <a:buNone/>
            </a:pPr>
            <a:r>
              <a:rPr lang="ru-RU" sz="2600" smtClean="0"/>
              <a:t>Цветовой контраст изображения и фона должен находиться на оптимальном уровне, яркостный контраст изображения по отношению к фону должен быть выше не менее, чем на 60 %. </a:t>
            </a:r>
          </a:p>
          <a:p>
            <a:pPr marL="0" indent="0" eaLnBrk="1" hangingPunct="1">
              <a:lnSpc>
                <a:spcPct val="80000"/>
              </a:lnSpc>
              <a:buFont typeface="Arial" charset="0"/>
              <a:buNone/>
            </a:pPr>
            <a:r>
              <a:rPr lang="ru-RU" sz="2600" smtClean="0"/>
              <a:t>Необходимо учитывать, что красный цвет обеспечивает благоприятные условия восприятия только при высокой яркости изображения, зеленый в среднем диапазоне яркости, желтый – в широком диапазоне уровней яркости изображения, синий – при малой яркости.</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ъект 2"/>
          <p:cNvSpPr>
            <a:spLocks noGrp="1"/>
          </p:cNvSpPr>
          <p:nvPr>
            <p:ph idx="1"/>
          </p:nvPr>
        </p:nvSpPr>
        <p:spPr>
          <a:xfrm>
            <a:off x="944563" y="698500"/>
            <a:ext cx="10515600" cy="4351338"/>
          </a:xfrm>
        </p:spPr>
        <p:txBody>
          <a:bodyPr/>
          <a:lstStyle/>
          <a:p>
            <a:pPr marL="0" indent="0" algn="just" eaLnBrk="1" hangingPunct="1">
              <a:lnSpc>
                <a:spcPct val="80000"/>
              </a:lnSpc>
              <a:buFont typeface="Arial" charset="0"/>
              <a:buNone/>
            </a:pPr>
            <a:r>
              <a:rPr lang="ru-RU" sz="2600" smtClean="0"/>
              <a:t>В целях оптимизации изучения информации на экране рекомендуется использование логических ударений. </a:t>
            </a:r>
          </a:p>
          <a:p>
            <a:pPr marL="0" indent="0" algn="just" eaLnBrk="1" hangingPunct="1">
              <a:lnSpc>
                <a:spcPct val="80000"/>
              </a:lnSpc>
              <a:buFont typeface="Arial" charset="0"/>
              <a:buNone/>
            </a:pPr>
            <a:r>
              <a:rPr lang="ru-RU" sz="2600" i="1" smtClean="0"/>
              <a:t>Логическими ударениями</a:t>
            </a:r>
            <a:r>
              <a:rPr lang="ru-RU" sz="2600" smtClean="0"/>
              <a:t> принято называть психолого-аппаратные приемы, направленные на привлечение внимания пользователя к определенному объекту. Психологическое действие логических ударений связано с уменьшением времени зрительного поиска и фиксации оси зрения по центру главного объекта. </a:t>
            </a:r>
          </a:p>
          <a:p>
            <a:pPr marL="0" indent="0" algn="just" eaLnBrk="1" hangingPunct="1">
              <a:lnSpc>
                <a:spcPct val="80000"/>
              </a:lnSpc>
              <a:buFont typeface="Arial" charset="0"/>
              <a:buNone/>
            </a:pPr>
            <a:r>
              <a:rPr lang="ru-RU" sz="2600" smtClean="0"/>
              <a:t>Наиболее часто используемыми приемами для создания логических ударений являются:</a:t>
            </a:r>
          </a:p>
          <a:p>
            <a:pPr marL="0" indent="0" eaLnBrk="1" hangingPunct="1">
              <a:lnSpc>
                <a:spcPct val="80000"/>
              </a:lnSpc>
            </a:pPr>
            <a:r>
              <a:rPr lang="ru-RU" sz="2600" smtClean="0"/>
              <a:t> изображение главного объекта более ярким цветом,</a:t>
            </a:r>
          </a:p>
          <a:p>
            <a:pPr marL="0" indent="0" eaLnBrk="1" hangingPunct="1">
              <a:lnSpc>
                <a:spcPct val="80000"/>
              </a:lnSpc>
            </a:pPr>
            <a:r>
              <a:rPr lang="ru-RU" sz="2600" smtClean="0"/>
              <a:t> изменение размера, яркости, расположения,</a:t>
            </a:r>
          </a:p>
          <a:p>
            <a:pPr marL="0" indent="0" eaLnBrk="1" hangingPunct="1">
              <a:lnSpc>
                <a:spcPct val="80000"/>
              </a:lnSpc>
            </a:pPr>
            <a:r>
              <a:rPr lang="ru-RU" sz="2600" smtClean="0"/>
              <a:t> выделение проблесковым свечением.</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ъект 2"/>
          <p:cNvSpPr>
            <a:spLocks noGrp="1"/>
          </p:cNvSpPr>
          <p:nvPr>
            <p:ph idx="4294967295"/>
          </p:nvPr>
        </p:nvSpPr>
        <p:spPr>
          <a:xfrm>
            <a:off x="228600" y="219075"/>
            <a:ext cx="11963400" cy="6638925"/>
          </a:xfrm>
        </p:spPr>
        <p:txBody>
          <a:bodyPr/>
          <a:lstStyle/>
          <a:p>
            <a:pPr marL="0" indent="0">
              <a:buFont typeface="Arial" charset="0"/>
              <a:buNone/>
            </a:pPr>
            <a:r>
              <a:rPr lang="ru-RU" sz="2500" i="1" smtClean="0"/>
              <a:t>При создании медиапрезентаций важна </a:t>
            </a:r>
            <a:r>
              <a:rPr lang="ru-RU" sz="2500" b="1" i="1" smtClean="0"/>
              <a:t>словарная работа</a:t>
            </a:r>
            <a:r>
              <a:rPr lang="ru-RU" sz="2500" smtClean="0"/>
              <a:t>, предполагающая разъяснение лексического значения слов, словосочетаний (новых для детей с нарушением слуха либо требующих актуализации представлений).</a:t>
            </a:r>
          </a:p>
          <a:p>
            <a:pPr marL="0" indent="0">
              <a:buFont typeface="Arial" charset="0"/>
              <a:buNone/>
            </a:pPr>
            <a:r>
              <a:rPr lang="ru-RU" sz="2500" smtClean="0"/>
              <a:t>Педагог заранее прорабатывает содержание текста, при необходимости адаптирует его для полноценного понимания детьми с нарушением слуха.</a:t>
            </a:r>
          </a:p>
          <a:p>
            <a:pPr marL="0" indent="0" algn="ctr">
              <a:buFont typeface="Arial" charset="0"/>
              <a:buNone/>
            </a:pPr>
            <a:r>
              <a:rPr lang="ru-RU" sz="2500" b="1" smtClean="0"/>
              <a:t>Способы адаптации текста</a:t>
            </a:r>
            <a:r>
              <a:rPr lang="ru-RU" sz="2500" smtClean="0"/>
              <a:t>: </a:t>
            </a:r>
          </a:p>
          <a:p>
            <a:pPr marL="0" indent="0">
              <a:buFont typeface="Arial" charset="0"/>
              <a:buAutoNum type="arabicPeriod"/>
            </a:pPr>
            <a:r>
              <a:rPr lang="ru-RU" sz="2500" smtClean="0"/>
              <a:t> Замена слов, потенциально сложных для восприятия и осмысления, уже известными учащимся (синонимами или словами, подходящими по контексту) либо исключение их из текста. Иногда изменяется лишь грамматическая форма слова: «влез – залез». </a:t>
            </a:r>
          </a:p>
          <a:p>
            <a:pPr marL="0" indent="0">
              <a:buFont typeface="Arial" charset="0"/>
              <a:buAutoNum type="arabicPeriod"/>
            </a:pPr>
            <a:r>
              <a:rPr lang="ru-RU" sz="2500" smtClean="0"/>
              <a:t> Перестановка слов в предложении, когда на первое место ставится более значимое слово в данном отрезке текста (например, «дети пришли – пришли дети»). </a:t>
            </a:r>
          </a:p>
          <a:p>
            <a:pPr marL="0" indent="0">
              <a:buFont typeface="Arial" charset="0"/>
              <a:buAutoNum type="arabicPeriod"/>
            </a:pPr>
            <a:r>
              <a:rPr lang="ru-RU" sz="2500" smtClean="0"/>
              <a:t> Вставка слов, словосочетаний и целых предложений, поясняющих указанное действие. </a:t>
            </a:r>
          </a:p>
          <a:p>
            <a:pPr marL="0" indent="0">
              <a:buFont typeface="Arial" charset="0"/>
              <a:buAutoNum type="arabicPeriod"/>
            </a:pPr>
            <a:r>
              <a:rPr lang="ru-RU" sz="2500" smtClean="0"/>
              <a:t> Частичное исключение местоимений или замена их конкретными действующими лицами и предметами (А.Г. Зикеев, В.В. Тимохин). Следует также, по возможности, исключать деепричастные и причастные обороты (предложение переформулируется).</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ъект 2"/>
          <p:cNvSpPr>
            <a:spLocks noGrp="1"/>
          </p:cNvSpPr>
          <p:nvPr>
            <p:ph idx="4294967295"/>
          </p:nvPr>
        </p:nvSpPr>
        <p:spPr>
          <a:xfrm>
            <a:off x="838200" y="595313"/>
            <a:ext cx="10515600" cy="5581650"/>
          </a:xfrm>
        </p:spPr>
        <p:txBody>
          <a:bodyPr/>
          <a:lstStyle/>
          <a:p>
            <a:pPr marL="0" indent="0" algn="just" eaLnBrk="1" hangingPunct="1">
              <a:lnSpc>
                <a:spcPct val="80000"/>
              </a:lnSpc>
              <a:buFont typeface="Arial" charset="0"/>
              <a:buNone/>
            </a:pPr>
            <a:r>
              <a:rPr lang="ru-RU" smtClean="0"/>
              <a:t>Используя возможности компьютера, прикладных программ и приложений, нами формируются собственные средства обучения, составляются презентации и осуществляются образовательные проекты, создавая тем самым многочисленные варианты работы, которые помогают разнообразить уроки искусства. </a:t>
            </a:r>
            <a:endParaRPr lang="ru-RU" smtClean="0">
              <a:latin typeface="Arial" charset="0"/>
            </a:endParaRPr>
          </a:p>
          <a:p>
            <a:pPr marL="0" indent="0" algn="just" eaLnBrk="1" hangingPunct="1">
              <a:lnSpc>
                <a:spcPct val="80000"/>
              </a:lnSpc>
              <a:buFont typeface="Arial" charset="0"/>
              <a:buNone/>
            </a:pPr>
            <a:r>
              <a:rPr lang="ru-RU" smtClean="0"/>
              <a:t>Нами применяются </a:t>
            </a:r>
            <a:r>
              <a:rPr lang="ru-RU" b="1" i="1" smtClean="0"/>
              <a:t>мультимедийные презентации</a:t>
            </a:r>
            <a:r>
              <a:rPr lang="ru-RU" smtClean="0"/>
              <a:t> по творчеству различных художников, </a:t>
            </a:r>
            <a:r>
              <a:rPr lang="ru-RU" b="1" i="1" smtClean="0"/>
              <a:t>тесты-опросники</a:t>
            </a:r>
            <a:r>
              <a:rPr lang="ru-RU" smtClean="0"/>
              <a:t> по различным темам, как в электронном, так и традиционном (бумажном) виде. Осуществляется</a:t>
            </a:r>
            <a:r>
              <a:rPr lang="ru-RU" i="1" smtClean="0"/>
              <a:t> </a:t>
            </a:r>
            <a:r>
              <a:rPr lang="ru-RU" b="1" i="1" smtClean="0"/>
              <a:t>компьютерное рисование</a:t>
            </a:r>
            <a:r>
              <a:rPr lang="ru-RU" smtClean="0"/>
              <a:t> в программных средствах Corel Draw, Pain-brash. </a:t>
            </a:r>
            <a:endParaRPr lang="ru-RU" smtClean="0">
              <a:latin typeface="Arial" charset="0"/>
            </a:endParaRPr>
          </a:p>
          <a:p>
            <a:pPr marL="0" indent="0" algn="just" eaLnBrk="1" hangingPunct="1">
              <a:lnSpc>
                <a:spcPct val="80000"/>
              </a:lnSpc>
              <a:buFont typeface="Arial" charset="0"/>
              <a:buNone/>
            </a:pPr>
            <a:r>
              <a:rPr lang="ru-RU" smtClean="0"/>
              <a:t>Значимо применение на уроках </a:t>
            </a:r>
            <a:r>
              <a:rPr lang="ru-RU" b="1" i="1" smtClean="0"/>
              <a:t>электронных энциклопедий шедевров мирового искусства</a:t>
            </a:r>
            <a:r>
              <a:rPr lang="ru-RU" smtClean="0"/>
              <a:t>. С помощью компьютерных программных средств мы знакомим детей с творчеством великих художников, скульпторов, архитекторов, с шедеврами мирового искусства. Все это дает возможность повысить эффективность процесса обучения.</a:t>
            </a:r>
          </a:p>
          <a:p>
            <a:pPr marL="0" indent="0" algn="just" eaLnBrk="1" hangingPunct="1">
              <a:lnSpc>
                <a:spcPct val="80000"/>
              </a:lnSpc>
            </a:pPr>
            <a:endParaRPr lang="ru-RU"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ъект 2"/>
          <p:cNvSpPr>
            <a:spLocks noGrp="1"/>
          </p:cNvSpPr>
          <p:nvPr>
            <p:ph idx="4294967295"/>
          </p:nvPr>
        </p:nvSpPr>
        <p:spPr>
          <a:xfrm>
            <a:off x="430213" y="692150"/>
            <a:ext cx="11179175" cy="5927725"/>
          </a:xfrm>
        </p:spPr>
        <p:txBody>
          <a:bodyPr/>
          <a:lstStyle/>
          <a:p>
            <a:pPr marL="0" indent="0" algn="just" eaLnBrk="1" hangingPunct="1">
              <a:buFont typeface="Arial" charset="0"/>
              <a:buNone/>
            </a:pPr>
            <a:r>
              <a:rPr lang="ru-RU" smtClean="0"/>
              <a:t>Урок по теме "Зимние забавы" можно провести с использованием </a:t>
            </a:r>
            <a:r>
              <a:rPr lang="ru-RU" b="1" i="1" smtClean="0"/>
              <a:t>видео</a:t>
            </a:r>
            <a:r>
              <a:rPr lang="ru-RU" smtClean="0"/>
              <a:t> о зимних видах спорта – формирование знаний о правилах игры, необходимой экипировке; </a:t>
            </a:r>
            <a:r>
              <a:rPr lang="ru-RU" b="1" i="1" smtClean="0"/>
              <a:t>интерактивная игра на интерактивной доске</a:t>
            </a:r>
            <a:r>
              <a:rPr lang="ru-RU" smtClean="0"/>
              <a:t> по безопасности на зимнем льду – формирование способов действия при различных ситуациях на зимнем льду; </a:t>
            </a:r>
            <a:r>
              <a:rPr lang="ru-RU" b="1" i="1" smtClean="0"/>
              <a:t>виртуальная выставка картин </a:t>
            </a:r>
            <a:r>
              <a:rPr lang="ru-RU" smtClean="0"/>
              <a:t>о зиме – ознакомление с различными художественными техниками и стилями изображения зимних пейзажей.</a:t>
            </a:r>
          </a:p>
          <a:p>
            <a:pPr marL="0" indent="0" algn="just" eaLnBrk="1" hangingPunct="1">
              <a:buFont typeface="Arial" charset="0"/>
              <a:buNone/>
            </a:pPr>
            <a:r>
              <a:rPr lang="ru-RU" smtClean="0"/>
              <a:t>Для урока по теме "Рассвет" предлагаем использовать </a:t>
            </a:r>
            <a:r>
              <a:rPr lang="ru-RU" b="1" i="1" smtClean="0"/>
              <a:t>мультимедийную презентацию</a:t>
            </a:r>
            <a:r>
              <a:rPr lang="ru-RU" smtClean="0"/>
              <a:t>, созданную в программе </a:t>
            </a:r>
            <a:r>
              <a:rPr lang="en-US" smtClean="0"/>
              <a:t>Power Point</a:t>
            </a:r>
            <a:r>
              <a:rPr lang="ru-RU" smtClean="0"/>
              <a:t>, включающую </a:t>
            </a:r>
            <a:r>
              <a:rPr lang="ru-RU" b="1" i="1" smtClean="0"/>
              <a:t>фотографии и видео</a:t>
            </a:r>
            <a:r>
              <a:rPr lang="ru-RU" smtClean="0"/>
              <a:t> о восходе солнца – вызывание положительных эмоций от увиденного природного явления; </a:t>
            </a:r>
            <a:r>
              <a:rPr lang="ru-RU" b="1" i="1" smtClean="0"/>
              <a:t>интерактивный симулятор</a:t>
            </a:r>
            <a:r>
              <a:rPr lang="ru-RU" smtClean="0"/>
              <a:t> для использования на интерактивной доске – обогащение знаний о специфике</a:t>
            </a:r>
            <a:r>
              <a:rPr lang="ru-RU" smtClean="0">
                <a:latin typeface="Arial" charset="0"/>
              </a:rPr>
              <a:t> </a:t>
            </a:r>
            <a:r>
              <a:rPr lang="ru-RU" smtClean="0"/>
              <a:t>восхода солнца.</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615950" y="636588"/>
            <a:ext cx="5549900" cy="6027737"/>
          </a:xfrm>
        </p:spPr>
        <p:txBody>
          <a:bodyPr>
            <a:normAutofit/>
          </a:bodyPr>
          <a:lstStyle/>
          <a:p>
            <a:pPr marL="0" indent="0" algn="just" eaLnBrk="1" hangingPunct="1">
              <a:buFont typeface="Arial" charset="0"/>
              <a:buNone/>
            </a:pPr>
            <a:r>
              <a:rPr lang="ru-RU" smtClean="0"/>
              <a:t>Для урока по учебному предмету «Изобразительное искусство» в четвертом классе по теме "Облик современных городов и деревень" рекомендуется использовать такие электронные средства обучения, как </a:t>
            </a:r>
            <a:r>
              <a:rPr lang="ru-RU" b="1" i="1" smtClean="0"/>
              <a:t>интерактивная карта</a:t>
            </a:r>
            <a:r>
              <a:rPr lang="ru-RU" smtClean="0"/>
              <a:t> </a:t>
            </a:r>
            <a:r>
              <a:rPr lang="ru-RU" b="1" i="1" smtClean="0"/>
              <a:t>на интерактивной доске</a:t>
            </a:r>
            <a:r>
              <a:rPr lang="ru-RU" smtClean="0"/>
              <a:t> (для расширения знаний о разных типах городских и сельских поселений, их особенностях и отличиях); </a:t>
            </a:r>
            <a:r>
              <a:rPr lang="ru-RU" b="1" i="1" smtClean="0"/>
              <a:t>3D-модели зданий</a:t>
            </a:r>
            <a:r>
              <a:rPr lang="ru-RU" smtClean="0"/>
              <a:t> (для обогащения знаний, понимания конструкции, архитектурных элементов, стиля зданий). </a:t>
            </a:r>
          </a:p>
        </p:txBody>
      </p:sp>
      <p:pic>
        <p:nvPicPr>
          <p:cNvPr id="30722" name="Picture 4" descr="Презентация интерактивной карты Минска для детей состоится сегодня в БЕЛТА"/>
          <p:cNvPicPr>
            <a:picLocks noChangeAspect="1" noChangeArrowheads="1"/>
          </p:cNvPicPr>
          <p:nvPr/>
        </p:nvPicPr>
        <p:blipFill>
          <a:blip r:embed="rId2"/>
          <a:srcRect/>
          <a:stretch>
            <a:fillRect/>
          </a:stretch>
        </p:blipFill>
        <p:spPr bwMode="auto">
          <a:xfrm>
            <a:off x="6596063" y="277813"/>
            <a:ext cx="5153025" cy="2868612"/>
          </a:xfrm>
          <a:prstGeom prst="rect">
            <a:avLst/>
          </a:prstGeom>
          <a:noFill/>
          <a:ln w="9525">
            <a:noFill/>
            <a:miter lim="800000"/>
            <a:headEnd/>
            <a:tailEnd/>
          </a:ln>
        </p:spPr>
      </p:pic>
      <p:pic>
        <p:nvPicPr>
          <p:cNvPr id="30723" name="Picture 6" descr="церковь 3D Модель $59 - .fbx .max .3ds - Free3D"/>
          <p:cNvPicPr>
            <a:picLocks noChangeAspect="1" noChangeArrowheads="1"/>
          </p:cNvPicPr>
          <p:nvPr/>
        </p:nvPicPr>
        <p:blipFill>
          <a:blip r:embed="rId3"/>
          <a:srcRect/>
          <a:stretch>
            <a:fillRect/>
          </a:stretch>
        </p:blipFill>
        <p:spPr bwMode="auto">
          <a:xfrm>
            <a:off x="7475538" y="3270250"/>
            <a:ext cx="3171825" cy="33940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p:txBody>
          <a:bodyPr/>
          <a:lstStyle/>
          <a:p>
            <a:pPr algn="ctr" eaLnBrk="1" hangingPunct="1"/>
            <a:r>
              <a:rPr lang="ru-RU" smtClean="0"/>
              <a:t>Создание программ</a:t>
            </a:r>
          </a:p>
        </p:txBody>
      </p:sp>
      <p:sp>
        <p:nvSpPr>
          <p:cNvPr id="31746" name="Объект 2"/>
          <p:cNvSpPr>
            <a:spLocks noGrp="1"/>
          </p:cNvSpPr>
          <p:nvPr>
            <p:ph idx="1"/>
          </p:nvPr>
        </p:nvSpPr>
        <p:spPr>
          <a:xfrm>
            <a:off x="700088" y="1733550"/>
            <a:ext cx="10972800" cy="4351338"/>
          </a:xfrm>
        </p:spPr>
        <p:txBody>
          <a:bodyPr/>
          <a:lstStyle/>
          <a:p>
            <a:pPr marL="0" indent="0" algn="just" eaLnBrk="1" hangingPunct="1">
              <a:buFont typeface="Arial" charset="0"/>
              <a:buNone/>
            </a:pPr>
            <a:r>
              <a:rPr lang="ru-RU" smtClean="0"/>
              <a:t>При создании программ необходимо учитывать как специфические, так и возрастные особенности детей с нарушением слуха. </a:t>
            </a:r>
            <a:endParaRPr lang="ru-RU" smtClean="0">
              <a:latin typeface="Arial" charset="0"/>
            </a:endParaRPr>
          </a:p>
          <a:p>
            <a:pPr marL="0" indent="0" algn="just" eaLnBrk="1" hangingPunct="1">
              <a:buFont typeface="Arial" charset="0"/>
              <a:buNone/>
            </a:pPr>
            <a:r>
              <a:rPr lang="ru-RU" smtClean="0"/>
              <a:t>Некоторая часть программ, которая ориентирована на учащихся первой ступени образования, разрабатывается в игровой форме. Данные программы требуют выполнения различных практических преобразований, предварительной поисковой, исследовательской активности ребенка. Правила игры лучше оформлять сюжетно, чтобы обеспечить положительные эмоции от игровой ситуации. Необходимо также, чтобы в игровой ситуации сохранились элементы условности, свобода выбора решающих факторов, широкие возможности применения метода проб и ошибок.</a:t>
            </a:r>
          </a:p>
          <a:p>
            <a:pPr marL="0" indent="0" algn="just" eaLnBrk="1" hangingPunct="1">
              <a:buFont typeface="Arial" charset="0"/>
              <a:buNone/>
            </a:pPr>
            <a:endParaRPr lang="ru-RU" sz="26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idx="4294967295"/>
          </p:nvPr>
        </p:nvSpPr>
        <p:spPr>
          <a:xfrm>
            <a:off x="396875" y="134938"/>
            <a:ext cx="11399838" cy="3594100"/>
          </a:xfrm>
        </p:spPr>
        <p:txBody>
          <a:bodyPr/>
          <a:lstStyle/>
          <a:p>
            <a:pPr eaLnBrk="1" hangingPunct="1"/>
            <a:r>
              <a:rPr lang="ru-RU" sz="3200" b="1" i="1" smtClean="0"/>
              <a:t>   Электронные средства обучения (ЭСО)</a:t>
            </a:r>
            <a:r>
              <a:rPr lang="ru-RU" sz="3200" smtClean="0"/>
              <a:t> – программно-методическое обеспечение для использования обучающимися в образовательном процессе по конкретному учебному предмету образовательной области на всех этапах образовательного процесса. </a:t>
            </a:r>
            <a:br>
              <a:rPr lang="ru-RU" sz="3200" smtClean="0"/>
            </a:br>
            <a:r>
              <a:rPr lang="ru-RU" sz="1200" smtClean="0"/>
              <a:t/>
            </a:r>
            <a:br>
              <a:rPr lang="ru-RU" sz="1200" smtClean="0"/>
            </a:br>
            <a:r>
              <a:rPr lang="ru-RU" sz="1200" smtClean="0"/>
              <a:t>    </a:t>
            </a:r>
            <a:r>
              <a:rPr lang="ru-RU" sz="3200" smtClean="0"/>
              <a:t>Также ЭСО определяют как средства обучения, созданные с применением компьютерных информационных технологий. </a:t>
            </a:r>
          </a:p>
        </p:txBody>
      </p:sp>
      <p:sp>
        <p:nvSpPr>
          <p:cNvPr id="14338" name="Объект 4"/>
          <p:cNvSpPr>
            <a:spLocks noGrp="1"/>
          </p:cNvSpPr>
          <p:nvPr>
            <p:ph sz="half" idx="4294967295"/>
          </p:nvPr>
        </p:nvSpPr>
        <p:spPr>
          <a:xfrm>
            <a:off x="396875" y="3808413"/>
            <a:ext cx="7389813" cy="1728787"/>
          </a:xfrm>
        </p:spPr>
        <p:txBody>
          <a:bodyPr/>
          <a:lstStyle/>
          <a:p>
            <a:pPr eaLnBrk="1" hangingPunct="1">
              <a:lnSpc>
                <a:spcPct val="80000"/>
              </a:lnSpc>
              <a:buFont typeface="Arial" charset="0"/>
              <a:buNone/>
            </a:pPr>
            <a:r>
              <a:rPr lang="ru-RU" sz="3200" smtClean="0"/>
              <a:t>    Значима задача использования компьютерных программ для коррекции нарушений и общего развития детей с нарушением слуха.</a:t>
            </a:r>
          </a:p>
          <a:p>
            <a:pPr eaLnBrk="1" hangingPunct="1">
              <a:lnSpc>
                <a:spcPct val="80000"/>
              </a:lnSpc>
              <a:buFont typeface="Arial" charset="0"/>
              <a:buNone/>
            </a:pPr>
            <a:endParaRPr lang="ru-RU" sz="3200" smtClean="0"/>
          </a:p>
        </p:txBody>
      </p:sp>
      <p:pic>
        <p:nvPicPr>
          <p:cNvPr id="14339" name="Picture 8" descr="1691069348_grizly-club-p-kartinki-kompyuter-bez-fona-33"/>
          <p:cNvPicPr>
            <a:picLocks noChangeAspect="1" noChangeArrowheads="1"/>
          </p:cNvPicPr>
          <p:nvPr/>
        </p:nvPicPr>
        <p:blipFill>
          <a:blip r:embed="rId2"/>
          <a:srcRect/>
          <a:stretch>
            <a:fillRect/>
          </a:stretch>
        </p:blipFill>
        <p:spPr bwMode="auto">
          <a:xfrm>
            <a:off x="8053388" y="3729038"/>
            <a:ext cx="3605212" cy="270351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ъект 2"/>
          <p:cNvSpPr>
            <a:spLocks noGrp="1"/>
          </p:cNvSpPr>
          <p:nvPr>
            <p:ph idx="1"/>
          </p:nvPr>
        </p:nvSpPr>
        <p:spPr/>
        <p:txBody>
          <a:bodyPr/>
          <a:lstStyle/>
          <a:p>
            <a:pPr marL="0" indent="0" algn="just" eaLnBrk="1" hangingPunct="1">
              <a:buFont typeface="Arial" charset="0"/>
              <a:buNone/>
            </a:pPr>
            <a:r>
              <a:rPr lang="ru-RU" smtClean="0"/>
              <a:t>При этом необходимо обеспечить эффективную работу учащихся с изображениями на дисплее. Сама же программа должна позволить ребенку провести управляемое обследование, в частности</a:t>
            </a:r>
            <a:r>
              <a:rPr lang="ru-RU" smtClean="0">
                <a:latin typeface="Arial" charset="0"/>
              </a:rPr>
              <a:t>,</a:t>
            </a:r>
            <a:r>
              <a:rPr lang="ru-RU" smtClean="0"/>
              <a:t> осматривание и рассматривание представленных на экране объектов. Желательно, чтобы в режиме диалога компьютерная система могла анализировать качество обследовательской деятельности, оценивая полноту (количество выделенных признаков) и логику (последовательность их обнаружения).</a:t>
            </a:r>
          </a:p>
          <a:p>
            <a:pPr marL="0" indent="0" eaLnBrk="1" hangingPunct="1"/>
            <a:endParaRPr lang="ru-RU"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ъект 2"/>
          <p:cNvSpPr>
            <a:spLocks noGrp="1"/>
          </p:cNvSpPr>
          <p:nvPr>
            <p:ph idx="1"/>
          </p:nvPr>
        </p:nvSpPr>
        <p:spPr>
          <a:xfrm>
            <a:off x="838200" y="831850"/>
            <a:ext cx="10515600" cy="5345113"/>
          </a:xfrm>
        </p:spPr>
        <p:txBody>
          <a:bodyPr/>
          <a:lstStyle/>
          <a:p>
            <a:pPr marL="0" indent="0" algn="just" eaLnBrk="1" hangingPunct="1">
              <a:buFont typeface="Arial" charset="0"/>
              <a:buNone/>
            </a:pPr>
            <a:r>
              <a:rPr lang="ru-RU" smtClean="0"/>
              <a:t>Для учащихся первого класса необходимо минимизировать использование цветных или штриховых картинок, которые могут отвлечь от основного содержания задания. Взамен целесообразно применять контурные изображения. Внимание ребенка следует акцентировать при помощи стрелок, курсора или цветного выделения ключевых элементов. Особое внимание нужно уделять согласованию масштабов схематических изображений, поскольку недостаток перцептивного опыта у детей может вызывать дезориентацию.</a:t>
            </a:r>
          </a:p>
          <a:p>
            <a:pPr marL="0" indent="0" algn="just" eaLnBrk="1" hangingPunct="1">
              <a:buFont typeface="Arial" charset="0"/>
              <a:buNone/>
            </a:pPr>
            <a:r>
              <a:rPr lang="ru-RU" smtClean="0"/>
              <a:t>Важно постепенно сокращать ситуации, а также время на объяснение заданий. Это позволяет учителю концентрировать внимание учеников. </a:t>
            </a:r>
          </a:p>
          <a:p>
            <a:pPr marL="0" indent="0" algn="just" eaLnBrk="1" hangingPunct="1">
              <a:buFont typeface="Arial" charset="0"/>
              <a:buNone/>
            </a:pPr>
            <a:endParaRPr lang="ru-RU" smtClean="0"/>
          </a:p>
          <a:p>
            <a:pPr marL="0" indent="0" eaLnBrk="1" hangingPunct="1"/>
            <a:endParaRPr lang="ru-RU"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ъект 2"/>
          <p:cNvSpPr>
            <a:spLocks noGrp="1"/>
          </p:cNvSpPr>
          <p:nvPr>
            <p:ph idx="4294967295"/>
          </p:nvPr>
        </p:nvSpPr>
        <p:spPr>
          <a:xfrm>
            <a:off x="258763" y="0"/>
            <a:ext cx="11933237" cy="6567488"/>
          </a:xfrm>
        </p:spPr>
        <p:txBody>
          <a:bodyPr/>
          <a:lstStyle/>
          <a:p>
            <a:pPr marL="0" indent="0" eaLnBrk="1" hangingPunct="1">
              <a:lnSpc>
                <a:spcPct val="100000"/>
              </a:lnSpc>
              <a:buFont typeface="Arial" charset="0"/>
              <a:buNone/>
            </a:pPr>
            <a:r>
              <a:rPr lang="ru-RU" sz="2500" b="1" i="1" smtClean="0"/>
              <a:t>Для предупреждения развития переутомления</a:t>
            </a:r>
            <a:r>
              <a:rPr lang="ru-RU" sz="2500" smtClean="0"/>
              <a:t> при работе с ПК и ВДТ </a:t>
            </a:r>
            <a:r>
              <a:rPr lang="ru-RU" sz="2500" b="1" i="1" smtClean="0"/>
              <a:t>необходимо осуществлять комплекс профилактических мероприятий</a:t>
            </a:r>
            <a:r>
              <a:rPr lang="ru-RU" sz="2500" smtClean="0"/>
              <a:t>:</a:t>
            </a:r>
          </a:p>
          <a:p>
            <a:pPr marL="0" indent="0" eaLnBrk="1" hangingPunct="1">
              <a:lnSpc>
                <a:spcPct val="100000"/>
              </a:lnSpc>
            </a:pPr>
            <a:r>
              <a:rPr lang="ru-RU" sz="2500" smtClean="0"/>
              <a:t> подключать таймер к ПК или централизованно отключать свечение информации на экранах видеомониторов с целью обеспечения нормируемого времени работы на ПК;</a:t>
            </a:r>
          </a:p>
          <a:p>
            <a:pPr marL="0" indent="0" eaLnBrk="1" hangingPunct="1">
              <a:lnSpc>
                <a:spcPct val="100000"/>
              </a:lnSpc>
            </a:pPr>
            <a:r>
              <a:rPr lang="ru-RU" sz="2500" smtClean="0"/>
              <a:t> выполнять упражнения для глаз через каждые 10–15 минут работы с использованием ПК или ВДТ. При появлении зрительного дискомфорта, выражающегося в быстром развитии усталости глаз, мелькании точек перед глазами и т.п., упражнения для глаз выполняются индивидуально, самостоятельно и раньше указанного времени;</a:t>
            </a:r>
          </a:p>
          <a:p>
            <a:pPr marL="0" indent="0" eaLnBrk="1" hangingPunct="1">
              <a:lnSpc>
                <a:spcPct val="100000"/>
              </a:lnSpc>
            </a:pPr>
            <a:r>
              <a:rPr lang="ru-RU" sz="2500" smtClean="0"/>
              <a:t> для снятия статического напряжения в течение 1–2 минут проводить физкультурные минутки целенаправленного назначения индивидуально или организованно при появлении начальных признаков утомления;</a:t>
            </a:r>
          </a:p>
          <a:p>
            <a:pPr marL="0" indent="0" eaLnBrk="1" hangingPunct="1">
              <a:lnSpc>
                <a:spcPct val="100000"/>
              </a:lnSpc>
            </a:pPr>
            <a:r>
              <a:rPr lang="ru-RU" sz="2500" smtClean="0"/>
              <a:t> для снятия общего утомления, улучшения функционального состояния нервной, сердечно-сосудистой, дыхательной систем, а также мышц плечевого пояса, рук, спины, шеи и ног проводить физкультминутки во время перерывов в течение 3–4 минут.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p:txBody>
          <a:bodyPr rtlCol="0">
            <a:normAutofit/>
          </a:bodyPr>
          <a:lstStyle/>
          <a:p>
            <a:pPr marL="0" indent="0" algn="just" eaLnBrk="1" fontAlgn="auto" hangingPunct="1">
              <a:spcAft>
                <a:spcPts val="0"/>
              </a:spcAft>
              <a:buFont typeface="Arial" panose="020B0604020202020204" pitchFamily="34" charset="0"/>
              <a:buNone/>
              <a:defRPr/>
            </a:pPr>
            <a:r>
              <a:rPr lang="ru-RU" dirty="0"/>
              <a:t>Систематическое и целенаправленное использование программно-методического комплекса, являющегося логическим продолжением традиционной работы и ставящего своей целью организовать индивидуальную работу, в комплексе с другими средствами обучения, даёт более высокий уровень обучения учащихся с нарушением слуха, способствует развитию логического мышления, культуры умственного труда, формированию навыков самостоятельной работы, а также оказывает существенное влияние на мотивационную сферу учебного процесса, его </a:t>
            </a:r>
            <a:r>
              <a:rPr lang="ru-RU" dirty="0" err="1"/>
              <a:t>деятельностную</a:t>
            </a:r>
            <a:r>
              <a:rPr lang="ru-RU" dirty="0"/>
              <a:t> структуру и на развитие стойкого интереса учащихся к  изобразительному искусству.</a:t>
            </a:r>
          </a:p>
          <a:p>
            <a:pPr eaLnBrk="1" fontAlgn="auto" hangingPunct="1">
              <a:spcAft>
                <a:spcPts val="0"/>
              </a:spcAft>
              <a:buFont typeface="Arial" panose="020B0604020202020204" pitchFamily="34" charset="0"/>
              <a:buChar char="•"/>
              <a:defRPr/>
            </a:pPr>
            <a:endParaRPr lang="ru-RU" dirty="0"/>
          </a:p>
        </p:txBody>
      </p:sp>
      <p:sp>
        <p:nvSpPr>
          <p:cNvPr id="35842" name="Объект 2"/>
          <p:cNvSpPr>
            <a:spLocks/>
          </p:cNvSpPr>
          <p:nvPr/>
        </p:nvSpPr>
        <p:spPr bwMode="auto">
          <a:xfrm>
            <a:off x="809625" y="304800"/>
            <a:ext cx="10515600" cy="4351338"/>
          </a:xfrm>
          <a:prstGeom prst="rect">
            <a:avLst/>
          </a:prstGeom>
          <a:noFill/>
          <a:ln w="9525">
            <a:noFill/>
            <a:miter lim="800000"/>
            <a:headEnd/>
            <a:tailEnd/>
          </a:ln>
        </p:spPr>
        <p:txBody>
          <a:bodyPr/>
          <a:lstStyle/>
          <a:p>
            <a:pPr algn="just">
              <a:lnSpc>
                <a:spcPct val="90000"/>
              </a:lnSpc>
              <a:spcBef>
                <a:spcPts val="1000"/>
              </a:spcBef>
              <a:buFont typeface="Arial" charset="0"/>
              <a:buNone/>
            </a:pPr>
            <a:r>
              <a:rPr lang="ru-RU" sz="2600">
                <a:latin typeface="Times New Roman" pitchFamily="18" charset="0"/>
              </a:rPr>
              <a:t>Подчеркнем, что формирование информационной культуры учителя и учащихся предполагает работу по развитию информационно-коммуникативных знаний, умений и навыков.</a:t>
            </a:r>
          </a:p>
          <a:p>
            <a:pPr>
              <a:lnSpc>
                <a:spcPct val="90000"/>
              </a:lnSpc>
              <a:spcBef>
                <a:spcPts val="1000"/>
              </a:spcBef>
              <a:buFont typeface="Arial" charset="0"/>
              <a:buChar char="•"/>
            </a:pPr>
            <a:endParaRPr lang="ru-RU" sz="2500">
              <a:latin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ctrTitle" idx="4294967295"/>
          </p:nvPr>
        </p:nvSpPr>
        <p:spPr>
          <a:xfrm>
            <a:off x="344488" y="609600"/>
            <a:ext cx="11444287" cy="3994150"/>
          </a:xfrm>
        </p:spPr>
        <p:txBody>
          <a:bodyPr anchor="b"/>
          <a:lstStyle/>
          <a:p>
            <a:pPr algn="ctr" eaLnBrk="1" hangingPunct="1"/>
            <a:r>
              <a:rPr lang="ru-RU" sz="4800" smtClean="0"/>
              <a:t>Методические рекомендации по</a:t>
            </a:r>
            <a:r>
              <a:rPr lang="ru-RU" sz="4800" smtClean="0">
                <a:latin typeface="Arial" charset="0"/>
              </a:rPr>
              <a:t> </a:t>
            </a:r>
            <a:r>
              <a:rPr lang="ru-RU" sz="4800" smtClean="0"/>
              <a:t>использованию электронных средств обучения на уроках </a:t>
            </a:r>
            <a:r>
              <a:rPr lang="ru-RU" sz="4800" smtClean="0">
                <a:latin typeface="Arial" charset="0"/>
              </a:rPr>
              <a:t/>
            </a:r>
            <a:br>
              <a:rPr lang="ru-RU" sz="4800" smtClean="0">
                <a:latin typeface="Arial" charset="0"/>
              </a:rPr>
            </a:br>
            <a:r>
              <a:rPr lang="ru-RU" sz="4800" smtClean="0"/>
              <a:t>изобразительного искусства с учащимися с нарушением слуха</a:t>
            </a:r>
            <a:r>
              <a:rPr lang="ru-RU" sz="5400" smtClean="0"/>
              <a:t> </a:t>
            </a:r>
          </a:p>
        </p:txBody>
      </p:sp>
      <p:sp>
        <p:nvSpPr>
          <p:cNvPr id="37891" name="Подзаголовок 2"/>
          <p:cNvSpPr>
            <a:spLocks noGrp="1"/>
          </p:cNvSpPr>
          <p:nvPr>
            <p:ph type="subTitle" idx="4294967295"/>
          </p:nvPr>
        </p:nvSpPr>
        <p:spPr>
          <a:xfrm>
            <a:off x="360363" y="4724400"/>
            <a:ext cx="11444287" cy="1655763"/>
          </a:xfrm>
        </p:spPr>
        <p:txBody>
          <a:bodyPr/>
          <a:lstStyle/>
          <a:p>
            <a:pPr marL="0" indent="0" algn="r" eaLnBrk="1" hangingPunct="1">
              <a:buFont typeface="Arial" charset="0"/>
              <a:buNone/>
            </a:pPr>
            <a:r>
              <a:rPr lang="ru-RU" sz="2400" smtClean="0"/>
              <a:t>Подготовила </a:t>
            </a:r>
            <a:br>
              <a:rPr lang="ru-RU" sz="2400" smtClean="0"/>
            </a:br>
            <a:r>
              <a:rPr lang="ru-RU" sz="2400" b="1" smtClean="0"/>
              <a:t>Ахрамович Диана Алексеевна</a:t>
            </a:r>
          </a:p>
          <a:p>
            <a:pPr marL="0" indent="0" algn="r" eaLnBrk="1" hangingPunct="1">
              <a:buFont typeface="Arial" charset="0"/>
              <a:buNone/>
            </a:pPr>
            <a:r>
              <a:rPr lang="ru-RU" sz="2400" smtClean="0"/>
              <a:t> под руководством доцента БГПУ </a:t>
            </a:r>
          </a:p>
          <a:p>
            <a:pPr marL="0" indent="0" algn="r" eaLnBrk="1" hangingPunct="1">
              <a:buFont typeface="Arial" charset="0"/>
              <a:buNone/>
            </a:pPr>
            <a:r>
              <a:rPr lang="ru-RU" sz="2400" b="1" smtClean="0"/>
              <a:t>Киселевой Алеси Валерьевны</a:t>
            </a:r>
          </a:p>
          <a:p>
            <a:pPr marL="0" indent="0" algn="ctr" eaLnBrk="1" hangingPunct="1">
              <a:buFont typeface="Arial" charset="0"/>
              <a:buNone/>
            </a:pPr>
            <a:r>
              <a:rPr lang="ru-RU" sz="2400" smtClean="0"/>
              <a:t>2025</a:t>
            </a:r>
          </a:p>
        </p:txBody>
      </p:sp>
      <p:pic>
        <p:nvPicPr>
          <p:cNvPr id="37892" name="Рисунок 3"/>
          <p:cNvPicPr>
            <a:picLocks noChangeAspect="1"/>
          </p:cNvPicPr>
          <p:nvPr/>
        </p:nvPicPr>
        <p:blipFill>
          <a:blip r:embed="rId2"/>
          <a:srcRect/>
          <a:stretch>
            <a:fillRect/>
          </a:stretch>
        </p:blipFill>
        <p:spPr bwMode="auto">
          <a:xfrm>
            <a:off x="247650" y="207963"/>
            <a:ext cx="1212850" cy="1657350"/>
          </a:xfrm>
          <a:prstGeom prst="rect">
            <a:avLst/>
          </a:prstGeom>
          <a:noFill/>
          <a:ln w="9525">
            <a:noFill/>
            <a:miter lim="800000"/>
            <a:headEnd/>
            <a:tailEnd/>
          </a:ln>
        </p:spPr>
      </p:pic>
      <p:pic>
        <p:nvPicPr>
          <p:cNvPr id="37893" name="Рисунок 5"/>
          <p:cNvPicPr>
            <a:picLocks noChangeAspect="1"/>
          </p:cNvPicPr>
          <p:nvPr/>
        </p:nvPicPr>
        <p:blipFill>
          <a:blip r:embed="rId3"/>
          <a:srcRect/>
          <a:stretch>
            <a:fillRect/>
          </a:stretch>
        </p:blipFill>
        <p:spPr bwMode="auto">
          <a:xfrm>
            <a:off x="10860088" y="207963"/>
            <a:ext cx="1100137" cy="165893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3"/>
          <p:cNvSpPr>
            <a:spLocks noGrp="1"/>
          </p:cNvSpPr>
          <p:nvPr>
            <p:ph type="title" idx="4294967295"/>
          </p:nvPr>
        </p:nvSpPr>
        <p:spPr/>
        <p:txBody>
          <a:bodyPr/>
          <a:lstStyle/>
          <a:p>
            <a:pPr algn="ctr" eaLnBrk="1" hangingPunct="1"/>
            <a:r>
              <a:rPr lang="ru-RU" smtClean="0"/>
              <a:t>Электронные средства обучения</a:t>
            </a:r>
            <a:r>
              <a:rPr lang="ru-RU" sz="3600" b="1" i="1" smtClean="0"/>
              <a:t> </a:t>
            </a:r>
            <a:r>
              <a:rPr lang="ru-RU" smtClean="0"/>
              <a:t>на уроках изобразительного искусства</a:t>
            </a:r>
          </a:p>
        </p:txBody>
      </p:sp>
      <p:sp>
        <p:nvSpPr>
          <p:cNvPr id="15362" name="Объект 2"/>
          <p:cNvSpPr>
            <a:spLocks noGrp="1"/>
          </p:cNvSpPr>
          <p:nvPr>
            <p:ph idx="4294967295"/>
          </p:nvPr>
        </p:nvSpPr>
        <p:spPr>
          <a:xfrm>
            <a:off x="427038" y="1825625"/>
            <a:ext cx="11293475" cy="4852988"/>
          </a:xfrm>
        </p:spPr>
        <p:txBody>
          <a:bodyPr/>
          <a:lstStyle/>
          <a:p>
            <a:pPr marL="0" indent="0" algn="just" eaLnBrk="1" hangingPunct="1">
              <a:lnSpc>
                <a:spcPct val="80000"/>
              </a:lnSpc>
              <a:buFont typeface="Arial" charset="0"/>
              <a:buNone/>
            </a:pPr>
            <a:r>
              <a:rPr lang="ru-RU" smtClean="0"/>
              <a:t>ЭСО позволяют сделать уроки изобразительного искусства более яркими и эмоциональными, с привлечением обширного иллюстративного, звукового и видеоматериала. </a:t>
            </a:r>
            <a:endParaRPr lang="ru-RU" smtClean="0">
              <a:latin typeface="Arial" charset="0"/>
            </a:endParaRPr>
          </a:p>
          <a:p>
            <a:pPr marL="0" indent="0" algn="just" eaLnBrk="1" hangingPunct="1">
              <a:lnSpc>
                <a:spcPct val="80000"/>
              </a:lnSpc>
              <a:buFont typeface="Arial" charset="0"/>
              <a:buNone/>
            </a:pPr>
            <a:r>
              <a:rPr lang="ru-RU" smtClean="0"/>
              <a:t>Именно для уроков изобразительного искусства можно подготовить самые интересные и запоминающиеся проекты: уроки-путешествия в мир живописи, архитектуры, скульптуры, а также творчество выдающихся мастеров белорусского и зарубежного изобразительного искусства. </a:t>
            </a:r>
            <a:endParaRPr lang="ru-RU" smtClean="0">
              <a:latin typeface="Arial" charset="0"/>
            </a:endParaRPr>
          </a:p>
          <a:p>
            <a:pPr marL="0" indent="0" algn="just" eaLnBrk="1" hangingPunct="1">
              <a:lnSpc>
                <a:spcPct val="80000"/>
              </a:lnSpc>
              <a:buFont typeface="Arial" charset="0"/>
              <a:buNone/>
            </a:pPr>
            <a:r>
              <a:rPr lang="ru-RU" smtClean="0"/>
              <a:t>Использование компьютера даёт возможность увидеть мир глазами многих живописцев. Такие уроки воспитывают чувство прекрасного, расширяют кругозор учащихся, позволяя за ограниченное время дать обширный искусствоведческий материал.</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idx="4294967295"/>
          </p:nvPr>
        </p:nvSpPr>
        <p:spPr>
          <a:xfrm>
            <a:off x="471488" y="0"/>
            <a:ext cx="11568112" cy="1690688"/>
          </a:xfrm>
        </p:spPr>
        <p:txBody>
          <a:bodyPr/>
          <a:lstStyle/>
          <a:p>
            <a:pPr algn="ctr" eaLnBrk="1" hangingPunct="1"/>
            <a:r>
              <a:rPr lang="ru-RU" sz="4000" smtClean="0"/>
              <a:t>Использование на уроках электронных средств обучения имеет следующие преимущества перед традиционным ведением урока:</a:t>
            </a:r>
          </a:p>
        </p:txBody>
      </p:sp>
      <p:sp>
        <p:nvSpPr>
          <p:cNvPr id="16386" name="Объект 2"/>
          <p:cNvSpPr>
            <a:spLocks noGrp="1"/>
          </p:cNvSpPr>
          <p:nvPr>
            <p:ph idx="4294967295"/>
          </p:nvPr>
        </p:nvSpPr>
        <p:spPr>
          <a:xfrm>
            <a:off x="227013" y="1806575"/>
            <a:ext cx="11731625" cy="4838700"/>
          </a:xfrm>
        </p:spPr>
        <p:txBody>
          <a:bodyPr/>
          <a:lstStyle/>
          <a:p>
            <a:pPr eaLnBrk="1" hangingPunct="1">
              <a:lnSpc>
                <a:spcPct val="70000"/>
              </a:lnSpc>
            </a:pPr>
            <a:r>
              <a:rPr lang="ru-RU" sz="2400" smtClean="0"/>
              <a:t>иллюстрации доступны всем учащимся, изображение на экране дает возможность рассмотреть мелкие детали, достоинства художественного произведения;</a:t>
            </a:r>
          </a:p>
          <a:p>
            <a:pPr eaLnBrk="1" hangingPunct="1">
              <a:lnSpc>
                <a:spcPct val="70000"/>
              </a:lnSpc>
            </a:pPr>
            <a:r>
              <a:rPr lang="ru-RU" sz="2400" smtClean="0"/>
              <a:t>возможность обеспечить аудиальное и визуальное восприятие информации;</a:t>
            </a:r>
          </a:p>
          <a:p>
            <a:pPr eaLnBrk="1" hangingPunct="1">
              <a:lnSpc>
                <a:spcPct val="70000"/>
              </a:lnSpc>
            </a:pPr>
            <a:r>
              <a:rPr lang="ru-RU" sz="2400" smtClean="0"/>
              <a:t>последовательность рассмотрения темы;</a:t>
            </a:r>
          </a:p>
          <a:p>
            <a:pPr eaLnBrk="1" hangingPunct="1">
              <a:lnSpc>
                <a:spcPct val="70000"/>
              </a:lnSpc>
            </a:pPr>
            <a:r>
              <a:rPr lang="ru-RU" sz="2400" smtClean="0"/>
              <a:t>применение новых компьютерных технологий позволяет ускорить учебный процесс и заинтересовать детей;</a:t>
            </a:r>
          </a:p>
          <a:p>
            <a:pPr eaLnBrk="1" hangingPunct="1">
              <a:lnSpc>
                <a:spcPct val="70000"/>
              </a:lnSpc>
            </a:pPr>
            <a:r>
              <a:rPr lang="ru-RU" sz="2400" smtClean="0"/>
              <a:t>интегрирование обычного урока с компьютером позволяет учителю переложить часть своей работы на него, делая при этом процесс обучения более интересным, разнообразным, интенсивным; </a:t>
            </a:r>
          </a:p>
          <a:p>
            <a:pPr eaLnBrk="1" hangingPunct="1">
              <a:lnSpc>
                <a:spcPct val="70000"/>
              </a:lnSpc>
            </a:pPr>
            <a:r>
              <a:rPr lang="ru-RU" sz="2400" smtClean="0"/>
              <a:t>этот метод обучения помогает учителю лучше оценить способности и знания ребенка, побуждает искать новые, нетрадиционные формы и методы обучения, стимулирует его профессиональный рост и все дальнейшее освоение компьютера;</a:t>
            </a:r>
          </a:p>
          <a:p>
            <a:pPr eaLnBrk="1" hangingPunct="1">
              <a:lnSpc>
                <a:spcPct val="70000"/>
              </a:lnSpc>
            </a:pPr>
            <a:r>
              <a:rPr lang="ru-RU" sz="2400" smtClean="0"/>
              <a:t>освоение учащимися современных информационных технологий (на уроках ученики овладевают компьютерной грамотностью и учатся использовать в работе с материалом один из наиболее мощных современных универсальных инструментов – компьютер).</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idx="4294967295"/>
          </p:nvPr>
        </p:nvSpPr>
        <p:spPr>
          <a:xfrm>
            <a:off x="365125" y="0"/>
            <a:ext cx="11826875" cy="1325563"/>
          </a:xfrm>
        </p:spPr>
        <p:txBody>
          <a:bodyPr/>
          <a:lstStyle/>
          <a:p>
            <a:pPr algn="ctr" eaLnBrk="1" hangingPunct="1"/>
            <a:r>
              <a:rPr lang="ru-RU" smtClean="0"/>
              <a:t>Результативность педагогической деятельности:</a:t>
            </a:r>
          </a:p>
        </p:txBody>
      </p:sp>
      <p:sp>
        <p:nvSpPr>
          <p:cNvPr id="17410" name="Объект 2"/>
          <p:cNvSpPr>
            <a:spLocks noGrp="1"/>
          </p:cNvSpPr>
          <p:nvPr>
            <p:ph idx="4294967295"/>
          </p:nvPr>
        </p:nvSpPr>
        <p:spPr>
          <a:xfrm>
            <a:off x="227013" y="1154113"/>
            <a:ext cx="11645900" cy="4894262"/>
          </a:xfrm>
        </p:spPr>
        <p:txBody>
          <a:bodyPr/>
          <a:lstStyle/>
          <a:p>
            <a:pPr algn="just" eaLnBrk="1" hangingPunct="1">
              <a:lnSpc>
                <a:spcPct val="70000"/>
              </a:lnSpc>
            </a:pPr>
            <a:r>
              <a:rPr lang="ru-RU" sz="2500" smtClean="0"/>
              <a:t>положительная мотивация на уроках изобразительного искусства с применением ЭСО, создание условий для получения учебной информации из различных источников (традиционных и новейших);</a:t>
            </a:r>
          </a:p>
          <a:p>
            <a:pPr algn="just" eaLnBrk="1" hangingPunct="1">
              <a:lnSpc>
                <a:spcPct val="70000"/>
              </a:lnSpc>
            </a:pPr>
            <a:r>
              <a:rPr lang="ru-RU" sz="2500" smtClean="0"/>
              <a:t>обретение компьютерной грамотности и оптимальное использование информационных технологий в учебном процессе;</a:t>
            </a:r>
          </a:p>
          <a:p>
            <a:pPr algn="just" eaLnBrk="1" hangingPunct="1">
              <a:lnSpc>
                <a:spcPct val="70000"/>
              </a:lnSpc>
            </a:pPr>
            <a:r>
              <a:rPr lang="ru-RU" sz="2500" smtClean="0"/>
              <a:t>умение разрабатывать современные дидактические материалы и эффективное их использование в учебном процессе;</a:t>
            </a:r>
          </a:p>
          <a:p>
            <a:pPr algn="just" eaLnBrk="1" hangingPunct="1">
              <a:lnSpc>
                <a:spcPct val="70000"/>
              </a:lnSpc>
            </a:pPr>
            <a:r>
              <a:rPr lang="ru-RU" sz="2500" smtClean="0"/>
              <a:t>возможность организации промежуточного и итогового контроля знаний с помощью компьютерных программ;</a:t>
            </a:r>
          </a:p>
          <a:p>
            <a:pPr algn="just" eaLnBrk="1" hangingPunct="1">
              <a:lnSpc>
                <a:spcPct val="70000"/>
              </a:lnSpc>
            </a:pPr>
            <a:r>
              <a:rPr lang="ru-RU" sz="2500" smtClean="0"/>
              <a:t>повышение уровня использования наглядности на уроке; </a:t>
            </a:r>
          </a:p>
          <a:p>
            <a:pPr algn="just" eaLnBrk="1" hangingPunct="1">
              <a:lnSpc>
                <a:spcPct val="70000"/>
              </a:lnSpc>
            </a:pPr>
            <a:r>
              <a:rPr lang="ru-RU" sz="2500" smtClean="0"/>
              <a:t>повышение производительности урока;</a:t>
            </a:r>
          </a:p>
          <a:p>
            <a:pPr algn="just" eaLnBrk="1" hangingPunct="1">
              <a:lnSpc>
                <a:spcPct val="70000"/>
              </a:lnSpc>
            </a:pPr>
            <a:r>
              <a:rPr lang="ru-RU" sz="2500" smtClean="0"/>
              <a:t>педагог, создающий или использующий информационные технологии, вынужден обращать огромное внимание на логику подачи учебного материала, что положительным образом сказывается на уровне знаний и умений учащихся;</a:t>
            </a:r>
          </a:p>
          <a:p>
            <a:pPr algn="just" eaLnBrk="1" hangingPunct="1">
              <a:lnSpc>
                <a:spcPct val="70000"/>
              </a:lnSpc>
            </a:pPr>
            <a:r>
              <a:rPr lang="ru-RU" sz="2500" smtClean="0"/>
              <a:t>применение ЭСО способствует развитию познавательного интереса учащихся и умения оперировать полученными знаниями.</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838200" y="365125"/>
            <a:ext cx="11215688" cy="2322513"/>
          </a:xfrm>
        </p:spPr>
        <p:txBody>
          <a:bodyPr/>
          <a:lstStyle/>
          <a:p>
            <a:pPr algn="ctr" eaLnBrk="1" hangingPunct="1"/>
            <a:r>
              <a:rPr lang="ru-RU" sz="4000" smtClean="0"/>
              <a:t>Условия, обеспечивающие эффективность использования ЭСО в образовательном процессе:</a:t>
            </a:r>
            <a:br>
              <a:rPr lang="ru-RU" sz="4000" smtClean="0"/>
            </a:br>
            <a:endParaRPr lang="ru-RU" sz="4000" smtClean="0"/>
          </a:p>
        </p:txBody>
      </p:sp>
      <p:sp>
        <p:nvSpPr>
          <p:cNvPr id="18434" name="Объект 2"/>
          <p:cNvSpPr>
            <a:spLocks noGrp="1"/>
          </p:cNvSpPr>
          <p:nvPr>
            <p:ph idx="1"/>
          </p:nvPr>
        </p:nvSpPr>
        <p:spPr>
          <a:xfrm>
            <a:off x="838200" y="2424113"/>
            <a:ext cx="10515600" cy="3752850"/>
          </a:xfrm>
        </p:spPr>
        <p:txBody>
          <a:bodyPr/>
          <a:lstStyle/>
          <a:p>
            <a:pPr eaLnBrk="1" hangingPunct="1"/>
            <a:r>
              <a:rPr lang="ru-RU" smtClean="0"/>
              <a:t>Разработка системы уроков изобразительного искусства с приложениями (компьютерными презентациями).  </a:t>
            </a:r>
          </a:p>
          <a:p>
            <a:pPr eaLnBrk="1" hangingPunct="1"/>
            <a:r>
              <a:rPr lang="ru-RU" smtClean="0"/>
              <a:t>Проведение компьютерного тестирования уровня знаний учащихся.</a:t>
            </a:r>
          </a:p>
          <a:p>
            <a:pPr eaLnBrk="1" hangingPunct="1"/>
            <a:r>
              <a:rPr lang="ru-RU" smtClean="0"/>
              <a:t>Использование интернет-ресурсов при подготовке и проведению уроков.</a:t>
            </a:r>
          </a:p>
          <a:p>
            <a:pPr eaLnBrk="1" hangingPunct="1"/>
            <a:r>
              <a:rPr lang="ru-RU" smtClean="0"/>
              <a:t>Создание электронной базы в рамках учебного предмета «Изобразительное искусство».</a:t>
            </a:r>
          </a:p>
          <a:p>
            <a:pPr eaLnBrk="1" hangingPunct="1"/>
            <a:endParaRPr lang="ru-RU"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idx="4294967295"/>
          </p:nvPr>
        </p:nvSpPr>
        <p:spPr>
          <a:xfrm>
            <a:off x="854075" y="0"/>
            <a:ext cx="10515600" cy="1325563"/>
          </a:xfrm>
        </p:spPr>
        <p:txBody>
          <a:bodyPr/>
          <a:lstStyle/>
          <a:p>
            <a:pPr algn="ctr" eaLnBrk="1" hangingPunct="1"/>
            <a:r>
              <a:rPr lang="ru-RU" smtClean="0"/>
              <a:t>Программа Power Point</a:t>
            </a:r>
          </a:p>
        </p:txBody>
      </p:sp>
      <p:sp>
        <p:nvSpPr>
          <p:cNvPr id="19458" name="Объект 2"/>
          <p:cNvSpPr>
            <a:spLocks noGrp="1"/>
          </p:cNvSpPr>
          <p:nvPr>
            <p:ph idx="4294967295"/>
          </p:nvPr>
        </p:nvSpPr>
        <p:spPr>
          <a:xfrm>
            <a:off x="258763" y="1047750"/>
            <a:ext cx="11628437" cy="4351338"/>
          </a:xfrm>
        </p:spPr>
        <p:txBody>
          <a:bodyPr/>
          <a:lstStyle/>
          <a:p>
            <a:pPr marL="0" indent="0" algn="just" eaLnBrk="1" hangingPunct="1">
              <a:buFont typeface="Arial" charset="0"/>
              <a:buNone/>
            </a:pPr>
            <a:r>
              <a:rPr lang="ru-RU" smtClean="0"/>
              <a:t>Используя возможности программы Power Point, можно разработать мультимедийные презентации, помогающие разнообразить содержание и оборудование уроков. </a:t>
            </a:r>
          </a:p>
          <a:p>
            <a:pPr marL="0" indent="0" algn="just" eaLnBrk="1" hangingPunct="1">
              <a:buFont typeface="Arial" charset="0"/>
              <a:buNone/>
            </a:pPr>
            <a:r>
              <a:rPr lang="ru-RU" smtClean="0"/>
              <a:t>Уроки-презентации широко используются при знакомстве с жанрами и видами изобразительного искусства; при изучении таких тем по изобразительному искусству, как «Живопись», «Натюрморт», «Пейзаж» и др.</a:t>
            </a:r>
          </a:p>
          <a:p>
            <a:pPr marL="0" indent="0" algn="just" eaLnBrk="1" hangingPunct="1">
              <a:buFont typeface="Arial" charset="0"/>
              <a:buNone/>
            </a:pPr>
            <a:endParaRPr lang="ru-RU" smtClean="0"/>
          </a:p>
        </p:txBody>
      </p:sp>
      <p:pic>
        <p:nvPicPr>
          <p:cNvPr id="19459" name="Picture 2" descr="Нет описания фото."/>
          <p:cNvPicPr>
            <a:picLocks noChangeAspect="1" noChangeArrowheads="1"/>
          </p:cNvPicPr>
          <p:nvPr/>
        </p:nvPicPr>
        <p:blipFill>
          <a:blip r:embed="rId2"/>
          <a:srcRect/>
          <a:stretch>
            <a:fillRect/>
          </a:stretch>
        </p:blipFill>
        <p:spPr bwMode="auto">
          <a:xfrm>
            <a:off x="4271963" y="3970338"/>
            <a:ext cx="3397250" cy="2584450"/>
          </a:xfrm>
          <a:prstGeom prst="rect">
            <a:avLst/>
          </a:prstGeom>
          <a:noFill/>
          <a:ln w="9525">
            <a:noFill/>
            <a:miter lim="800000"/>
            <a:headEnd/>
            <a:tailEnd/>
          </a:ln>
        </p:spPr>
      </p:pic>
      <p:pic>
        <p:nvPicPr>
          <p:cNvPr id="19460" name="Рисунок 11"/>
          <p:cNvPicPr>
            <a:picLocks noChangeAspect="1" noChangeArrowheads="1"/>
          </p:cNvPicPr>
          <p:nvPr/>
        </p:nvPicPr>
        <p:blipFill>
          <a:blip r:embed="rId3"/>
          <a:srcRect/>
          <a:stretch>
            <a:fillRect/>
          </a:stretch>
        </p:blipFill>
        <p:spPr bwMode="auto">
          <a:xfrm>
            <a:off x="8639175" y="3925888"/>
            <a:ext cx="2841625" cy="2597150"/>
          </a:xfrm>
          <a:prstGeom prst="rect">
            <a:avLst/>
          </a:prstGeom>
          <a:noFill/>
          <a:ln w="9525">
            <a:noFill/>
            <a:miter lim="800000"/>
            <a:headEnd/>
            <a:tailEnd/>
          </a:ln>
        </p:spPr>
      </p:pic>
      <p:pic>
        <p:nvPicPr>
          <p:cNvPr id="19461" name="Picture 7" descr="923301_560308830680039_240859546_n"/>
          <p:cNvPicPr>
            <a:picLocks noChangeAspect="1" noChangeArrowheads="1"/>
          </p:cNvPicPr>
          <p:nvPr/>
        </p:nvPicPr>
        <p:blipFill>
          <a:blip r:embed="rId4"/>
          <a:srcRect/>
          <a:stretch>
            <a:fillRect/>
          </a:stretch>
        </p:blipFill>
        <p:spPr bwMode="auto">
          <a:xfrm>
            <a:off x="1008063" y="3933825"/>
            <a:ext cx="2152650" cy="258921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ъект 2"/>
          <p:cNvSpPr>
            <a:spLocks noGrp="1"/>
          </p:cNvSpPr>
          <p:nvPr>
            <p:ph idx="1"/>
          </p:nvPr>
        </p:nvSpPr>
        <p:spPr>
          <a:xfrm>
            <a:off x="374650" y="387350"/>
            <a:ext cx="11526838" cy="6373813"/>
          </a:xfrm>
        </p:spPr>
        <p:txBody>
          <a:bodyPr/>
          <a:lstStyle/>
          <a:p>
            <a:pPr marL="0" indent="0" algn="just" eaLnBrk="1" hangingPunct="1">
              <a:lnSpc>
                <a:spcPct val="70000"/>
              </a:lnSpc>
              <a:buFont typeface="Arial" charset="0"/>
              <a:buNone/>
            </a:pPr>
            <a:r>
              <a:rPr lang="ru-RU" sz="2300" smtClean="0"/>
              <a:t>Одним из очевидных достоинств мультимедийного урока является </a:t>
            </a:r>
            <a:r>
              <a:rPr lang="ru-RU" sz="2300" i="1" smtClean="0"/>
              <a:t>усиление наглядности</a:t>
            </a:r>
            <a:r>
              <a:rPr lang="ru-RU" sz="2300" smtClean="0"/>
              <a:t>. Использование наглядности более актуально, так как в школах, как правило, отсутствует необходимый набор таблиц, схем, репродукций, иллюстраций. В таком случае проектор может оказать неоценимую помощь. Однако достичь ожидаемого эффекта можно при соблюдении определенных </a:t>
            </a:r>
            <a:r>
              <a:rPr lang="ru-RU" sz="2300" b="1" smtClean="0"/>
              <a:t>требований к предъявлению наглядности</a:t>
            </a:r>
            <a:r>
              <a:rPr lang="ru-RU" sz="2300" smtClean="0"/>
              <a:t>:</a:t>
            </a:r>
          </a:p>
          <a:p>
            <a:pPr marL="0" indent="0" algn="just" eaLnBrk="1" hangingPunct="1">
              <a:lnSpc>
                <a:spcPct val="70000"/>
              </a:lnSpc>
            </a:pPr>
            <a:r>
              <a:rPr lang="ru-RU" sz="2300" i="1" smtClean="0"/>
              <a:t> узнаваемость</a:t>
            </a:r>
            <a:r>
              <a:rPr lang="ru-RU" sz="2300" smtClean="0"/>
              <a:t> наглядности, которая должна соответствовать предъявляемой письменной или устной информации;</a:t>
            </a:r>
          </a:p>
          <a:p>
            <a:pPr marL="0" indent="0" algn="just" eaLnBrk="1" hangingPunct="1">
              <a:lnSpc>
                <a:spcPct val="70000"/>
              </a:lnSpc>
            </a:pPr>
            <a:r>
              <a:rPr lang="ru-RU" sz="2300" i="1" smtClean="0"/>
              <a:t> динамика </a:t>
            </a:r>
            <a:r>
              <a:rPr lang="ru-RU" sz="2300" smtClean="0"/>
              <a:t>предъявления наглядности (время демонстрации должно быть оптимальным, причем соответствовать изучаемой в данный момент учебной информации, очень важно не переусердствовать с эффектами);</a:t>
            </a:r>
          </a:p>
          <a:p>
            <a:pPr marL="0" indent="0" algn="just" eaLnBrk="1" hangingPunct="1">
              <a:lnSpc>
                <a:spcPct val="70000"/>
              </a:lnSpc>
            </a:pPr>
            <a:r>
              <a:rPr lang="ru-RU" sz="2300" smtClean="0"/>
              <a:t> продуманный </a:t>
            </a:r>
            <a:r>
              <a:rPr lang="ru-RU" sz="2300" i="1" smtClean="0"/>
              <a:t>алгоритм</a:t>
            </a:r>
            <a:r>
              <a:rPr lang="ru-RU" sz="2300" smtClean="0"/>
              <a:t> </a:t>
            </a:r>
            <a:r>
              <a:rPr lang="ru-RU" sz="2300" i="1" smtClean="0"/>
              <a:t>видеоряда</a:t>
            </a:r>
            <a:r>
              <a:rPr lang="ru-RU" sz="2300" smtClean="0"/>
              <a:t> изображений (средства мультимедиа предоставляют учителю возможность показать необходимое изображение с точностью до мгновения); </a:t>
            </a:r>
          </a:p>
          <a:p>
            <a:pPr marL="0" indent="0" algn="just" eaLnBrk="1" hangingPunct="1">
              <a:lnSpc>
                <a:spcPct val="70000"/>
              </a:lnSpc>
            </a:pPr>
            <a:r>
              <a:rPr lang="ru-RU" sz="2300" smtClean="0"/>
              <a:t> учителю достаточно детально нужно продумать </a:t>
            </a:r>
            <a:r>
              <a:rPr lang="ru-RU" sz="2300" i="1" smtClean="0"/>
              <a:t>последовательность</a:t>
            </a:r>
            <a:r>
              <a:rPr lang="ru-RU" sz="2300" b="1" i="1" smtClean="0"/>
              <a:t> </a:t>
            </a:r>
            <a:r>
              <a:rPr lang="ru-RU" sz="2300" i="1" smtClean="0"/>
              <a:t>подачи изображений</a:t>
            </a:r>
            <a:r>
              <a:rPr lang="ru-RU" sz="2300" b="1" i="1" smtClean="0"/>
              <a:t> </a:t>
            </a:r>
            <a:r>
              <a:rPr lang="ru-RU" sz="2300" smtClean="0"/>
              <a:t>на экран, чтобы обучающий эффект был максимально большим; выбрать </a:t>
            </a:r>
            <a:r>
              <a:rPr lang="ru-RU" sz="2300" i="1" smtClean="0"/>
              <a:t>оптимальный размер</a:t>
            </a:r>
            <a:r>
              <a:rPr lang="ru-RU" sz="2300" smtClean="0"/>
              <a:t> наглядности (это касается как минимальных, так и максимальных размеров, которые тоже могут оказывать негативное воздействие на учебный процесс, содействовать быстрой утомляемости учеников; следует помнить, что оптимальный размер изображения на экране монитора не должен соответствовать размеру изображения большого экрана проектора);</a:t>
            </a:r>
          </a:p>
          <a:p>
            <a:pPr marL="0" indent="0" algn="just" eaLnBrk="1" hangingPunct="1">
              <a:lnSpc>
                <a:spcPct val="70000"/>
              </a:lnSpc>
            </a:pPr>
            <a:r>
              <a:rPr lang="ru-RU" sz="2300" i="1" smtClean="0"/>
              <a:t> оптимальное количество</a:t>
            </a:r>
            <a:r>
              <a:rPr lang="ru-RU" sz="2300" b="1" i="1" smtClean="0"/>
              <a:t> </a:t>
            </a:r>
            <a:r>
              <a:rPr lang="ru-RU" sz="2300" smtClean="0"/>
              <a:t>предъявляемых</a:t>
            </a:r>
            <a:r>
              <a:rPr lang="ru-RU" sz="2300" b="1" i="1" smtClean="0"/>
              <a:t> </a:t>
            </a:r>
            <a:r>
              <a:rPr lang="ru-RU" sz="2300" smtClean="0"/>
              <a:t>изображений на экране (не следует увлекаться количеством слайдов, фото и пр., которые отвлекают учеников, не дают сосредоточиться на главном).</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ъект 2"/>
          <p:cNvSpPr>
            <a:spLocks noGrp="1"/>
          </p:cNvSpPr>
          <p:nvPr>
            <p:ph idx="1"/>
          </p:nvPr>
        </p:nvSpPr>
        <p:spPr>
          <a:xfrm>
            <a:off x="212725" y="269875"/>
            <a:ext cx="11125200" cy="5526088"/>
          </a:xfrm>
        </p:spPr>
        <p:txBody>
          <a:bodyPr/>
          <a:lstStyle/>
          <a:p>
            <a:pPr marL="0" indent="0" algn="just" eaLnBrk="1" hangingPunct="1">
              <a:buFont typeface="Arial" charset="0"/>
              <a:buNone/>
            </a:pPr>
            <a:r>
              <a:rPr lang="ru-RU" smtClean="0"/>
              <a:t>Различное восприятие информации учащимися с нарушением слуха на уроках с использованием мультимедийного оборудования позволяет сочетать разного типа информацию: </a:t>
            </a:r>
          </a:p>
          <a:p>
            <a:pPr marL="0" indent="0" algn="just" eaLnBrk="1" hangingPunct="1">
              <a:buFontTx/>
              <a:buChar char="-"/>
            </a:pPr>
            <a:r>
              <a:rPr lang="ru-RU" smtClean="0"/>
              <a:t> голосовую, </a:t>
            </a:r>
          </a:p>
          <a:p>
            <a:pPr marL="0" indent="0" algn="just" eaLnBrk="1" hangingPunct="1">
              <a:buFontTx/>
              <a:buChar char="-"/>
            </a:pPr>
            <a:r>
              <a:rPr lang="ru-RU" smtClean="0"/>
              <a:t> графическую, </a:t>
            </a:r>
          </a:p>
          <a:p>
            <a:pPr marL="0" indent="0" algn="just" eaLnBrk="1" hangingPunct="1">
              <a:buFontTx/>
              <a:buChar char="-"/>
            </a:pPr>
            <a:r>
              <a:rPr lang="ru-RU" smtClean="0"/>
              <a:t> видео, </a:t>
            </a:r>
          </a:p>
          <a:p>
            <a:pPr marL="0" indent="0" algn="just" eaLnBrk="1" hangingPunct="1">
              <a:buFontTx/>
              <a:buChar char="-"/>
            </a:pPr>
            <a:r>
              <a:rPr lang="ru-RU" smtClean="0"/>
              <a:t> аудиоинформацию через </a:t>
            </a:r>
            <a:endParaRPr lang="ru-RU" smtClean="0">
              <a:latin typeface="Arial" charset="0"/>
            </a:endParaRPr>
          </a:p>
          <a:p>
            <a:pPr marL="0" indent="0" algn="just" eaLnBrk="1" hangingPunct="1">
              <a:buFontTx/>
              <a:buNone/>
            </a:pPr>
            <a:r>
              <a:rPr lang="ru-RU" smtClean="0"/>
              <a:t>технические средства. </a:t>
            </a:r>
          </a:p>
          <a:p>
            <a:pPr marL="0" indent="0" algn="just" eaLnBrk="1" hangingPunct="1">
              <a:buFontTx/>
              <a:buChar char="-"/>
            </a:pPr>
            <a:endParaRPr lang="ru-RU" smtClean="0"/>
          </a:p>
          <a:p>
            <a:pPr marL="0" indent="0" algn="just" eaLnBrk="1" hangingPunct="1">
              <a:buFont typeface="Arial" charset="0"/>
              <a:buNone/>
            </a:pPr>
            <a:r>
              <a:rPr lang="ru-RU" smtClean="0"/>
              <a:t>Если позволяет содержание учебного </a:t>
            </a:r>
            <a:endParaRPr lang="ru-RU" smtClean="0">
              <a:latin typeface="Arial" charset="0"/>
            </a:endParaRPr>
          </a:p>
          <a:p>
            <a:pPr marL="0" indent="0" algn="just" eaLnBrk="1" hangingPunct="1">
              <a:buFont typeface="Arial" charset="0"/>
              <a:buNone/>
            </a:pPr>
            <a:r>
              <a:rPr lang="ru-RU" smtClean="0"/>
              <a:t>материала трактовать в виде текста </a:t>
            </a:r>
            <a:endParaRPr lang="ru-RU" smtClean="0">
              <a:latin typeface="Arial" charset="0"/>
            </a:endParaRPr>
          </a:p>
          <a:p>
            <a:pPr marL="0" indent="0" algn="just" eaLnBrk="1" hangingPunct="1">
              <a:buFont typeface="Arial" charset="0"/>
              <a:buNone/>
            </a:pPr>
            <a:r>
              <a:rPr lang="ru-RU" smtClean="0"/>
              <a:t>и в виде схем, это может способствовать</a:t>
            </a:r>
            <a:r>
              <a:rPr lang="ru-RU" smtClean="0">
                <a:latin typeface="Arial" charset="0"/>
              </a:rPr>
              <a:t> </a:t>
            </a:r>
            <a:r>
              <a:rPr lang="ru-RU" smtClean="0"/>
              <a:t>расширению способов подачи материала.</a:t>
            </a:r>
          </a:p>
        </p:txBody>
      </p:sp>
      <p:pic>
        <p:nvPicPr>
          <p:cNvPr id="21507" name="Picture 3" descr="img45"/>
          <p:cNvPicPr>
            <a:picLocks noChangeAspect="1" noChangeArrowheads="1"/>
          </p:cNvPicPr>
          <p:nvPr/>
        </p:nvPicPr>
        <p:blipFill>
          <a:blip r:embed="rId2"/>
          <a:srcRect/>
          <a:stretch>
            <a:fillRect/>
          </a:stretch>
        </p:blipFill>
        <p:spPr bwMode="auto">
          <a:xfrm>
            <a:off x="6400800" y="1341438"/>
            <a:ext cx="5486400" cy="411480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1864</Words>
  <Application>Microsoft Office PowerPoint</Application>
  <PresentationFormat>Произвольный</PresentationFormat>
  <Paragraphs>105</Paragraphs>
  <Slides>24</Slides>
  <Notes>0</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24</vt:i4>
      </vt:variant>
    </vt:vector>
  </HeadingPairs>
  <TitlesOfParts>
    <vt:vector size="28" baseType="lpstr">
      <vt:lpstr>Arial</vt:lpstr>
      <vt:lpstr>Times New Roman</vt:lpstr>
      <vt:lpstr>Calibri</vt:lpstr>
      <vt:lpstr>Тема Office</vt:lpstr>
      <vt:lpstr>Методические рекомендации по использованию электронных средств обучения на уроках  изобразительного искусства с учащимися с нарушением слуха </vt:lpstr>
      <vt:lpstr>   Электронные средства обучения (ЭСО) – программно-методическое обеспечение для использования обучающимися в образовательном процессе по конкретному учебному предмету образовательной области на всех этапах образовательного процесса.       Также ЭСО определяют как средства обучения, созданные с применением компьютерных информационных технологий. </vt:lpstr>
      <vt:lpstr>Электронные средства обучения на уроках изобразительного искусства</vt:lpstr>
      <vt:lpstr>Использование на уроках электронных средств обучения имеет следующие преимущества перед традиционным ведением урока:</vt:lpstr>
      <vt:lpstr>Результативность педагогической деятельности:</vt:lpstr>
      <vt:lpstr>Условия, обеспечивающие эффективность использования ЭСО в образовательном процессе: </vt:lpstr>
      <vt:lpstr>Программа Power Point</vt:lpstr>
      <vt:lpstr>Слайд 8</vt:lpstr>
      <vt:lpstr>Слайд 9</vt:lpstr>
      <vt:lpstr>Учет достижений психологии позволяет сформулировать ряд общих рекомендаций, которые следует учитывать при разработке способа визуализации информации на экране: </vt:lpstr>
      <vt:lpstr>Слайд 11</vt:lpstr>
      <vt:lpstr>Слайд 12</vt:lpstr>
      <vt:lpstr>Слайд 13</vt:lpstr>
      <vt:lpstr>Слайд 14</vt:lpstr>
      <vt:lpstr>Слайд 15</vt:lpstr>
      <vt:lpstr>Слайд 16</vt:lpstr>
      <vt:lpstr>Слайд 17</vt:lpstr>
      <vt:lpstr>Слайд 18</vt:lpstr>
      <vt:lpstr>Создание программ</vt:lpstr>
      <vt:lpstr>Слайд 20</vt:lpstr>
      <vt:lpstr>Слайд 21</vt:lpstr>
      <vt:lpstr>Слайд 22</vt:lpstr>
      <vt:lpstr>Слайд 23</vt:lpstr>
      <vt:lpstr>Методические рекомендации по использованию электронных средств обучения на уроках  изобразительного искусства с учащимися с нарушением слуха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Методические рекомендации использования электронных средств обучения на уроках изобразительного искусства с учащимися с нарушением слуха </dc:title>
  <dc:creator>User</dc:creator>
  <cp:lastModifiedBy>alesya</cp:lastModifiedBy>
  <cp:revision>38</cp:revision>
  <dcterms:created xsi:type="dcterms:W3CDTF">2025-10-12T18:21:31Z</dcterms:created>
  <dcterms:modified xsi:type="dcterms:W3CDTF">2025-10-16T14:13:14Z</dcterms:modified>
</cp:coreProperties>
</file>