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92877503748117"/>
          <c:y val="7.9453820840065151E-2"/>
          <c:w val="0.37723293430950389"/>
          <c:h val="0.83546686446282648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17183023992768"/>
          <c:y val="3.0085749537544094E-2"/>
          <c:w val="0.45996239864880484"/>
          <c:h val="0.6783616945432535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уровень</c:v>
                </c:pt>
              </c:strCache>
            </c:strRef>
          </c:tx>
          <c:spPr>
            <a:solidFill>
              <a:srgbClr val="9999FF"/>
            </a:solidFill>
            <a:ln w="13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951-4F4E-A39E-2A8E48A93F4D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3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C951-4F4E-A39E-2A8E48A93F4D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3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C951-4F4E-A39E-2A8E48A93F4D}"/>
              </c:ext>
            </c:extLst>
          </c:dPt>
          <c:dLbls>
            <c:spPr>
              <a:noFill/>
              <a:ln w="26606">
                <a:noFill/>
              </a:ln>
            </c:spPr>
            <c:txPr>
              <a:bodyPr/>
              <a:lstStyle/>
              <a:p>
                <a:pPr>
                  <a:defRPr sz="120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0.12</c:v>
                </c:pt>
                <c:pt idx="1">
                  <c:v>0.63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51-4F4E-A39E-2A8E48A93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3303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727184038995579"/>
          <c:y val="0.19615920185836733"/>
          <c:w val="0.12853805761564885"/>
          <c:h val="0.354654408219779"/>
        </c:manualLayout>
      </c:layout>
      <c:overlay val="0"/>
      <c:spPr>
        <a:noFill/>
        <a:ln w="3326">
          <a:solidFill>
            <a:srgbClr val="000000"/>
          </a:solidFill>
          <a:prstDash val="solid"/>
        </a:ln>
      </c:spPr>
      <c:txPr>
        <a:bodyPr/>
        <a:lstStyle/>
        <a:p>
          <a:pPr>
            <a:defRPr sz="110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0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5758878923893"/>
          <c:y val="0"/>
          <c:w val="0.44741198318534736"/>
          <c:h val="0.990894094120296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уровень </c:v>
                </c:pt>
              </c:strCache>
            </c:strRef>
          </c:tx>
          <c:spPr>
            <a:solidFill>
              <a:srgbClr val="9999FF"/>
            </a:solidFill>
            <a:ln w="13302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48F-451F-8361-631251FA8116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3302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F48F-451F-8361-631251FA8116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3302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F48F-451F-8361-631251FA8116}"/>
              </c:ext>
            </c:extLst>
          </c:dPt>
          <c:dLbls>
            <c:spPr>
              <a:noFill/>
              <a:ln w="26603">
                <a:noFill/>
              </a:ln>
            </c:spPr>
            <c:txPr>
              <a:bodyPr/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0.11</c:v>
                </c:pt>
                <c:pt idx="1">
                  <c:v>0.82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8F-451F-8361-631251FA8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0C0C0"/>
        </a:solidFill>
        <a:ln w="1330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192936226605083"/>
          <c:y val="0.27819567855925526"/>
          <c:w val="0.10095503746257699"/>
          <c:h val="0.43429405140415778"/>
        </c:manualLayout>
      </c:layout>
      <c:overlay val="0"/>
      <c:spPr>
        <a:noFill/>
        <a:ln w="3325">
          <a:solidFill>
            <a:srgbClr val="000000"/>
          </a:solidFill>
          <a:prstDash val="solid"/>
        </a:ln>
      </c:spPr>
      <c:txPr>
        <a:bodyPr/>
        <a:lstStyle/>
        <a:p>
          <a:pPr>
            <a:defRPr sz="110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04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934256055363326E-2"/>
          <c:y val="6.2256809338521402E-2"/>
          <c:w val="0.76297577854671284"/>
          <c:h val="0.70038910505836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высокий </c:v>
                </c:pt>
              </c:strCache>
            </c:strRef>
          </c:tx>
          <c:spPr>
            <a:solidFill>
              <a:srgbClr val="9999FF"/>
            </a:solidFill>
            <a:ln w="13301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2"/>
                <c:pt idx="0">
                  <c:v>экспетиментальная группа</c:v>
                </c:pt>
                <c:pt idx="1">
                  <c:v>контрольная группа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0.13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C-4C46-9536-BB59A2B8F49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993366"/>
            </a:solidFill>
            <a:ln w="13301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2"/>
                <c:pt idx="0">
                  <c:v>экспетиментальная группа</c:v>
                </c:pt>
                <c:pt idx="1">
                  <c:v>контрольная группа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0.87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BC-4C46-9536-BB59A2B8F49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FFCC"/>
            </a:solidFill>
            <a:ln w="13301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2"/>
                <c:pt idx="0">
                  <c:v>экспетиментальная группа</c:v>
                </c:pt>
                <c:pt idx="1">
                  <c:v>контрольная группа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C-4C46-9536-BB59A2B8F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8663680"/>
        <c:axId val="148127040"/>
        <c:axId val="0"/>
      </c:bar3DChart>
      <c:catAx>
        <c:axId val="15866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8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81270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48127040"/>
        <c:scaling>
          <c:orientation val="minMax"/>
        </c:scaling>
        <c:delete val="0"/>
        <c:axPos val="l"/>
        <c:majorGridlines>
          <c:spPr>
            <a:ln w="332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8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63680"/>
        <c:crosses val="autoZero"/>
        <c:crossBetween val="between"/>
      </c:valAx>
      <c:spPr>
        <a:noFill/>
        <a:ln w="26603">
          <a:noFill/>
        </a:ln>
      </c:spPr>
    </c:plotArea>
    <c:legend>
      <c:legendPos val="r"/>
      <c:layout>
        <c:manualLayout>
          <c:xMode val="edge"/>
          <c:yMode val="edge"/>
          <c:x val="0.8529411764705882"/>
          <c:y val="0.36575875486381321"/>
          <c:w val="0.14013840830449828"/>
          <c:h val="0.2723735408560311"/>
        </c:manualLayout>
      </c:layout>
      <c:overlay val="0"/>
      <c:spPr>
        <a:noFill/>
        <a:ln w="3325">
          <a:solidFill>
            <a:srgbClr val="000000"/>
          </a:solidFill>
          <a:prstDash val="solid"/>
        </a:ln>
      </c:spPr>
      <c:txPr>
        <a:bodyPr/>
        <a:lstStyle/>
        <a:p>
          <a:pPr>
            <a:defRPr sz="1084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8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5151E-1FF2-4A9D-AD13-0E7A5D61B3C7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08C3-4A12-47A2-8A76-97E1CBFAB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6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08C3-4A12-47A2-8A76-97E1CBFABC6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1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FFF5-2B68-4B54-98E8-384291F70752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265A-9BE8-42CE-8DAA-015254DADE69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B4B5-EFC9-4497-AF1A-D5C1C776D220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746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B8F-8B37-4C40-8CEF-89DAB433257D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34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02EA-C1F3-4C68-BD91-99371C6ECD93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03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02B-264A-415D-BA21-E6C4A221AD2A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42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3BF5-8C05-49FC-A9C4-B3667FAE9776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23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9BF-9516-4934-B003-46AF3ED42528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77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F5B-022B-4A68-B625-B9085AA36B09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308B-C037-4D63-A22D-B6407F819CFF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9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BDA9-6D4B-4CF0-9EA6-C78C97DA8A80}" type="datetime1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F6C4-46A5-42F4-968E-6ED354493719}" type="datetime1">
              <a:rPr lang="ru-RU" smtClean="0"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15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658-36CA-4B8E-AD97-23B89F842EB2}" type="datetime1">
              <a:rPr lang="ru-RU" smtClean="0"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8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F23D-268F-4220-9FBF-7B3E03762322}" type="datetime1">
              <a:rPr lang="ru-RU" smtClean="0"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FA40-96FA-4EA8-B4D3-22F5360FE7D3}" type="datetime1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93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FD77-18B1-4F4C-B10B-B9C60A9B1AA4}" type="datetime1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1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AA8D-4E29-4793-B2FF-F83BF17380C6}" type="datetime1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132EE5-D9A8-474F-9628-77FAEC2C9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2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6298" y="2750470"/>
            <a:ext cx="8908473" cy="1848812"/>
          </a:xfrm>
        </p:spPr>
        <p:txBody>
          <a:bodyPr/>
          <a:lstStyle/>
          <a:p>
            <a:pPr algn="ctr"/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3509" y="5486400"/>
            <a:ext cx="6414655" cy="100564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Подготовлено:</a:t>
            </a:r>
          </a:p>
          <a:p>
            <a:pPr algn="l">
              <a:spcBef>
                <a:spcPts val="0"/>
              </a:spcBef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Колмыковой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</a:p>
        </p:txBody>
      </p:sp>
    </p:spTree>
    <p:extLst>
      <p:ext uri="{BB962C8B-B14F-4D97-AF65-F5344CB8AC3E}">
        <p14:creationId xmlns:p14="http://schemas.microsoft.com/office/powerpoint/2010/main" val="2931005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7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элементарных математических представлений в контрольной группе,% (констатирующий эксперимент)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47396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01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уровня </a:t>
            </a:r>
            <a:r>
              <a:rPr lang="ru-RU" sz="31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математических представлений </a:t>
            </a:r>
            <a:b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(контрольный эксперимент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59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 обосновать и методически обеспечить процесс формирования элементарных математических представлений и связанных с ними логических операций у детей старшего дошкольного возраста посредствам интерактивных игр.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22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3383"/>
            <a:ext cx="8596668" cy="4197926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психолого-педагогическую и методическую литературу по теме исследования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роль интерактивной игры в формировании элементарных математических представлений и логических операций у детей старшего дошкольного возраста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особенности формирования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a:t>
            </a:r>
          </a:p>
          <a:p>
            <a:pPr marL="0" indent="0" algn="just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3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процесс формирования элементарных математических представлений и связанных с ними логических операций у детей старшего дошкольного возраста.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элементарных математических представлений и связанных с ними логических операций у детей старшего дошкольного возраста посредствам интерактивных игр.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9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4072"/>
            <a:ext cx="8596668" cy="2826327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основы формирования элементарных математических представлений И ЛОГИЧЕСКИХ ОПЕРАЦИЙ у детей старшего дошкольного возраста посредством интерактивных игр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677334" y="2687782"/>
            <a:ext cx="8596668" cy="335358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Особенности формирования элементарных математических представлений и связанных с ними логических операций в старшем дошкольном возрасте.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Методика формирования элементарных математических представлений детей старшего дошкольного возраста.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 Интерактивная игра как средство формирования элементарных математических представлений и связанных с ними логических операций в старшем дошкольном возрасте.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5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игра как средство формирования элементарных математических представлений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ведущая деятельность детей дошкольного возраста.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игра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метод обучения и воспитания, в котором воедино соединяются функции образования, развития и воспитания детей.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7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2510"/>
            <a:ext cx="8596668" cy="2881745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ОПЫТНО-ЭКСПЕРИМЕНТАЛЬНАЯ РАБОТА ПО формированию элементарных математических представлений И ЛОГИЧЕСКИХ ОПЕРАЦИЙ у детей старшего дошкольного возраста посредством интерактивных игр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7334" y="3214255"/>
            <a:ext cx="8596668" cy="282710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Изучение уровня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элементарных математических представлений и связанных с ними логических операций у детей старшего дошкольного возраста.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Особенности формирования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Результаты опытно-экспериментальной работы.</a:t>
            </a:r>
          </a:p>
          <a:p>
            <a:pPr marL="0" lv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2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20727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Л.Ф. Тихомировой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12472"/>
            <a:ext cx="8596668" cy="32288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 «Сравнение, анализ, синтез»;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 «Сравнение,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 «Упорядочивание действий»;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 «Сравнение, классификация».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5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7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элементарных математических представлений в экспериментальной группе,% (констатирующий эксперимент)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26862" y="6213303"/>
            <a:ext cx="6297612" cy="36512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И СВЯЗАННЫХ С НИМИ ЛОГИЧЕСКИХ ОПЕРАЦИЙ У ДЕТЕЙ СТАРШЕГО ДОШКОЛЬНОГО ВОЗРАСТА ПОСРЕДСТВОМ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ИГР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90663" y="6213302"/>
            <a:ext cx="683339" cy="365125"/>
          </a:xfrm>
        </p:spPr>
        <p:txBody>
          <a:bodyPr/>
          <a:lstStyle/>
          <a:p>
            <a:fld id="{18132EE5-D9A8-474F-9628-77FAEC2C91EC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366233"/>
              </p:ext>
            </p:extLst>
          </p:nvPr>
        </p:nvGraphicFramePr>
        <p:xfrm>
          <a:off x="677690" y="208956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79803"/>
              </p:ext>
            </p:extLst>
          </p:nvPr>
        </p:nvGraphicFramePr>
        <p:xfrm>
          <a:off x="1057276" y="1930400"/>
          <a:ext cx="8216726" cy="5571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55608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511</TotalTime>
  <Words>590</Words>
  <Application>Microsoft Office PowerPoint</Application>
  <PresentationFormat>Широкоэкранный</PresentationFormat>
  <Paragraphs>66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Аспект</vt:lpstr>
      <vt:lpstr>       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 </vt:lpstr>
      <vt:lpstr>Цель исследования:</vt:lpstr>
      <vt:lpstr>Задачи исследования:</vt:lpstr>
      <vt:lpstr>Объект и предмет исследования:</vt:lpstr>
      <vt:lpstr>Глава 1  Теоретические основы формирования элементарных математических представлений И ЛОГИЧЕСКИХ ОПЕРАЦИЙ у детей старшего дошкольного возраста посредством интерактивных игр </vt:lpstr>
      <vt:lpstr>Интерактивная игра как средство формирования элементарных математических представлений</vt:lpstr>
      <vt:lpstr>Глава 2  ОПЫТНО-ЭКСПЕРИМЕНТАЛЬНАЯ РАБОТА ПО формированию элементарных математических представлений И ЛОГИЧЕСКИХ ОПЕРАЦИЙ у детей старшего дошкольного возраста посредством интерактивных игр </vt:lpstr>
      <vt:lpstr>Методика Л.Ф. Тихомировой</vt:lpstr>
      <vt:lpstr>Уровень сформированности элементарных математических представлений в экспериментальной группе,% (констатирующий эксперимент)</vt:lpstr>
      <vt:lpstr>Уровень сформированности элементарных математических представлений в контрольной группе,% (констатирующий эксперимент)</vt:lpstr>
      <vt:lpstr>Сравнительный анализ уровня сформированности математических представлений  (контрольный эксперимент)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ЭЛЕМЕНТАРНЫХ МАТЕМАТИЧЕСКИХ ПРЕДСТАВЛЕНИЙ И СВЯЗАННЫХ С НИМИ ЛОГИЧЕСКИХ ОПЕРАЦИЙ У ДЕТЕЙ СТАРШЕГО ДОШКОЛЬНОГО ВОЗРАСТА ПОСРЕДСТВОМ ИНТЕРАКТИВНЫХ ИГР</dc:title>
  <dc:creator>Вика</dc:creator>
  <cp:lastModifiedBy>Пользователь</cp:lastModifiedBy>
  <cp:revision>26</cp:revision>
  <dcterms:created xsi:type="dcterms:W3CDTF">2023-06-17T12:32:39Z</dcterms:created>
  <dcterms:modified xsi:type="dcterms:W3CDTF">2023-12-18T12:49:40Z</dcterms:modified>
</cp:coreProperties>
</file>