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3"/>
  </p:notesMasterIdLst>
  <p:sldIdLst>
    <p:sldId id="256" r:id="rId2"/>
    <p:sldId id="295" r:id="rId3"/>
    <p:sldId id="267" r:id="rId4"/>
    <p:sldId id="268" r:id="rId5"/>
    <p:sldId id="288" r:id="rId6"/>
    <p:sldId id="289" r:id="rId7"/>
    <p:sldId id="290" r:id="rId8"/>
    <p:sldId id="291" r:id="rId9"/>
    <p:sldId id="292" r:id="rId10"/>
    <p:sldId id="294" r:id="rId11"/>
    <p:sldId id="28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1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7" autoAdjust="0"/>
    <p:restoredTop sz="94665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872081341137549E-2"/>
          <c:y val="5.9983629750890735E-2"/>
          <c:w val="0.91605058272326845"/>
          <c:h val="0.637257131428656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Овдовевшие женщины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Низкий  </c:v>
                </c:pt>
                <c:pt idx="1">
                  <c:v>Средний </c:v>
                </c:pt>
                <c:pt idx="2">
                  <c:v>Высокий </c:v>
                </c:pt>
                <c:pt idx="3">
                  <c:v>Очень высокий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20</c:v>
                </c:pt>
                <c:pt idx="2">
                  <c:v>70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C4-46E6-A526-12171E895F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Разведенные женщины 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Низкий  </c:v>
                </c:pt>
                <c:pt idx="1">
                  <c:v>Средний </c:v>
                </c:pt>
                <c:pt idx="2">
                  <c:v>Высокий </c:v>
                </c:pt>
                <c:pt idx="3">
                  <c:v>Очень высокий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50</c:v>
                </c:pt>
                <c:pt idx="2">
                  <c:v>50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C4-46E6-A526-12171E895F6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26855328"/>
        <c:axId val="526855984"/>
      </c:barChart>
      <c:catAx>
        <c:axId val="52685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6855984"/>
        <c:crosses val="autoZero"/>
        <c:auto val="1"/>
        <c:lblAlgn val="ctr"/>
        <c:lblOffset val="100"/>
        <c:noMultiLvlLbl val="0"/>
      </c:catAx>
      <c:valAx>
        <c:axId val="52685598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2685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125903827854224"/>
          <c:y val="0.85879070045449646"/>
          <c:w val="0.66842776868754328"/>
          <c:h val="0.1379373154839303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872081341137549E-2"/>
          <c:y val="5.9983629750890735E-2"/>
          <c:w val="0.91605058272326845"/>
          <c:h val="0.637257131428656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Овдовевшие женщины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Низкий  </c:v>
                </c:pt>
                <c:pt idx="1">
                  <c:v>Средний </c:v>
                </c:pt>
                <c:pt idx="2">
                  <c:v>Высокий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</c:v>
                </c:pt>
                <c:pt idx="1">
                  <c:v>75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BA-4B4C-AC61-0FF69A2429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Разведенные женщины 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Низкий  </c:v>
                </c:pt>
                <c:pt idx="1">
                  <c:v>Средний </c:v>
                </c:pt>
                <c:pt idx="2">
                  <c:v>Высокий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55</c:v>
                </c:pt>
                <c:pt idx="1">
                  <c:v>45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BA-4B4C-AC61-0FF69A24297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26855328"/>
        <c:axId val="526855984"/>
      </c:barChart>
      <c:catAx>
        <c:axId val="52685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6855984"/>
        <c:crosses val="autoZero"/>
        <c:auto val="1"/>
        <c:lblAlgn val="ctr"/>
        <c:lblOffset val="100"/>
        <c:noMultiLvlLbl val="0"/>
      </c:catAx>
      <c:valAx>
        <c:axId val="52685598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2685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857037296924541"/>
          <c:y val="0.84507181232105533"/>
          <c:w val="0.58285925406150918"/>
          <c:h val="0.1352962833095062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921974522292996E-2"/>
          <c:y val="4.0145180602284454E-2"/>
          <c:w val="0.91605058272326845"/>
          <c:h val="0.637257131428656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Овдовевшие женщины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Низкий  </c:v>
                </c:pt>
                <c:pt idx="1">
                  <c:v>Средний </c:v>
                </c:pt>
                <c:pt idx="2">
                  <c:v>Высокий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30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49-45F1-8E8D-3F4D04635C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Разведенные женщины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Низкий  </c:v>
                </c:pt>
                <c:pt idx="1">
                  <c:v>Средний </c:v>
                </c:pt>
                <c:pt idx="2">
                  <c:v>Высокий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</c:v>
                </c:pt>
                <c:pt idx="1">
                  <c:v>80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49-45F1-8E8D-3F4D04635C6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6855328"/>
        <c:axId val="526855984"/>
      </c:barChart>
      <c:catAx>
        <c:axId val="52685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6855984"/>
        <c:crosses val="autoZero"/>
        <c:auto val="1"/>
        <c:lblAlgn val="ctr"/>
        <c:lblOffset val="100"/>
        <c:noMultiLvlLbl val="0"/>
      </c:catAx>
      <c:valAx>
        <c:axId val="526855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685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 sz="14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872081341137549E-2"/>
          <c:y val="5.9983629750890735E-2"/>
          <c:w val="0.91605058272326845"/>
          <c:h val="0.637257131428656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Овдовевшие женщины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Низкий  </c:v>
                </c:pt>
                <c:pt idx="1">
                  <c:v>Средний </c:v>
                </c:pt>
                <c:pt idx="2">
                  <c:v>Высокий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</c:v>
                </c:pt>
                <c:pt idx="1">
                  <c:v>60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8D-48CD-ADDF-6D54834440A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Разведенные женщины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Низкий  </c:v>
                </c:pt>
                <c:pt idx="1">
                  <c:v>Средний </c:v>
                </c:pt>
                <c:pt idx="2">
                  <c:v>Высокий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35</c:v>
                </c:pt>
                <c:pt idx="1">
                  <c:v>65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8D-48CD-ADDF-6D54834440A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6855328"/>
        <c:axId val="526855984"/>
      </c:barChart>
      <c:catAx>
        <c:axId val="52685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6855984"/>
        <c:crosses val="autoZero"/>
        <c:auto val="1"/>
        <c:lblAlgn val="ctr"/>
        <c:lblOffset val="100"/>
        <c:noMultiLvlLbl val="0"/>
      </c:catAx>
      <c:valAx>
        <c:axId val="526855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685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FD896-F863-4366-8FDF-A62229D3F950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729EB-8F57-4A18-8F84-05E28A553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463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375E-A5F2-4FA6-8B92-9CED7F5DD192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63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FCDF-0DE0-4EA1-9898-5550CB952041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6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9749-B0DA-4BA7-9A4F-3FE4B75A69F4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40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1338-FEB1-40C6-ADF3-1874122E424E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741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8BDE-5496-4FFA-954E-80CCF9F7B52A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4573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0C59-303A-48B6-9D54-1C4AC502EFD7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915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59F4-7BE3-465F-906D-0D4323521BCD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049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DAD0-5FEC-4E09-A27D-36B328DF5D74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12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0B0E-E46E-43E1-905A-7D31323F52FC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27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5A9-5DBA-4DC4-9855-F62F4D87FD91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99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DC72-6E04-4218-B255-D2C3F95CC82D}" type="datetime1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74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1D4F-3E1B-49F9-8E61-FABB1EED8704}" type="datetime1">
              <a:rPr lang="ru-RU" smtClean="0"/>
              <a:t>18.12.2023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01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E842-060D-455B-9723-33DC728F0086}" type="datetime1">
              <a:rPr lang="ru-RU" smtClean="0"/>
              <a:t>18.12.2023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0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2BCA-B59C-4E6C-978C-400DA1A69335}" type="datetime1">
              <a:rPr lang="ru-RU" smtClean="0"/>
              <a:t>18.12.2023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93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D88-CD65-4DCB-9317-A9304E1120DF}" type="datetime1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85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57D4-629B-4949-BBF1-EBA7752523CF}" type="datetime1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57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B0F82-5453-4C0D-B2AD-6CB063F51363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A5E664-412B-446C-909E-86EE66984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85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1656" y="4754879"/>
            <a:ext cx="4304714" cy="1469045"/>
          </a:xfrm>
        </p:spPr>
        <p:txBody>
          <a:bodyPr/>
          <a:lstStyle/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подготовлено: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Мохонь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А.А.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4839" y="459168"/>
            <a:ext cx="8058541" cy="245028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ПЕРЕЖИВАНИЯ ЧУВСТВА ОДИНОЧЕСТВА ОВДОВЕВШИМИ И РАЗВЕДЕННЫМИ ЖЕНЩИНАМИ</a:t>
            </a:r>
            <a:endParaRPr lang="ru-RU" sz="3200" b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643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0634"/>
            <a:ext cx="8596668" cy="127593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Различия в переживании чувства одиночества овдовевшими и разведенными женщинами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385323"/>
              </p:ext>
            </p:extLst>
          </p:nvPr>
        </p:nvGraphicFramePr>
        <p:xfrm>
          <a:off x="475013" y="2113811"/>
          <a:ext cx="9220530" cy="3927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2491">
                  <a:extLst>
                    <a:ext uri="{9D8B030D-6E8A-4147-A177-3AD203B41FA5}">
                      <a16:colId xmlns:a16="http://schemas.microsoft.com/office/drawing/2014/main" val="1324086266"/>
                    </a:ext>
                  </a:extLst>
                </a:gridCol>
                <a:gridCol w="1674285">
                  <a:extLst>
                    <a:ext uri="{9D8B030D-6E8A-4147-A177-3AD203B41FA5}">
                      <a16:colId xmlns:a16="http://schemas.microsoft.com/office/drawing/2014/main" val="1091047072"/>
                    </a:ext>
                  </a:extLst>
                </a:gridCol>
                <a:gridCol w="1680030">
                  <a:extLst>
                    <a:ext uri="{9D8B030D-6E8A-4147-A177-3AD203B41FA5}">
                      <a16:colId xmlns:a16="http://schemas.microsoft.com/office/drawing/2014/main" val="743927683"/>
                    </a:ext>
                  </a:extLst>
                </a:gridCol>
                <a:gridCol w="1058623">
                  <a:extLst>
                    <a:ext uri="{9D8B030D-6E8A-4147-A177-3AD203B41FA5}">
                      <a16:colId xmlns:a16="http://schemas.microsoft.com/office/drawing/2014/main" val="2425611019"/>
                    </a:ext>
                  </a:extLst>
                </a:gridCol>
                <a:gridCol w="1435101">
                  <a:extLst>
                    <a:ext uri="{9D8B030D-6E8A-4147-A177-3AD203B41FA5}">
                      <a16:colId xmlns:a16="http://schemas.microsoft.com/office/drawing/2014/main" val="4119982477"/>
                    </a:ext>
                  </a:extLst>
                </a:gridCol>
              </a:tblGrid>
              <a:tr h="37162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рангов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U-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р-уровень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значимости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6678098"/>
                  </a:ext>
                </a:extLst>
              </a:tr>
              <a:tr h="1153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Овдовевшие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Женщины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Разведенные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Женщины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874730"/>
                  </a:ext>
                </a:extLst>
              </a:tr>
              <a:tr h="762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Глубина переживания одиночества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509,00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311,00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0,007408**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9363260"/>
                  </a:ext>
                </a:extLst>
              </a:tr>
              <a:tr h="371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Переживание одиночества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563,50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256,50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0,000033**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6007823"/>
                  </a:ext>
                </a:extLst>
              </a:tr>
              <a:tr h="524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Зависимость от общения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479,00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341,00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0,051978*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024937"/>
                  </a:ext>
                </a:extLst>
              </a:tr>
              <a:tr h="371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Позитивное одиночество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465,00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0,136817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4420881"/>
                  </a:ext>
                </a:extLst>
              </a:tr>
              <a:tr h="371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уровень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490,00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330,00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0,030465*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4662883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10</a:t>
            </a:fld>
            <a:endParaRPr lang="ru-RU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008437" y="0"/>
            <a:ext cx="17798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62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02722"/>
            <a:ext cx="8596668" cy="922317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 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11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5039"/>
            <a:ext cx="8989180" cy="479763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Проанализированы теоретические основы исследования особенностей переживания чувства одиночества овдовевшими и разведенными женщинами.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особенности переживания чувства одиночества овдовевшими и разведенными женщинами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Выявлены различия в переживании чувства одиночества овдовевшими и разведенными женщинами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овдовевшие женщины, по сравнению с разведенными, характеризуется более высоким уровнем глубины одиночества, переживания одиночества, зависимости от общения, общим уровнем одиночества. 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Направления психологической работы с овдовевшими и разведенными женщинами по преодолению одиночества: профилактика и коррекция негативных последствий одиночества, расширение сети социальной поддержки   женщин, активизация личностных ресурсов женщин, включая различные сферы самореализации, развитие самодостаточности, аутентичности.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06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9071577" cy="598814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Актуальность.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РБ проблема вступления в брачные отношения как проблема социальная и психологическая начала оформляться в последние десятилетия в связи с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ростом численности одиноких людей. Несмотря на данные исследований в области медицины, психологии, педагогики и других наук о последствиях, которые нередко имеет бессемейное одиночество, растет количество людей, не состоящих в браке. В нашей стране каждый седьмой житель брачного возраста не имеет брачного партнера. Согласно переписи населения 2019 года, в Беларуси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лиц в возрасте от 18 лет и старше, никогда не состоящих в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браке, составляет 801.784, из них 617.335 – женщины. На сегодняшний день число разводов составляет более 50% от количества заключенных браков. Так например, в  2021 году количество заключенных браков составило 59.649, разводов – 34.386. Статистические данные: 137.567 женщин в РБ – вдовы, 321.273 – разведенные  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[Статистический ежегодник, 2022 [Электронный ресурс]. – Национальный статистический комитет Республики Беларусь, 2022 – 374 с.]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85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17580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  исследования:</a:t>
            </a:r>
            <a:b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особенности переживания чувства одиночества овдовевшими и разведенными женщинами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429000"/>
            <a:ext cx="8882302" cy="22830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чувство одиночества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особенности переживания чувства одиночества овдовевшими и разведенными женщинами</a:t>
            </a:r>
          </a:p>
          <a:p>
            <a:pPr algn="just"/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969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294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830" y="1818177"/>
            <a:ext cx="9369191" cy="4405747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теоретические основы исследования особенностей переживания чувства одиночества овдовевшими и разведенными женщинами 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особенности переживания чувства одиночества овдовевшими и разведенными женщинами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различия переживания чувства одиночества овдовевшими и разведенными женщинами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0044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исследования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10047"/>
            <a:ext cx="8973104" cy="2932291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«Одиночество» /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дигностика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глубины переживания (С. Г. Корчагина);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дифференциальный опросник переживания одиночества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(Е.Н. Осин, Д.А. Леонтьев).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0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707" y="368136"/>
            <a:ext cx="8596668" cy="13329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глубины переживания одиночества у овдовевших и разведенных женщин, %</a:t>
            </a:r>
            <a:br>
              <a:rPr lang="ru-RU" dirty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562441"/>
              </p:ext>
            </p:extLst>
          </p:nvPr>
        </p:nvGraphicFramePr>
        <p:xfrm>
          <a:off x="612598" y="1930524"/>
          <a:ext cx="8062376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697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97725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переживания одиночества у овдовевших и разведенных женщин, %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076725"/>
              </p:ext>
            </p:extLst>
          </p:nvPr>
        </p:nvGraphicFramePr>
        <p:xfrm>
          <a:off x="584775" y="1918525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7543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зависимости от общения у овдовевших и разведенных женщин, %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775931"/>
              </p:ext>
            </p:extLst>
          </p:nvPr>
        </p:nvGraphicFramePr>
        <p:xfrm>
          <a:off x="677863" y="1930400"/>
          <a:ext cx="7912800" cy="3841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0888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позитивного одиночества у овдовевших и разведенных женщин, %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664-412B-446C-909E-86EE669841F2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934952"/>
              </p:ext>
            </p:extLst>
          </p:nvPr>
        </p:nvGraphicFramePr>
        <p:xfrm>
          <a:off x="760991" y="2045163"/>
          <a:ext cx="7912800" cy="3761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001732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1760</TotalTime>
  <Words>509</Words>
  <Application>Microsoft Office PowerPoint</Application>
  <PresentationFormat>Широкоэкранный</PresentationFormat>
  <Paragraphs>69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подготовлено: Мохонь  А.А. </vt:lpstr>
      <vt:lpstr>Актуальность.  В РБ проблема вступления в брачные отношения как проблема социальная и психологическая начала оформляться в последние десятилетия в связи с ростом численности одиноких людей. Несмотря на данные исследований в области медицины, психологии, педагогики и других наук о последствиях, которые нередко имеет бессемейное одиночество, растет количество людей, не состоящих в браке. В нашей стране каждый седьмой житель брачного возраста не имеет брачного партнера. Согласно переписи населения 2019 года, в Беларуси численность лиц в возрасте от 18 лет и старше, никогда не состоящих в браке, составляет 801.784, из них 617.335 – женщины. На сегодняшний день число разводов составляет более 50% от количества заключенных браков. Так например, в  2021 году количество заключенных браков составило 59.649, разводов – 34.386. Статистические данные: 137.567 женщин в РБ – вдовы, 321.273 – разведенные  [Статистический ежегодник, 2022 [Электронный ресурс]. – Национальный статистический комитет Республики Беларусь, 2022 – 374 с.]    </vt:lpstr>
      <vt:lpstr>Цель   исследования:  изучить особенности переживания чувства одиночества овдовевшими и разведенными женщинами </vt:lpstr>
      <vt:lpstr>Задачи исследования </vt:lpstr>
      <vt:lpstr>Методики исследования </vt:lpstr>
      <vt:lpstr>Уровень глубины переживания одиночества у овдовевших и разведенных женщин, % </vt:lpstr>
      <vt:lpstr>Уровень переживания одиночества у овдовевших и разведенных женщин, %   </vt:lpstr>
      <vt:lpstr>Уровень зависимости от общения у овдовевших и разведенных женщин, % </vt:lpstr>
      <vt:lpstr>Уровень позитивного одиночества у овдовевших и разведенных женщин, % </vt:lpstr>
      <vt:lpstr>Различия в переживании чувства одиночества овдовевшими и разведенными женщинами  </vt:lpstr>
      <vt:lpstr>ВЫВОДЫ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Стратегии поведения в конфликтной  ситуации  и личностная  креативность работников  торговли</dc:title>
  <dc:creator>Пользователь Windows</dc:creator>
  <cp:lastModifiedBy>Пользователь</cp:lastModifiedBy>
  <cp:revision>52</cp:revision>
  <dcterms:created xsi:type="dcterms:W3CDTF">2019-05-10T15:02:43Z</dcterms:created>
  <dcterms:modified xsi:type="dcterms:W3CDTF">2023-12-18T10:41:27Z</dcterms:modified>
</cp:coreProperties>
</file>