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76" r:id="rId3"/>
    <p:sldId id="279" r:id="rId4"/>
    <p:sldId id="280" r:id="rId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1" autoAdjust="0"/>
    <p:restoredTop sz="93420" autoAdjust="0"/>
  </p:normalViewPr>
  <p:slideViewPr>
    <p:cSldViewPr showGuides="1">
      <p:cViewPr varScale="1">
        <p:scale>
          <a:sx n="100" d="100"/>
          <a:sy n="100" d="100"/>
        </p:scale>
        <p:origin x="154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4C182CE-F5D3-4D70-8406-AF12FD906EE9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524B47-AD03-4764-AC84-39D516994D57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4FDABF8-AAE1-46DF-92F4-876A7DFFF3F8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85FB36-727A-4855-8481-E960C533C7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9325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2438A-FE59-4FDC-8C5F-29C899DB2CAD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DC3D8-65B6-40B2-B98A-B3ECBD9FCE6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1905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F0D2-AB61-47DC-9DCC-6B1B968376A4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09A91-4936-4F3E-B33A-A1FD1CD7A0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8416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5DBEA-6B68-49F3-8F88-6924504126DE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9D26D-6F2F-4C17-BBFB-792BD30B93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7043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11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52531E-4C9A-4319-A0BE-3EAA51F7C009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7CF18-EE19-483A-A918-8B6CDD6356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98742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DF78E2-D069-4EE9-93C1-E1FA418704F2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A14387-A240-4883-A0D1-32B6519DA40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21860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247C46-4D13-4E67-8ACE-A24B669C39C3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0D6F1-B743-4E9C-87A2-9554F5B2E91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22362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18FD60-0187-40AB-B1DB-AAB2C6C807A3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0B69D-3F2F-4B12-AAAB-E9835ED297E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85018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71BA0-7FC5-4DC8-9CC8-1FEDD74333D2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D2C19-6B9E-4AD1-9883-E64E397731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5292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943965-A660-4338-BDFC-81DB09B9475D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3AC2F-CA7A-42F9-B34A-E99EFEF6D1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3359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C183629-3AB7-415D-9077-9EFA272180AF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D3046-64B4-481A-B423-4689581B2B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701155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20CA199-7ABF-4768-8233-E8A3A6A2628F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anose="020B0602030504020204" pitchFamily="34" charset="0"/>
              </a:defRPr>
            </a:lvl1pPr>
          </a:lstStyle>
          <a:p>
            <a:fld id="{117618EA-9CCD-483B-9C60-6D73A9A35F0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1" r:id="rId2"/>
    <p:sldLayoutId id="2147484206" r:id="rId3"/>
    <p:sldLayoutId id="2147484207" r:id="rId4"/>
    <p:sldLayoutId id="2147484208" r:id="rId5"/>
    <p:sldLayoutId id="2147484209" r:id="rId6"/>
    <p:sldLayoutId id="2147484202" r:id="rId7"/>
    <p:sldLayoutId id="2147484210" r:id="rId8"/>
    <p:sldLayoutId id="2147484211" r:id="rId9"/>
    <p:sldLayoutId id="2147484203" r:id="rId10"/>
    <p:sldLayoutId id="214748420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786742" cy="36433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53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571480"/>
            <a:ext cx="8429652" cy="5643602"/>
          </a:xfrm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 marL="0" lvl="6" algn="l">
              <a:spcBef>
                <a:spcPts val="0"/>
              </a:spcBef>
              <a:defRPr/>
            </a:pPr>
            <a:endParaRPr lang="ru-RU" sz="2400" dirty="0" smtClean="0">
              <a:cs typeface="Times New Roman" pitchFamily="18" charset="0"/>
            </a:endParaRPr>
          </a:p>
          <a:p>
            <a:pPr marL="0" lvl="6">
              <a:spcBef>
                <a:spcPts val="0"/>
              </a:spcBef>
              <a:defRPr/>
            </a:pPr>
            <a:endParaRPr lang="ru-RU" sz="3600" dirty="0" smtClean="0"/>
          </a:p>
          <a:p>
            <a:pPr marL="0" lvl="6">
              <a:spcBef>
                <a:spcPts val="0"/>
              </a:spcBef>
              <a:defRPr/>
            </a:pPr>
            <a:r>
              <a:rPr lang="ru-RU" sz="6000" dirty="0" smtClean="0">
                <a:latin typeface="Cambria" pitchFamily="18" charset="0"/>
              </a:rPr>
              <a:t>Приемы лепки</a:t>
            </a:r>
          </a:p>
          <a:p>
            <a:pPr marL="0" lvl="6">
              <a:spcBef>
                <a:spcPts val="0"/>
              </a:spcBef>
              <a:defRPr/>
            </a:pPr>
            <a:endParaRPr lang="ru-RU" sz="3600" dirty="0" smtClean="0">
              <a:cs typeface="Times New Roman" pitchFamily="18" charset="0"/>
            </a:endParaRPr>
          </a:p>
          <a:p>
            <a:pPr marL="0" lvl="6" algn="l">
              <a:spcBef>
                <a:spcPts val="0"/>
              </a:spcBef>
              <a:defRPr/>
            </a:pPr>
            <a:endParaRPr lang="ru-RU" sz="2400" dirty="0" smtClean="0">
              <a:cs typeface="Times New Roman" pitchFamily="18" charset="0"/>
            </a:endParaRPr>
          </a:p>
          <a:p>
            <a:pPr marL="0" lvl="6" algn="l">
              <a:spcBef>
                <a:spcPts val="0"/>
              </a:spcBef>
              <a:defRPr/>
            </a:pPr>
            <a:endParaRPr lang="ru-RU" sz="900" dirty="0" smtClean="0">
              <a:cs typeface="Times New Roman" pitchFamily="18" charset="0"/>
            </a:endParaRPr>
          </a:p>
          <a:p>
            <a:pPr marL="0" lvl="6" algn="l">
              <a:spcBef>
                <a:spcPts val="0"/>
              </a:spcBef>
              <a:defRPr/>
            </a:pPr>
            <a:endParaRPr lang="ru-RU" sz="2400" dirty="0" smtClean="0">
              <a:cs typeface="Times New Roman" pitchFamily="18" charset="0"/>
            </a:endParaRPr>
          </a:p>
          <a:p>
            <a:pPr marL="0" lvl="6" algn="l">
              <a:spcBef>
                <a:spcPts val="0"/>
              </a:spcBef>
              <a:defRPr/>
            </a:pPr>
            <a:r>
              <a:rPr lang="ru-RU" sz="2400" dirty="0" smtClean="0">
                <a:cs typeface="Times New Roman" pitchFamily="18" charset="0"/>
              </a:rPr>
              <a:t>Федоренко </a:t>
            </a:r>
            <a:r>
              <a:rPr lang="ru-RU" sz="2400" dirty="0" err="1" smtClean="0">
                <a:cs typeface="Times New Roman" pitchFamily="18" charset="0"/>
              </a:rPr>
              <a:t>Таиса</a:t>
            </a:r>
            <a:r>
              <a:rPr lang="ru-RU" sz="2400" dirty="0" smtClean="0">
                <a:cs typeface="Times New Roman" pitchFamily="18" charset="0"/>
              </a:rPr>
              <a:t> Андреевна, </a:t>
            </a:r>
          </a:p>
          <a:p>
            <a:pPr marL="0" lvl="6" algn="l">
              <a:spcBef>
                <a:spcPts val="0"/>
              </a:spcBef>
              <a:defRPr/>
            </a:pPr>
            <a:r>
              <a:rPr lang="ru-RU" sz="2400" dirty="0" smtClean="0">
                <a:cs typeface="Times New Roman" pitchFamily="18" charset="0"/>
              </a:rPr>
              <a:t>старший преподаватель </a:t>
            </a:r>
          </a:p>
          <a:p>
            <a:pPr marL="0" lvl="6" algn="l">
              <a:spcBef>
                <a:spcPts val="0"/>
              </a:spcBef>
              <a:defRPr/>
            </a:pPr>
            <a:r>
              <a:rPr lang="ru-RU" sz="2400" dirty="0" smtClean="0">
                <a:cs typeface="Times New Roman" pitchFamily="18" charset="0"/>
              </a:rPr>
              <a:t>кафедры специальной педагогики</a:t>
            </a:r>
          </a:p>
          <a:p>
            <a:pPr marL="0" lvl="6" algn="just">
              <a:spcBef>
                <a:spcPts val="0"/>
              </a:spcBef>
              <a:defRPr/>
            </a:pPr>
            <a:r>
              <a:rPr lang="ru-RU" sz="2400" dirty="0" smtClean="0">
                <a:cs typeface="Times New Roman" pitchFamily="18" charset="0"/>
              </a:rPr>
              <a:t>                                      </a:t>
            </a:r>
            <a:endParaRPr lang="ru-RU" sz="2400" dirty="0">
              <a:ea typeface="Verdana" panose="020B0604030504040204" pitchFamily="34" charset="0"/>
              <a:cs typeface="Times New Roman" pitchFamily="18" charset="0"/>
            </a:endParaRPr>
          </a:p>
          <a:p>
            <a:pPr lvl="6">
              <a:defRPr/>
            </a:pP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9220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57188"/>
            <a:ext cx="1006475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357188"/>
            <a:ext cx="8229600" cy="25003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</a:br>
            <a:endParaRPr lang="ru-RU" sz="1600" dirty="0"/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142875" y="428625"/>
            <a:ext cx="8786813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endParaRPr lang="ru-RU" altLang="en-US" sz="3200" b="1" i="1"/>
          </a:p>
          <a:p>
            <a:r>
              <a:rPr lang="ru-RU" altLang="en-US" sz="4000" b="1">
                <a:latin typeface="Cambria" panose="02040503050406030204" pitchFamily="18" charset="0"/>
              </a:rPr>
              <a:t>Лепка</a:t>
            </a:r>
            <a:r>
              <a:rPr lang="ru-RU" altLang="en-US" sz="4000">
                <a:latin typeface="Cambria" panose="02040503050406030204" pitchFamily="18" charset="0"/>
              </a:rPr>
              <a:t> — способ формообразования, основанный на формосложении, прибавлении, «прилипании» (отсюда этимология) мягкого либо влажного материала — сырой глины, воска, гипса, пластилина.</a:t>
            </a:r>
            <a:endParaRPr lang="ru-RU" altLang="en-US" sz="240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395536" y="620688"/>
            <a:ext cx="7834064" cy="52371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ПРИЕМЫ ЛЕПКИ:</a:t>
            </a:r>
            <a:b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800" i="1" dirty="0" err="1" smtClean="0">
                <a:solidFill>
                  <a:schemeClr val="tx1"/>
                </a:solidFill>
                <a:latin typeface="Cambria" pitchFamily="18" charset="0"/>
              </a:rPr>
              <a:t>отщипывание</a:t>
            </a:r>
            <a:r>
              <a:rPr lang="ru-RU" sz="2800" b="0" dirty="0" smtClean="0">
                <a:solidFill>
                  <a:schemeClr val="tx1"/>
                </a:solidFill>
                <a:latin typeface="Cambria" pitchFamily="18" charset="0"/>
              </a:rPr>
              <a:t> – отделение большим и указательным пальцами небольшого кусочка от одного крупного; </a:t>
            </a:r>
            <a:br>
              <a:rPr lang="ru-RU" sz="2800" b="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2800" b="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800" i="1" dirty="0" smtClean="0">
                <a:solidFill>
                  <a:schemeClr val="tx1"/>
                </a:solidFill>
                <a:latin typeface="Cambria" pitchFamily="18" charset="0"/>
              </a:rPr>
              <a:t>разминание</a:t>
            </a:r>
            <a:r>
              <a:rPr lang="ru-RU" sz="2800" b="0" dirty="0" smtClean="0">
                <a:solidFill>
                  <a:schemeClr val="tx1"/>
                </a:solidFill>
                <a:latin typeface="Cambria" pitchFamily="18" charset="0"/>
              </a:rPr>
              <a:t> – надавливание пальцами или рукой; </a:t>
            </a:r>
            <a:br>
              <a:rPr lang="ru-RU" sz="2800" b="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2800" b="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800" i="1" dirty="0" smtClean="0">
                <a:solidFill>
                  <a:schemeClr val="tx1"/>
                </a:solidFill>
                <a:latin typeface="Cambria" pitchFamily="18" charset="0"/>
              </a:rPr>
              <a:t>сплющивание</a:t>
            </a:r>
            <a:r>
              <a:rPr lang="ru-RU" sz="2800" b="0" dirty="0" smtClean="0">
                <a:solidFill>
                  <a:schemeClr val="tx1"/>
                </a:solidFill>
                <a:latin typeface="Cambria" pitchFamily="18" charset="0"/>
              </a:rPr>
              <a:t> – сжатие материала и придание ему плоской формы;</a:t>
            </a:r>
            <a:br>
              <a:rPr lang="ru-RU" sz="2800" b="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2800" b="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800" i="1" dirty="0" smtClean="0">
                <a:solidFill>
                  <a:schemeClr val="tx1"/>
                </a:solidFill>
                <a:latin typeface="Cambria" pitchFamily="18" charset="0"/>
              </a:rPr>
              <a:t>скатывание</a:t>
            </a:r>
            <a:r>
              <a:rPr lang="ru-RU" sz="2800" b="0" dirty="0" smtClean="0">
                <a:solidFill>
                  <a:schemeClr val="tx1"/>
                </a:solidFill>
                <a:latin typeface="Cambria" pitchFamily="18" charset="0"/>
              </a:rPr>
              <a:t> – создание формы шара круговыми движениями ладони;</a:t>
            </a:r>
            <a:br>
              <a:rPr lang="ru-RU" sz="2800" b="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2800" b="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800" i="1" dirty="0" smtClean="0">
                <a:solidFill>
                  <a:schemeClr val="tx1"/>
                </a:solidFill>
                <a:latin typeface="Cambria" pitchFamily="18" charset="0"/>
              </a:rPr>
              <a:t>раскатывание</a:t>
            </a:r>
            <a:r>
              <a:rPr lang="ru-RU" sz="2800" b="0" dirty="0" smtClean="0">
                <a:solidFill>
                  <a:schemeClr val="tx1"/>
                </a:solidFill>
                <a:latin typeface="Cambria" pitchFamily="18" charset="0"/>
              </a:rPr>
              <a:t> – формирование „колбасок” ладонями;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b="0" dirty="0" smtClean="0"/>
              <a:t/>
            </a:r>
            <a:br>
              <a:rPr lang="ru-RU" sz="2800" b="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323528" y="274638"/>
            <a:ext cx="8424936" cy="560263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b="0" dirty="0" smtClean="0">
                <a:latin typeface="Cambria" pitchFamily="18" charset="0"/>
              </a:rPr>
              <a:t/>
            </a:r>
            <a:br>
              <a:rPr lang="ru-RU" sz="2800" b="0" dirty="0" smtClean="0">
                <a:latin typeface="Cambria" pitchFamily="18" charset="0"/>
              </a:rPr>
            </a:br>
            <a:r>
              <a:rPr lang="ru-RU" sz="2800" i="1" dirty="0" smtClean="0">
                <a:solidFill>
                  <a:schemeClr val="tx1"/>
                </a:solidFill>
                <a:latin typeface="Cambria" pitchFamily="18" charset="0"/>
              </a:rPr>
              <a:t>сглаживание</a:t>
            </a:r>
            <a:r>
              <a:rPr lang="ru-RU" sz="2800" b="0" dirty="0" smtClean="0">
                <a:solidFill>
                  <a:schemeClr val="tx1"/>
                </a:solidFill>
                <a:latin typeface="Cambria" pitchFamily="18" charset="0"/>
              </a:rPr>
              <a:t> – придание округлости форме; </a:t>
            </a:r>
            <a:br>
              <a:rPr lang="ru-RU" sz="2800" b="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2800" b="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800" i="1" dirty="0" smtClean="0">
                <a:solidFill>
                  <a:schemeClr val="tx1"/>
                </a:solidFill>
                <a:latin typeface="Cambria" pitchFamily="18" charset="0"/>
              </a:rPr>
              <a:t>вдавливание</a:t>
            </a:r>
            <a:r>
              <a:rPr lang="ru-RU" sz="2800" b="0" dirty="0" smtClean="0">
                <a:solidFill>
                  <a:schemeClr val="tx1"/>
                </a:solidFill>
                <a:latin typeface="Cambria" pitchFamily="18" charset="0"/>
              </a:rPr>
              <a:t> – нажатием большого или указательного пальца делается углубление; </a:t>
            </a:r>
            <a:br>
              <a:rPr lang="ru-RU" sz="2800" b="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2800" b="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800" i="1" dirty="0" smtClean="0">
                <a:solidFill>
                  <a:schemeClr val="tx1"/>
                </a:solidFill>
                <a:latin typeface="Cambria" pitchFamily="18" charset="0"/>
              </a:rPr>
              <a:t>заострение</a:t>
            </a:r>
            <a:r>
              <a:rPr lang="ru-RU" sz="2800" b="0" dirty="0" smtClean="0">
                <a:solidFill>
                  <a:schemeClr val="tx1"/>
                </a:solidFill>
                <a:latin typeface="Cambria" pitchFamily="18" charset="0"/>
              </a:rPr>
              <a:t> – придание острого конца при помощи прижимания пальцами со всех сторон; </a:t>
            </a:r>
            <a:br>
              <a:rPr lang="ru-RU" sz="2800" b="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2800" b="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800" i="1" dirty="0" err="1" smtClean="0">
                <a:solidFill>
                  <a:schemeClr val="tx1"/>
                </a:solidFill>
                <a:latin typeface="Cambria" pitchFamily="18" charset="0"/>
              </a:rPr>
              <a:t>прищипывание</a:t>
            </a:r>
            <a:r>
              <a:rPr lang="ru-RU" sz="2800" b="0" dirty="0" smtClean="0">
                <a:solidFill>
                  <a:schemeClr val="tx1"/>
                </a:solidFill>
                <a:latin typeface="Cambria" pitchFamily="18" charset="0"/>
              </a:rPr>
              <a:t> – оттягивание и заострение одного края; </a:t>
            </a:r>
            <a:br>
              <a:rPr lang="ru-RU" sz="2800" b="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2800" b="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800" i="1" dirty="0" smtClean="0">
                <a:solidFill>
                  <a:schemeClr val="tx1"/>
                </a:solidFill>
                <a:latin typeface="Cambria" pitchFamily="18" charset="0"/>
              </a:rPr>
              <a:t>соединение</a:t>
            </a:r>
            <a:r>
              <a:rPr lang="ru-RU" sz="2800" b="0" dirty="0" smtClean="0">
                <a:solidFill>
                  <a:schemeClr val="tx1"/>
                </a:solidFill>
                <a:latin typeface="Cambria" pitchFamily="18" charset="0"/>
              </a:rPr>
              <a:t> – скрепление деталей друг с другом. 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879</TotalTime>
  <Words>45</Words>
  <Application>Microsoft Office PowerPoint</Application>
  <PresentationFormat>Экран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3" baseType="lpstr">
      <vt:lpstr>Arial</vt:lpstr>
      <vt:lpstr>Lucida Sans Unicode</vt:lpstr>
      <vt:lpstr>Wingdings 3</vt:lpstr>
      <vt:lpstr>Verdana</vt:lpstr>
      <vt:lpstr>Wingdings 2</vt:lpstr>
      <vt:lpstr>Calibri</vt:lpstr>
      <vt:lpstr>Cambria</vt:lpstr>
      <vt:lpstr>Times New Roman</vt:lpstr>
      <vt:lpstr>Открытая</vt:lpstr>
      <vt:lpstr>                         </vt:lpstr>
      <vt:lpstr>     </vt:lpstr>
      <vt:lpstr>       ПРИЕМЫ ЛЕПКИ:  отщипывание – отделение большим и указательным пальцами небольшого кусочка от одного крупного;   разминание – надавливание пальцами или рукой;   сплющивание – сжатие материала и придание ему плоской формы;  скатывание – создание формы шара круговыми движениями ладони;  раскатывание – формирование „колбасок” ладонями;      </vt:lpstr>
      <vt:lpstr> сглаживание – придание округлости форме;   вдавливание – нажатием большого или указательного пальца делается углубление;   заострение – придание острого конца при помощи прижимания пальцами со всех сторон;   прищипывание – оттягивание и заострение одного края;   соединение – скрепление деталей друг с другом.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группы детей с ОПФР</dc:title>
  <dc:creator>User</dc:creator>
  <cp:lastModifiedBy>Vlad</cp:lastModifiedBy>
  <cp:revision>186</cp:revision>
  <dcterms:modified xsi:type="dcterms:W3CDTF">2023-04-25T13:27:17Z</dcterms:modified>
</cp:coreProperties>
</file>