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2" r:id="rId3"/>
    <p:sldId id="328" r:id="rId4"/>
    <p:sldId id="278" r:id="rId5"/>
    <p:sldId id="279" r:id="rId6"/>
    <p:sldId id="284" r:id="rId7"/>
    <p:sldId id="329" r:id="rId8"/>
    <p:sldId id="326" r:id="rId9"/>
    <p:sldId id="327" r:id="rId10"/>
    <p:sldId id="324" r:id="rId11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1" autoAdjust="0"/>
    <p:restoredTop sz="94660"/>
  </p:normalViewPr>
  <p:slideViewPr>
    <p:cSldViewPr showGuides="1">
      <p:cViewPr varScale="1">
        <p:scale>
          <a:sx n="102" d="100"/>
          <a:sy n="102" d="100"/>
        </p:scale>
        <p:origin x="151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Полилиния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6 w 5760"/>
                <a:gd name="T3" fmla="*/ 0 h 528"/>
                <a:gd name="T4" fmla="*/ 2147483646 w 5760"/>
                <a:gd name="T5" fmla="*/ 2147483646 h 528"/>
                <a:gd name="T6" fmla="*/ 2147483646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7A63FEF-647C-4539-A204-C572748D9C78}" type="datetimeFigureOut">
              <a:rPr lang="ru-RU"/>
              <a:pPr>
                <a:defRPr/>
              </a:pPr>
              <a:t>25.04.2023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E7B3AA3-670F-4B41-87CD-DBD3BFFB02B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90899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1B55D-5CA6-4C5A-B5F2-CC96EEB3DFF5}" type="datetimeFigureOut">
              <a:rPr lang="ru-RU"/>
              <a:pPr>
                <a:defRPr/>
              </a:pPr>
              <a:t>25.04.2023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BE3AE7-8DAB-4545-B619-74B8E1F6867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9570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E1146-DFA5-40F7-ACF9-D8594D174258}" type="datetimeFigureOut">
              <a:rPr lang="ru-RU"/>
              <a:pPr>
                <a:defRPr/>
              </a:pPr>
              <a:t>25.04.2023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31D9D8-5EBB-464F-941A-8720C81137B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89025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E64F2-5C4D-44F6-B751-A68CC5BE95FF}" type="datetimeFigureOut">
              <a:rPr lang="ru-RU"/>
              <a:pPr>
                <a:defRPr/>
              </a:pPr>
              <a:t>25.04.2023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6071E8-BF49-4E78-B914-6798A9BE875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17072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10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11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4D354D5-1A87-4255-88B2-016182F2D8F4}" type="datetimeFigureOut">
              <a:rPr lang="ru-RU"/>
              <a:pPr>
                <a:defRPr/>
              </a:pPr>
              <a:t>25.04.2023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FE613A-CDF1-493A-A8B7-F26E1BFA350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85233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F090B53-1CB8-445F-B7E0-4E2BC614D101}" type="datetimeFigureOut">
              <a:rPr lang="ru-RU"/>
              <a:pPr>
                <a:defRPr/>
              </a:pPr>
              <a:t>25.04.2023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0C28EA-CD88-455D-84C6-6E7FD3C973F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347877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4B60867-E3EA-4AC9-B12C-867346B0E9DA}" type="datetimeFigureOut">
              <a:rPr lang="ru-RU"/>
              <a:pPr>
                <a:defRPr/>
              </a:pPr>
              <a:t>25.04.2023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055B09-F801-44A4-96A0-6BF39FE558E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70539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7502209-ED3A-43CD-B049-7B2F420AA5DC}" type="datetimeFigureOut">
              <a:rPr lang="ru-RU"/>
              <a:pPr>
                <a:defRPr/>
              </a:pPr>
              <a:t>25.04.2023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826866-0988-4F1C-B484-BB9E3817AE0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387289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2458E-8191-4947-AB22-8841720DEF3C}" type="datetimeFigureOut">
              <a:rPr lang="ru-RU"/>
              <a:pPr>
                <a:defRPr/>
              </a:pPr>
              <a:t>25.04.2023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DAEBF1-D0A3-4DA9-B439-D6CA84E9F4D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48568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BEB8448-D482-40A8-A4B7-C6DA989349BC}" type="datetimeFigureOut">
              <a:rPr lang="ru-RU"/>
              <a:pPr>
                <a:defRPr/>
              </a:pPr>
              <a:t>25.04.2023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F68F9C-AA39-4B10-BC88-7D6B710EBB2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605269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олилиния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2147483646 h 588"/>
              <a:gd name="T6" fmla="*/ 214748364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1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9AA988B-264F-49B6-9D0B-169A6F199394}" type="datetimeFigureOut">
              <a:rPr lang="ru-RU"/>
              <a:pPr>
                <a:defRPr/>
              </a:pPr>
              <a:t>25.04.2023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EF8427-F3EB-433B-B3B3-5B5AC7E11AD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856371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7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2147483646 h 588"/>
              <a:gd name="T6" fmla="*/ 214748364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5C1B251D-6514-4C2C-BF59-64D3AA34431B}" type="datetimeFigureOut">
              <a:rPr lang="ru-RU"/>
              <a:pPr>
                <a:defRPr/>
              </a:pPr>
              <a:t>25.04.2023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Lucida Sans Unicode" panose="020B0602030504020204" pitchFamily="34" charset="0"/>
              </a:defRPr>
            </a:lvl1pPr>
          </a:lstStyle>
          <a:p>
            <a:fld id="{2BE2F45F-59F4-4906-AD08-A49EEEB6F5E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895" r:id="rId2"/>
    <p:sldLayoutId id="2147483900" r:id="rId3"/>
    <p:sldLayoutId id="2147483901" r:id="rId4"/>
    <p:sldLayoutId id="2147483902" r:id="rId5"/>
    <p:sldLayoutId id="2147483903" r:id="rId6"/>
    <p:sldLayoutId id="2147483896" r:id="rId7"/>
    <p:sldLayoutId id="2147483904" r:id="rId8"/>
    <p:sldLayoutId id="2147483905" r:id="rId9"/>
    <p:sldLayoutId id="2147483897" r:id="rId10"/>
    <p:sldLayoutId id="214748389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2225" y="476672"/>
            <a:ext cx="7312052" cy="2666576"/>
          </a:xfrm>
        </p:spPr>
        <p:txBody>
          <a:bodyPr>
            <a:noAutofit/>
          </a:bodyPr>
          <a:lstStyle/>
          <a:p>
            <a:pPr algn="ctr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ФОРМИРОВАНИЯ ОБЩЕТРУДОВЫХ УМЕНИЙ У УЧАЩИХСЯ С ИНТЕЛЛЕКТУАЛЬНОЙ НЕДОСТАТОЧНОСТЬЮ </a:t>
            </a:r>
            <a:r>
              <a:rPr lang="en-US" altLang="ru-RU" sz="2800" dirty="0"/>
              <a:t>I</a:t>
            </a:r>
            <a:r>
              <a:rPr lang="ru-RU" altLang="ru-RU" sz="2800" dirty="0"/>
              <a:t>–</a:t>
            </a:r>
            <a:r>
              <a:rPr lang="en-US" altLang="ru-RU" sz="2800" dirty="0"/>
              <a:t>V</a:t>
            </a:r>
            <a:r>
              <a:rPr lang="ru-RU" altLang="ru-RU" sz="2800" dirty="0"/>
              <a:t> классов</a:t>
            </a:r>
            <a:br>
              <a:rPr lang="ru-RU" altLang="ru-RU" sz="2800" dirty="0"/>
            </a:br>
            <a:r>
              <a:rPr lang="ru-RU" altLang="ru-RU" sz="2800" dirty="0"/>
              <a:t>часть 2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1538" y="3714752"/>
            <a:ext cx="7858180" cy="1199704"/>
          </a:xfrm>
          <a:ln>
            <a:miter lim="800000"/>
            <a:headEnd/>
            <a:tailEnd/>
          </a:ln>
        </p:spPr>
        <p:txBody>
          <a:bodyPr>
            <a:normAutofit fontScale="85000" lnSpcReduction="20000"/>
          </a:bodyPr>
          <a:lstStyle/>
          <a:p>
            <a:pPr lvl="6" algn="l">
              <a:defRPr/>
            </a:pPr>
            <a:r>
              <a:rPr lang="ru-RU" sz="2400" dirty="0" err="1">
                <a:cs typeface="Times New Roman" pitchFamily="18" charset="0"/>
              </a:rPr>
              <a:t>Сечковская</a:t>
            </a:r>
            <a:r>
              <a:rPr lang="ru-RU" sz="2400" dirty="0">
                <a:cs typeface="Times New Roman" pitchFamily="18" charset="0"/>
              </a:rPr>
              <a:t> Лидия Григорьевна, </a:t>
            </a:r>
          </a:p>
          <a:p>
            <a:pPr lvl="6" algn="l">
              <a:defRPr/>
            </a:pPr>
            <a:r>
              <a:rPr lang="ru-RU" sz="2400" dirty="0">
                <a:cs typeface="Times New Roman" pitchFamily="18" charset="0"/>
              </a:rPr>
              <a:t>старший преподаватель   кафедры специальной педагогики</a:t>
            </a:r>
            <a:endParaRPr lang="ru-RU" sz="2400" dirty="0">
              <a:ea typeface="Verdana" panose="020B0604030504040204" pitchFamily="34" charset="0"/>
              <a:cs typeface="Times New Roman" pitchFamily="18" charset="0"/>
            </a:endParaRPr>
          </a:p>
          <a:p>
            <a:pPr lvl="6">
              <a:defRPr/>
            </a:pPr>
            <a:r>
              <a:rPr lang="ru-RU" sz="2400" dirty="0"/>
              <a:t> </a:t>
            </a:r>
          </a:p>
        </p:txBody>
      </p:sp>
      <p:pic>
        <p:nvPicPr>
          <p:cNvPr id="9220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357188"/>
            <a:ext cx="1006475" cy="129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1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738687"/>
          </a:xfrm>
        </p:spPr>
        <p:txBody>
          <a:bodyPr/>
          <a:lstStyle/>
          <a:p>
            <a:pPr marL="566737" indent="-457200">
              <a:buFont typeface="Wingdings 3" panose="05040102010807070707" pitchFamily="18" charset="2"/>
              <a:buAutoNum type="arabicPeriod"/>
              <a:defRPr/>
            </a:pPr>
            <a:r>
              <a:rPr lang="ru-RU" sz="1900" dirty="0" err="1"/>
              <a:t>Дульнев</a:t>
            </a:r>
            <a:r>
              <a:rPr lang="ru-RU" sz="1900" i="1" dirty="0"/>
              <a:t>, </a:t>
            </a:r>
            <a:r>
              <a:rPr lang="ru-RU" sz="1900" dirty="0"/>
              <a:t>Г. М. Основы трудового обучения во вспомогатель­ной школе / Г. М. </a:t>
            </a:r>
            <a:r>
              <a:rPr lang="ru-RU" sz="1900" dirty="0" err="1"/>
              <a:t>Дульнев</a:t>
            </a:r>
            <a:r>
              <a:rPr lang="ru-RU" sz="1900" dirty="0"/>
              <a:t>. — М.: Педагогика, 1969. — 216 с.</a:t>
            </a:r>
          </a:p>
          <a:p>
            <a:pPr marL="566737" indent="-457200">
              <a:buFont typeface="Wingdings 3" panose="05040102010807070707" pitchFamily="18" charset="2"/>
              <a:buAutoNum type="arabicPeriod"/>
              <a:defRPr/>
            </a:pPr>
            <a:r>
              <a:rPr lang="ru-RU" altLang="ru-RU" sz="1900" dirty="0"/>
              <a:t>Трудовое обучение. Учебная программа для </a:t>
            </a:r>
            <a:r>
              <a:rPr lang="en-US" altLang="ru-RU" sz="1900" dirty="0"/>
              <a:t>I</a:t>
            </a:r>
            <a:r>
              <a:rPr lang="ru-RU" altLang="ru-RU" sz="1900" dirty="0"/>
              <a:t>–V классов первого отделения вспомогательной школы с русским языком обучения [Электронный ресурс] / Мин. образования </a:t>
            </a:r>
            <a:r>
              <a:rPr lang="ru-RU" altLang="ru-RU" sz="1900" dirty="0" err="1"/>
              <a:t>Респ</a:t>
            </a:r>
            <a:r>
              <a:rPr lang="ru-RU" altLang="ru-RU" sz="1900" dirty="0"/>
              <a:t>. Беларусь. – Режим доступа: http://asabliva.by/sm_full.aspx?guid=84813. – Дата доступа: 08.02.2023. </a:t>
            </a:r>
          </a:p>
          <a:p>
            <a:pPr marL="565150" indent="-457200" algn="just">
              <a:buFont typeface="Wingdings 3" panose="05040102010807070707" pitchFamily="18" charset="2"/>
              <a:buAutoNum type="arabicPeriod"/>
              <a:defRPr/>
            </a:pPr>
            <a:r>
              <a:rPr lang="ru-RU" altLang="ru-RU" sz="1900" dirty="0"/>
              <a:t>Шинкаренко, В. А.</a:t>
            </a:r>
            <a:r>
              <a:rPr lang="ru-RU" altLang="ru-RU" sz="1900" b="1" dirty="0"/>
              <a:t> </a:t>
            </a:r>
            <a:r>
              <a:rPr lang="ru-RU" altLang="ru-RU" sz="1900" dirty="0"/>
              <a:t>Методика трудового обучения младших школьников с интеллектуальной недостаточностью: учеб.-метод. пособие для педагогов учреждений спец. образования с белорус. и рус. яз. обучения / В. А. Шинкаренко. – Минск : Изд. центр БГУ, 2013. – 103 с.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-8061"/>
            <a:ext cx="8229600" cy="1143000"/>
          </a:xfrm>
        </p:spPr>
        <p:txBody>
          <a:bodyPr/>
          <a:lstStyle/>
          <a:p>
            <a:pPr algn="ctr">
              <a:defRPr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Литература</a:t>
            </a:r>
            <a:endParaRPr lang="be-BY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ъект 1"/>
          <p:cNvSpPr>
            <a:spLocks noGrp="1"/>
          </p:cNvSpPr>
          <p:nvPr>
            <p:ph idx="1"/>
          </p:nvPr>
        </p:nvSpPr>
        <p:spPr>
          <a:xfrm>
            <a:off x="468313" y="1557338"/>
            <a:ext cx="8218487" cy="4679950"/>
          </a:xfrm>
        </p:spPr>
        <p:txBody>
          <a:bodyPr/>
          <a:lstStyle/>
          <a:p>
            <a:pPr marL="565150" indent="-457200">
              <a:buSzPct val="100000"/>
              <a:buFont typeface="Lucida Sans Unicode" panose="020B0602030504020204" pitchFamily="34" charset="0"/>
              <a:buAutoNum type="arabicPeriod"/>
            </a:pPr>
            <a:r>
              <a:rPr lang="ru-RU" altLang="en-US" sz="2400" smtClean="0"/>
              <a:t>Коррекционная направленность трудового обучения</a:t>
            </a:r>
            <a:endParaRPr lang="ru-RU" altLang="ru-RU" sz="2400" smtClean="0"/>
          </a:p>
          <a:p>
            <a:pPr marL="565150" indent="-457200">
              <a:buSzPct val="100000"/>
              <a:buFont typeface="Lucida Sans Unicode" panose="020B0602030504020204" pitchFamily="34" charset="0"/>
              <a:buAutoNum type="arabicPeriod"/>
            </a:pPr>
            <a:r>
              <a:rPr lang="ru-RU" altLang="ru-RU" sz="2400" smtClean="0"/>
              <a:t>Планирование работы</a:t>
            </a:r>
          </a:p>
          <a:p>
            <a:pPr marL="565150" indent="-457200">
              <a:buSzPct val="100000"/>
              <a:buFont typeface="Lucida Sans Unicode" panose="020B0602030504020204" pitchFamily="34" charset="0"/>
              <a:buAutoNum type="arabicPeriod"/>
            </a:pPr>
            <a:r>
              <a:rPr lang="ru-RU" altLang="ru-RU" sz="2400" smtClean="0"/>
              <a:t>Требования программы в обучении учащихся планированию работы</a:t>
            </a:r>
          </a:p>
          <a:p>
            <a:pPr marL="565150" indent="-457200">
              <a:buSzPct val="100000"/>
              <a:buFont typeface="Lucida Sans Unicode" panose="020B0602030504020204" pitchFamily="34" charset="0"/>
              <a:buAutoNum type="arabicPeriod"/>
            </a:pPr>
            <a:r>
              <a:rPr lang="ru-RU" altLang="en-US" sz="2400" smtClean="0"/>
              <a:t>Контрольные действия в труде</a:t>
            </a:r>
            <a:endParaRPr lang="ru-RU" altLang="ru-RU" sz="2400" smtClean="0"/>
          </a:p>
          <a:p>
            <a:pPr marL="565150" indent="-457200">
              <a:buSzPct val="100000"/>
              <a:buFont typeface="Lucida Sans Unicode" panose="020B0602030504020204" pitchFamily="34" charset="0"/>
              <a:buAutoNum type="arabicPeriod"/>
            </a:pPr>
            <a:r>
              <a:rPr lang="ru-RU" altLang="ru-RU" sz="2400" smtClean="0"/>
              <a:t>Требования программы в обучении учащихся контрольным действиям в процессе труда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algn="ctr">
              <a:defRPr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 ЗАНЯТИЯ</a:t>
            </a:r>
            <a:r>
              <a:rPr lang="ru-RU" sz="2400" dirty="0">
                <a:effectLst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ъект 1"/>
          <p:cNvSpPr>
            <a:spLocks noGrp="1"/>
          </p:cNvSpPr>
          <p:nvPr>
            <p:ph idx="1"/>
          </p:nvPr>
        </p:nvSpPr>
        <p:spPr>
          <a:xfrm>
            <a:off x="468313" y="1557338"/>
            <a:ext cx="8218487" cy="467995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altLang="ru-RU" sz="2000" smtClean="0"/>
              <a:t>Коррекционная направленность — важнейшее условие обеспечения эффективности трудового обучения учащихся с интеллектуальной недостаточностью.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2000" smtClean="0"/>
              <a:t>Для выполнения данного условия используются:</a:t>
            </a:r>
          </a:p>
          <a:p>
            <a:pPr>
              <a:buFontTx/>
              <a:buChar char="-"/>
            </a:pPr>
            <a:r>
              <a:rPr lang="ru-RU" altLang="ru-RU" sz="2000" smtClean="0"/>
              <a:t>особая организация образовательного процесса (в частности, увеличение объема трудового обучения, усиление в его рамках роли практического повторения)</a:t>
            </a:r>
          </a:p>
          <a:p>
            <a:pPr>
              <a:buFontTx/>
              <a:buChar char="-"/>
            </a:pPr>
            <a:r>
              <a:rPr lang="ru-RU" altLang="ru-RU" sz="2000" smtClean="0"/>
              <a:t>специальное педагогическое руководство развитием у учащихся мотивов учебно-трудовой деятельности, общетрудовых умений, двигательных трудовых навыков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2000" smtClean="0"/>
              <a:t>Целенаправленное развитие общетрудовых (интеллектуаль­ных) умений позволяет преодолевать основной недостаток трудовой деятельности учащихся с интеллектуальной недостаточностью — ее низкую самостоятельность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Коррекционная направленность трудового обучения</a:t>
            </a:r>
            <a:endParaRPr lang="ru-RU" sz="28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ъект 1"/>
          <p:cNvSpPr>
            <a:spLocks noGrp="1"/>
          </p:cNvSpPr>
          <p:nvPr>
            <p:ph idx="1"/>
          </p:nvPr>
        </p:nvSpPr>
        <p:spPr>
          <a:xfrm>
            <a:off x="468313" y="1125538"/>
            <a:ext cx="8218487" cy="5111750"/>
          </a:xfrm>
        </p:spPr>
        <p:txBody>
          <a:bodyPr/>
          <a:lstStyle/>
          <a:p>
            <a:r>
              <a:rPr lang="ru-RU" altLang="ru-RU" sz="2000" smtClean="0"/>
              <a:t>В психологическом аспекте </a:t>
            </a:r>
            <a:r>
              <a:rPr lang="ru-RU" altLang="ru-RU" sz="2000" b="1" smtClean="0"/>
              <a:t>планирование</a:t>
            </a:r>
            <a:r>
              <a:rPr lang="ru-RU" altLang="ru-RU" sz="2000" smtClean="0"/>
              <a:t> – это процесс, направленный на выбор путей, средств, способов и последовательности действий, ведущих к достижению представляемой цели</a:t>
            </a:r>
          </a:p>
          <a:p>
            <a:r>
              <a:rPr lang="ru-RU" altLang="ru-RU" sz="2000" smtClean="0"/>
              <a:t>Для детей с интеллектуальной недостаточностью младшего школьного возраста предварительное планирование хода работы над изделием означает: установление логической последовательности изготовления поделки, определение приёмов работы и инструментов, нужных для её выполнения</a:t>
            </a:r>
          </a:p>
          <a:p>
            <a:r>
              <a:rPr lang="ru-RU" altLang="ru-RU" sz="2000" smtClean="0"/>
              <a:t>Умение планировать свою работу и осуществлять её по плану есть один из основных признаков осмысленного и самостоятельного выполнения задания </a:t>
            </a:r>
          </a:p>
          <a:p>
            <a:endParaRPr lang="ru-RU" altLang="ru-RU" sz="200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634082"/>
          </a:xfrm>
        </p:spPr>
        <p:txBody>
          <a:bodyPr/>
          <a:lstStyle/>
          <a:p>
            <a:pPr algn="ctr">
              <a:defRPr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Планирование работы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7"/>
          <p:cNvGraphicFramePr>
            <a:graphicFrameLocks noGrp="1"/>
          </p:cNvGraphicFramePr>
          <p:nvPr>
            <p:ph idx="1"/>
          </p:nvPr>
        </p:nvGraphicFramePr>
        <p:xfrm>
          <a:off x="457200" y="1557338"/>
          <a:ext cx="8229600" cy="4968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1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132">
                <a:tc>
                  <a:txBody>
                    <a:bodyPr/>
                    <a:lstStyle/>
                    <a:p>
                      <a:r>
                        <a:rPr lang="ru-RU" sz="1800" dirty="0"/>
                        <a:t>Класс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Полугодие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Требования программы в обучении учащихся планированию работы</a:t>
                      </a:r>
                      <a:endParaRPr lang="ru-RU" sz="18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8847">
                <a:tc>
                  <a:txBody>
                    <a:bodyPr/>
                    <a:lstStyle/>
                    <a:p>
                      <a:r>
                        <a:rPr lang="ru-RU" sz="1800" dirty="0"/>
                        <a:t>1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1 - 2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0"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Выполнение работы по показу и словесной инструкции учителя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kumimoji="0"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0"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Планирование знакомой ближайшей операции</a:t>
                      </a:r>
                      <a:endParaRPr lang="ru-RU" sz="18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8847">
                <a:tc>
                  <a:txBody>
                    <a:bodyPr/>
                    <a:lstStyle/>
                    <a:p>
                      <a:r>
                        <a:rPr lang="ru-RU" sz="1800" dirty="0"/>
                        <a:t>2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1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0"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Выполнение работы по показу и словесной</a:t>
                      </a:r>
                    </a:p>
                    <a:p>
                      <a:r>
                        <a:rPr kumimoji="0"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инструкции учителя </a:t>
                      </a:r>
                    </a:p>
                    <a:p>
                      <a:endParaRPr kumimoji="0"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0"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Планирование знакомой ближайшей операции</a:t>
                      </a:r>
                      <a:endParaRPr lang="ru-RU" sz="18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490">
                <a:tc>
                  <a:txBody>
                    <a:bodyPr/>
                    <a:lstStyle/>
                    <a:p>
                      <a:r>
                        <a:rPr lang="ru-RU" sz="1800" dirty="0"/>
                        <a:t>2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2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Планирование ближайшей операции в процессе практической работы с использованием технологической карты</a:t>
                      </a:r>
                      <a:endParaRPr lang="ru-RU" sz="18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6559">
                <a:tc>
                  <a:txBody>
                    <a:bodyPr/>
                    <a:lstStyle/>
                    <a:p>
                      <a:r>
                        <a:rPr lang="ru-RU" sz="1800" dirty="0"/>
                        <a:t>3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1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Предварительное планирование всех этапов работы по вопросам учителя с опорой на технологическую карту</a:t>
                      </a:r>
                      <a:endParaRPr lang="ru-RU" sz="18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Требования программы в обучении учащихся планированию работы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7"/>
          <p:cNvGraphicFramePr>
            <a:graphicFrameLocks noGrp="1"/>
          </p:cNvGraphicFramePr>
          <p:nvPr>
            <p:ph idx="1"/>
          </p:nvPr>
        </p:nvGraphicFramePr>
        <p:xfrm>
          <a:off x="457200" y="1314450"/>
          <a:ext cx="8229600" cy="5543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590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9536">
                <a:tc>
                  <a:txBody>
                    <a:bodyPr/>
                    <a:lstStyle/>
                    <a:p>
                      <a:r>
                        <a:rPr lang="ru-RU" sz="1700" dirty="0"/>
                        <a:t>Класс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r>
                        <a:rPr lang="ru-RU" sz="1700" dirty="0"/>
                        <a:t>Полугодие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r>
                        <a:rPr kumimoji="0" lang="ru-RU" sz="17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Требования программы в обучении учащихся планированию работы</a:t>
                      </a:r>
                      <a:endParaRPr lang="ru-RU" sz="170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2923">
                <a:tc>
                  <a:txBody>
                    <a:bodyPr/>
                    <a:lstStyle/>
                    <a:p>
                      <a:r>
                        <a:rPr lang="ru-RU" sz="1700" dirty="0"/>
                        <a:t>3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r>
                        <a:rPr lang="ru-RU" sz="1700" dirty="0"/>
                        <a:t>2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Предварительное планирование всех этапов работы по вопросам учителя (при изготовлении новых или более сложных изделий) и самостоятельно с опорой на технологическую карту</a:t>
                      </a:r>
                      <a:endParaRPr lang="ru-RU" sz="170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62923">
                <a:tc>
                  <a:txBody>
                    <a:bodyPr/>
                    <a:lstStyle/>
                    <a:p>
                      <a:r>
                        <a:rPr lang="ru-RU" sz="1700" dirty="0"/>
                        <a:t>4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r>
                        <a:rPr lang="ru-RU" sz="1700" dirty="0"/>
                        <a:t>1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Предварительное планирование всех этапов работы с помощью вопросов учителя об отдельных (более сложных) этапах и самостоятельно с опорой на технологическую карту</a:t>
                      </a:r>
                      <a:endParaRPr lang="ru-RU" sz="170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14">
                <a:tc>
                  <a:txBody>
                    <a:bodyPr/>
                    <a:lstStyle/>
                    <a:p>
                      <a:r>
                        <a:rPr lang="ru-RU" sz="1700" dirty="0"/>
                        <a:t>4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r>
                        <a:rPr lang="ru-RU" sz="1700" dirty="0"/>
                        <a:t>2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Предварительное планирование работы с минимальной помощью учителя и самостоятельно</a:t>
                      </a:r>
                      <a:endParaRPr lang="ru-RU" sz="170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68155">
                <a:tc>
                  <a:txBody>
                    <a:bodyPr/>
                    <a:lstStyle/>
                    <a:p>
                      <a:r>
                        <a:rPr lang="ru-RU" sz="1700" dirty="0"/>
                        <a:t>5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r>
                        <a:rPr lang="ru-RU" sz="1700" dirty="0"/>
                        <a:t>1 - 2</a:t>
                      </a:r>
                    </a:p>
                  </a:txBody>
                  <a:tcPr marT="45704" marB="45704"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Планирование работы в групповой беседе. Использование при планировании работы технологической карты с помощью учителя и самостоятельно</a:t>
                      </a:r>
                      <a:endParaRPr lang="ru-RU" sz="1700" dirty="0"/>
                    </a:p>
                  </a:txBody>
                  <a:tcPr marT="45704" marB="4570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Требования программы в обучении учащихся планированию работы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ъект 1"/>
          <p:cNvSpPr>
            <a:spLocks noGrp="1"/>
          </p:cNvSpPr>
          <p:nvPr>
            <p:ph idx="1"/>
          </p:nvPr>
        </p:nvSpPr>
        <p:spPr>
          <a:xfrm>
            <a:off x="468313" y="1125538"/>
            <a:ext cx="8218487" cy="5111750"/>
          </a:xfrm>
        </p:spPr>
        <p:txBody>
          <a:bodyPr/>
          <a:lstStyle/>
          <a:p>
            <a:r>
              <a:rPr lang="ru-RU" altLang="ru-RU" sz="2000" b="1" smtClean="0"/>
              <a:t>Классификация</a:t>
            </a:r>
            <a:r>
              <a:rPr lang="ru-RU" altLang="ru-RU" sz="2000" smtClean="0"/>
              <a:t> контрольных действий: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ru-RU" sz="2000" u="sng" smtClean="0"/>
              <a:t>по содержанию </a:t>
            </a:r>
            <a:r>
              <a:rPr lang="ru-RU" altLang="ru-RU" sz="2000" smtClean="0"/>
              <a:t>(по тому, на что они направлены):              - изделие, - качественные показатели инструментов, оборудования и т.д., - собственные рабочие движения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ru-RU" sz="2000" u="sng" smtClean="0"/>
              <a:t>по месту в общей структуре трудовой деятельности</a:t>
            </a:r>
            <a:r>
              <a:rPr lang="ru-RU" altLang="ru-RU" sz="2000" smtClean="0"/>
              <a:t>:          - предваряющий, - текущий, - проверочный</a:t>
            </a:r>
          </a:p>
          <a:p>
            <a:r>
              <a:rPr lang="ru-RU" altLang="ru-RU" sz="2000" b="1" smtClean="0"/>
              <a:t>Основой</a:t>
            </a:r>
            <a:r>
              <a:rPr lang="ru-RU" altLang="ru-RU" sz="2000" smtClean="0"/>
              <a:t> контрольно-оценочных действий в труде являются: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altLang="ru-RU" sz="2000" smtClean="0"/>
              <a:t>Наличие у человека дифференцированного представления об объекте труда (изделии)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altLang="ru-RU" sz="2000" smtClean="0"/>
              <a:t>Умение производить газомерные и инструментальные измерения и оперировать результатами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altLang="ru-RU" sz="2000" smtClean="0"/>
              <a:t>Знание места и времени необходимости производства контрольных действий в общем процессе изготовления изделия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634082"/>
          </a:xfrm>
        </p:spPr>
        <p:txBody>
          <a:bodyPr/>
          <a:lstStyle/>
          <a:p>
            <a:pPr algn="ctr">
              <a:defRPr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Контрольные действия в труде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7"/>
          <p:cNvGraphicFramePr>
            <a:graphicFrameLocks noGrp="1"/>
          </p:cNvGraphicFramePr>
          <p:nvPr>
            <p:ph idx="1"/>
          </p:nvPr>
        </p:nvGraphicFramePr>
        <p:xfrm>
          <a:off x="468313" y="1700213"/>
          <a:ext cx="8218487" cy="47672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0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984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120">
                <a:tc>
                  <a:txBody>
                    <a:bodyPr/>
                    <a:lstStyle/>
                    <a:p>
                      <a:r>
                        <a:rPr lang="ru-RU" sz="1800" dirty="0"/>
                        <a:t>Класс</a:t>
                      </a: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Полугодие</a:t>
                      </a: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Требования программы в обучении учащихся контрольным действиям в процессе труда</a:t>
                      </a:r>
                      <a:endParaRPr lang="ru-RU" sz="1800" dirty="0"/>
                    </a:p>
                  </a:txBody>
                  <a:tcPr marL="91431" marR="91431" marT="45718" marB="4571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6504">
                <a:tc>
                  <a:txBody>
                    <a:bodyPr/>
                    <a:lstStyle/>
                    <a:p>
                      <a:r>
                        <a:rPr lang="ru-RU" sz="1800" dirty="0"/>
                        <a:t>1</a:t>
                      </a: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1 - 2</a:t>
                      </a: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0"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Контролировать промежуточные результаты работы, сравнивать изготовленное изделие с образцом с помощью учителя</a:t>
                      </a:r>
                      <a:endParaRPr lang="ru-RU" sz="1800" dirty="0"/>
                    </a:p>
                  </a:txBody>
                  <a:tcPr marL="91431" marR="91431" marT="45718" marB="4571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8805">
                <a:tc>
                  <a:txBody>
                    <a:bodyPr/>
                    <a:lstStyle/>
                    <a:p>
                      <a:r>
                        <a:rPr lang="ru-RU" sz="1800" dirty="0"/>
                        <a:t>2</a:t>
                      </a: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1- 2</a:t>
                      </a: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0"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Контролировать промежуточные результаты, сравнивать изготовленное изделие с образцом по вопросам и с последовательно сокращающейся помощью учителя</a:t>
                      </a:r>
                      <a:endParaRPr lang="ru-RU" sz="1800" dirty="0"/>
                    </a:p>
                  </a:txBody>
                  <a:tcPr marL="91431" marR="91431" marT="45718" marB="4571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1833">
                <a:tc>
                  <a:txBody>
                    <a:bodyPr/>
                    <a:lstStyle/>
                    <a:p>
                      <a:r>
                        <a:rPr lang="ru-RU" sz="1800" dirty="0"/>
                        <a:t>3</a:t>
                      </a: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1- 2</a:t>
                      </a: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Осуществлять текущий самоконтроль результатов выполнения знакомых операций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Анализировать выполненные изделия и сравнивать их с образцом по наводящим вопросам учителя </a:t>
                      </a:r>
                    </a:p>
                    <a:p>
                      <a:endParaRPr lang="ru-RU" sz="1800" dirty="0"/>
                    </a:p>
                  </a:txBody>
                  <a:tcPr marL="91431" marR="91431" marT="45718" marB="4571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Требования программы в обучении учащихся контрольным действиям в процессе труда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7"/>
          <p:cNvGraphicFramePr>
            <a:graphicFrameLocks noGrp="1"/>
          </p:cNvGraphicFramePr>
          <p:nvPr>
            <p:ph idx="1"/>
          </p:nvPr>
        </p:nvGraphicFramePr>
        <p:xfrm>
          <a:off x="457200" y="1773238"/>
          <a:ext cx="8229600" cy="4983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6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429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55870">
                <a:tc>
                  <a:txBody>
                    <a:bodyPr/>
                    <a:lstStyle/>
                    <a:p>
                      <a:r>
                        <a:rPr lang="ru-RU" sz="1800" dirty="0"/>
                        <a:t>Класс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Полугодие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Требования программы в обучении учащихся контрольным действиям в процессе труда</a:t>
                      </a:r>
                    </a:p>
                    <a:p>
                      <a:endParaRPr lang="ru-RU" sz="1800" dirty="0"/>
                    </a:p>
                  </a:txBody>
                  <a:tcPr marT="45719" marB="4571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2920">
                <a:tc>
                  <a:txBody>
                    <a:bodyPr/>
                    <a:lstStyle/>
                    <a:p>
                      <a:r>
                        <a:rPr lang="ru-RU" sz="1700" dirty="0"/>
                        <a:t>4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ru-RU" sz="1700" dirty="0"/>
                        <a:t>1-2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Осуществлять текущий и итоговый констатирующий самоконтроль с использованием измерений линейкой</a:t>
                      </a:r>
                    </a:p>
                    <a:p>
                      <a:endParaRPr kumimoji="0"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Осуществлять детальный анализ своего изделия и изделия товарища, их срав­нение с образцом с минимальной помощью учителя</a:t>
                      </a:r>
                      <a:endParaRPr lang="ru-RU" sz="1700" dirty="0"/>
                    </a:p>
                  </a:txBody>
                  <a:tcPr marT="45719" marB="4571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4372">
                <a:tc>
                  <a:txBody>
                    <a:bodyPr/>
                    <a:lstStyle/>
                    <a:p>
                      <a:r>
                        <a:rPr lang="ru-RU" sz="1700" dirty="0"/>
                        <a:t>5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lang="ru-RU" sz="1700" dirty="0"/>
                        <a:t>1 - 2</a:t>
                      </a: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Осуществлять текущий и итоговый контроль с помощью учителя и самостоятельно;</a:t>
                      </a:r>
                    </a:p>
                    <a:p>
                      <a:endParaRPr kumimoji="0"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Использовать при контроле размеров контрольно-измерительные инструменты (линейки)</a:t>
                      </a:r>
                    </a:p>
                  </a:txBody>
                  <a:tcPr marT="45719" marB="4571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39329" y="343074"/>
            <a:ext cx="8229600" cy="114171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Требования программы в обучении учащихся контрольным действиям в процессе труда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929</TotalTime>
  <Words>704</Words>
  <Application>Microsoft Office PowerPoint</Application>
  <PresentationFormat>Экран (4:3)</PresentationFormat>
  <Paragraphs>98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Arial</vt:lpstr>
      <vt:lpstr>Lucida Sans Unicode</vt:lpstr>
      <vt:lpstr>Wingdings 3</vt:lpstr>
      <vt:lpstr>Verdana</vt:lpstr>
      <vt:lpstr>Wingdings 2</vt:lpstr>
      <vt:lpstr>Calibri</vt:lpstr>
      <vt:lpstr>Wingdings</vt:lpstr>
      <vt:lpstr>Courier New</vt:lpstr>
      <vt:lpstr>Открытая</vt:lpstr>
      <vt:lpstr>ФОРМИРОВАНИЯ ОБЩЕТРУДОВЫХ УМЕНИЙ У УЧАЩИХСЯ С ИНТЕЛЛЕКТУАЛЬНОЙ НЕДОСТАТОЧНОСТЬЮ I–V классов часть 2</vt:lpstr>
      <vt:lpstr>ПЛАН ЗАНЯТИЯ:</vt:lpstr>
      <vt:lpstr>Коррекционная направленность трудового обучения</vt:lpstr>
      <vt:lpstr>Планирование работы</vt:lpstr>
      <vt:lpstr>Требования программы в обучении учащихся планированию работы</vt:lpstr>
      <vt:lpstr>Требования программы в обучении учащихся планированию работы</vt:lpstr>
      <vt:lpstr>Контрольные действия в труде</vt:lpstr>
      <vt:lpstr>Требования программы в обучении учащихся контрольным действиям в процессе труда</vt:lpstr>
      <vt:lpstr>Требования программы в обучении учащихся контрольным действиям в процессе труда</vt:lpstr>
      <vt:lpstr>Литература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группы детей с ОПФР</dc:title>
  <dc:creator>User</dc:creator>
  <cp:lastModifiedBy>Vlad</cp:lastModifiedBy>
  <cp:revision>124</cp:revision>
  <dcterms:modified xsi:type="dcterms:W3CDTF">2023-04-25T13:19:24Z</dcterms:modified>
</cp:coreProperties>
</file>