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B214-BA74-49D3-B237-2D754E5CAC79}" type="datetimeFigureOut">
              <a:rPr lang="en-GB" smtClean="0"/>
              <a:pPr/>
              <a:t>24/04/2023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7A494EF-51DE-4DB5-A463-56CA632607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09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B214-BA74-49D3-B237-2D754E5CAC79}" type="datetimeFigureOut">
              <a:rPr lang="en-GB" smtClean="0"/>
              <a:pPr/>
              <a:t>24/04/2023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A494EF-51DE-4DB5-A463-56CA632607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62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B214-BA74-49D3-B237-2D754E5CAC79}" type="datetimeFigureOut">
              <a:rPr lang="en-GB" smtClean="0"/>
              <a:pPr/>
              <a:t>24/04/2023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A494EF-51DE-4DB5-A463-56CA6326074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2937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B214-BA74-49D3-B237-2D754E5CAC79}" type="datetimeFigureOut">
              <a:rPr lang="en-GB" smtClean="0"/>
              <a:pPr/>
              <a:t>24/04/2023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A494EF-51DE-4DB5-A463-56CA632607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599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B214-BA74-49D3-B237-2D754E5CAC79}" type="datetimeFigureOut">
              <a:rPr lang="en-GB" smtClean="0"/>
              <a:pPr/>
              <a:t>24/04/2023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A494EF-51DE-4DB5-A463-56CA6326074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9282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B214-BA74-49D3-B237-2D754E5CAC79}" type="datetimeFigureOut">
              <a:rPr lang="en-GB" smtClean="0"/>
              <a:pPr/>
              <a:t>24/04/2023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A494EF-51DE-4DB5-A463-56CA632607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063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B214-BA74-49D3-B237-2D754E5CAC79}" type="datetimeFigureOut">
              <a:rPr lang="en-GB" smtClean="0"/>
              <a:pPr/>
              <a:t>24/04/2023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94EF-51DE-4DB5-A463-56CA632607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883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B214-BA74-49D3-B237-2D754E5CAC79}" type="datetimeFigureOut">
              <a:rPr lang="en-GB" smtClean="0"/>
              <a:pPr/>
              <a:t>24/04/2023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94EF-51DE-4DB5-A463-56CA632607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86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B214-BA74-49D3-B237-2D754E5CAC79}" type="datetimeFigureOut">
              <a:rPr lang="en-GB" smtClean="0"/>
              <a:pPr/>
              <a:t>24/04/2023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94EF-51DE-4DB5-A463-56CA632607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17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B214-BA74-49D3-B237-2D754E5CAC79}" type="datetimeFigureOut">
              <a:rPr lang="en-GB" smtClean="0"/>
              <a:pPr/>
              <a:t>24/04/2023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A494EF-51DE-4DB5-A463-56CA632607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25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B214-BA74-49D3-B237-2D754E5CAC79}" type="datetimeFigureOut">
              <a:rPr lang="en-GB" smtClean="0"/>
              <a:pPr/>
              <a:t>24/04/2023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A494EF-51DE-4DB5-A463-56CA632607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67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B214-BA74-49D3-B237-2D754E5CAC79}" type="datetimeFigureOut">
              <a:rPr lang="en-GB" smtClean="0"/>
              <a:pPr/>
              <a:t>24/04/2023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A494EF-51DE-4DB5-A463-56CA632607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30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B214-BA74-49D3-B237-2D754E5CAC79}" type="datetimeFigureOut">
              <a:rPr lang="en-GB" smtClean="0"/>
              <a:pPr/>
              <a:t>24/04/2023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94EF-51DE-4DB5-A463-56CA632607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50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B214-BA74-49D3-B237-2D754E5CAC79}" type="datetimeFigureOut">
              <a:rPr lang="en-GB" smtClean="0"/>
              <a:pPr/>
              <a:t>24/04/2023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94EF-51DE-4DB5-A463-56CA632607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17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B214-BA74-49D3-B237-2D754E5CAC79}" type="datetimeFigureOut">
              <a:rPr lang="en-GB" smtClean="0"/>
              <a:pPr/>
              <a:t>24/04/2023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94EF-51DE-4DB5-A463-56CA632607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49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B214-BA74-49D3-B237-2D754E5CAC79}" type="datetimeFigureOut">
              <a:rPr lang="en-GB" smtClean="0"/>
              <a:pPr/>
              <a:t>24/04/2023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A494EF-51DE-4DB5-A463-56CA632607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37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8B214-BA74-49D3-B237-2D754E5CAC79}" type="datetimeFigureOut">
              <a:rPr lang="en-GB" smtClean="0"/>
              <a:pPr/>
              <a:t>24/04/2023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A494EF-51DE-4DB5-A463-56CA632607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7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86247" y="390698"/>
            <a:ext cx="8869478" cy="2308501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Требования к подбору наглядного и  речевого материала для обследования </a:t>
            </a:r>
            <a:r>
              <a:rPr lang="" sz="3600" smtClean="0">
                <a:latin typeface="Calibri Light" panose="020F0302020204030204" pitchFamily="34" charset="0"/>
                <a:cs typeface="Calibri Light" panose="020F0302020204030204" pitchFamily="34" charset="0"/>
              </a:rPr>
              <a:t>звукопроизношения </a:t>
            </a:r>
            <a:r>
              <a:rPr lang="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у </a:t>
            </a:r>
            <a:r>
              <a:rPr lang="ru-RU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детей дошкольного и школьного возраста</a:t>
            </a:r>
            <a:endParaRPr lang="en-GB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Подготовил старший преподаватель кафедры логопедии </a:t>
            </a:r>
            <a:r>
              <a:rPr lang="en-GB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–</a:t>
            </a:r>
            <a:r>
              <a:rPr lang="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Случко И.Н.</a:t>
            </a:r>
            <a:endParaRPr lang="en-GB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14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4480" y="1333042"/>
            <a:ext cx="9692640" cy="448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Проведение логопедического обследования  требует от учителя - логопеда тщательной подготовки речевого и наглядного материала. </a:t>
            </a:r>
            <a:endParaRPr lang="" sz="2800" dirty="0" smtClean="0">
              <a:solidFill>
                <a:srgbClr val="000000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Отбор материала осуществляется исходя из следующих принципов, определенных</a:t>
            </a:r>
            <a:r>
              <a:rPr lang="" sz="2800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" sz="2800" dirty="0" smtClean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Л</a:t>
            </a:r>
            <a:r>
              <a:rPr lang="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В</a:t>
            </a:r>
            <a:r>
              <a:rPr lang="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Лопатиной и </a:t>
            </a:r>
            <a:r>
              <a:rPr lang="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Г.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Г</a:t>
            </a:r>
            <a:r>
              <a:rPr lang="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Голубевой:</a:t>
            </a:r>
            <a:endParaRPr lang="en-GB" sz="2800" dirty="0" smtClean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1) Принцип доступности. </a:t>
            </a:r>
            <a:endParaRPr lang="en-GB" sz="2800" dirty="0" smtClean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2) Принцип наглядности.</a:t>
            </a:r>
            <a:endParaRPr lang="en-GB" sz="2800" dirty="0" smtClean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" sz="2800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3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 Системный принцип. </a:t>
            </a:r>
            <a:endParaRPr lang="en-GB" sz="2800" dirty="0" smtClean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r>
              <a:rPr lang="" sz="28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4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) Принцип научности. </a:t>
            </a:r>
            <a:endParaRPr lang="en-GB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16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2793" y="955964"/>
            <a:ext cx="9991897" cy="6009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Характер дидактического материала будет напрямую зависеть от:</a:t>
            </a:r>
            <a:endParaRPr lang="en-GB" sz="2800" dirty="0" smtClean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От возраста ребенка (чем младше, тем реалистичнее объекты);</a:t>
            </a:r>
            <a:endParaRPr lang="en-GB" sz="2800" dirty="0" smtClean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От уровня речевого развития (чем ниже уровень </a:t>
            </a:r>
            <a:r>
              <a:rPr lang="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речевого развития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 тем реальнее и реалистичнее объект)</a:t>
            </a:r>
            <a:r>
              <a:rPr lang="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</a:t>
            </a:r>
            <a:endParaRPr lang="en-GB" sz="2800" dirty="0" smtClean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От уровня психического развития</a:t>
            </a:r>
            <a:r>
              <a:rPr lang="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;</a:t>
            </a:r>
            <a:endParaRPr lang="en-GB" sz="2800" dirty="0" smtClean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От уровня обучаемости (материал д</a:t>
            </a:r>
            <a:r>
              <a:rPr lang="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олжен быть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достаточно освоен, но не заучен)</a:t>
            </a:r>
            <a:r>
              <a:rPr lang="" sz="2800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ru-R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Материал отбирается в соответствии с социальным опытом ребенка, чтобы не вызвать непредвиденных трудностей. </a:t>
            </a:r>
            <a:endParaRPr lang="en-GB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GB" sz="2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02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9543" y="856211"/>
            <a:ext cx="9883832" cy="3531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В качестве дидактического материала могут быть использованы реальные объекты действительности, игрушки и муляжи, сюжетные и предметные картинки, предъявляемые единично, сериями или наборами, устно предъявляемый речевой материал, карточки с напечатанными заданиями, книги и альбомы, материализованные опоры в виде схем, условных значков и проч.</a:t>
            </a:r>
            <a:endParaRPr lang="en-GB" sz="2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81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9295" y="681644"/>
            <a:ext cx="93767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333333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Для обследования звукопроизношения необходимо иметь предметные картинки на диагностируемые  звуки. Для удобства пользования и хранения их вкладывают в конверты. Подбор предметных картинок производится таким образом, чтобы каждый из обследуемых звуков находился в начале, середине и в конце слова - названия, так как в разных положениях звук произносится несколько по- разному</a:t>
            </a:r>
            <a:endParaRPr lang="en-GB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15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6742" y="623455"/>
            <a:ext cx="95762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33333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На каждое положение звука в слове (в начале, середине, конце) подбирается не менее трех картинок, чтобы услышать и записать, как ребенок произносит этот звук. Размер предметных картинок – 10*10 см. Картинки меньшего размера можно наклеить на картон принятого размера.</a:t>
            </a:r>
            <a:endParaRPr lang="en-GB" sz="2400" dirty="0" smtClean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r>
              <a:rPr lang="ru-RU" sz="2400" dirty="0" smtClean="0">
                <a:solidFill>
                  <a:srgbClr val="333333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При подборе материала нужно помнить, что по законам русской фонетики звонкие согласные звуки в конце слов и в середине, если за ними идет глухой согласный, оглушаются, т.е. произносятся как соответствующие им парные глухие звуки. Поэтому при обследовании произнесения звонких звуков не следует брать картинки, в названии которых эти звуки оглушаются. Надо подбирать слова- картинки такие, чтобы звук находился между двумя гласными (ножи, арбузы) или перед сонорными, звонкими согласными (ножницы, брызги).</a:t>
            </a:r>
            <a:endParaRPr lang="en-GB" sz="24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307</TotalTime>
  <Words>383</Words>
  <Application>Microsoft Office PowerPoint</Application>
  <PresentationFormat>Широкоэкранный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Times New Roman</vt:lpstr>
      <vt:lpstr>Wingdings 3</vt:lpstr>
      <vt:lpstr>Легкий дым</vt:lpstr>
      <vt:lpstr>Требования к подбору наглядного и  речевого материала для обследования звукопроизношения у детей дошкольного и школьного возраста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подбору наглядного и  речевого материала для обследования детей дошкольного и школьного возраста</dc:title>
  <dc:creator>Inna</dc:creator>
  <cp:lastModifiedBy>Vlad</cp:lastModifiedBy>
  <cp:revision>4</cp:revision>
  <dcterms:created xsi:type="dcterms:W3CDTF">2023-04-18T13:58:56Z</dcterms:created>
  <dcterms:modified xsi:type="dcterms:W3CDTF">2023-04-24T17:42:59Z</dcterms:modified>
</cp:coreProperties>
</file>