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6" r:id="rId2"/>
    <p:sldId id="265" r:id="rId3"/>
    <p:sldId id="282" r:id="rId4"/>
    <p:sldId id="285" r:id="rId5"/>
    <p:sldId id="286" r:id="rId6"/>
    <p:sldId id="287" r:id="rId7"/>
    <p:sldId id="288" r:id="rId8"/>
    <p:sldId id="28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0F7DADDC-314F-409A-B1C5-E00816CCE287}">
          <p14:sldIdLst>
            <p14:sldId id="256"/>
            <p14:sldId id="265"/>
            <p14:sldId id="282"/>
            <p14:sldId id="285"/>
            <p14:sldId id="286"/>
            <p14:sldId id="287"/>
            <p14:sldId id="288"/>
            <p14:sldId id="289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2B5131-3E19-49C4-9CE2-9E5DAEEA6209}" type="datetimeFigureOut">
              <a:rPr lang="x-none" smtClean="0"/>
              <a:pPr/>
              <a:t>22.04.2023</a:t>
            </a:fld>
            <a:endParaRPr lang="x-none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6715DF-6F43-4CA7-9F27-3F20CAD22AAF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806313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6715DF-6F43-4CA7-9F27-3F20CAD22AAF}" type="slidenum">
              <a:rPr lang="x-none" smtClean="0"/>
              <a:pPr/>
              <a:t>2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909549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22.04.2023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22.04.2023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22.04.2023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22.04.2023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22.04.2023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22.04.2023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980728"/>
            <a:ext cx="8208912" cy="2652712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Методики восстановительного обучения при нарушениях голоса</a:t>
            </a:r>
            <a:r>
              <a:rPr lang="ru-RU" sz="3600" dirty="0">
                <a:solidFill>
                  <a:schemeClr val="tx1"/>
                </a:solidFill>
                <a:ea typeface="Calibri"/>
                <a:cs typeface="Times New Roman"/>
              </a:rPr>
              <a:t/>
            </a:r>
            <a:br>
              <a:rPr lang="ru-RU" sz="3600" dirty="0">
                <a:solidFill>
                  <a:schemeClr val="tx1"/>
                </a:solidFill>
                <a:ea typeface="Calibri"/>
                <a:cs typeface="Times New Roman"/>
              </a:rPr>
            </a:b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3645024"/>
            <a:ext cx="8062912" cy="1752600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Cоставила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Лагун Татьяна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Томашевна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преподаватель </a:t>
            </a:r>
          </a:p>
          <a:p>
            <a:pPr algn="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кафедры логопедии</a:t>
            </a:r>
          </a:p>
          <a:p>
            <a:pPr algn="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БГПУ</a:t>
            </a:r>
          </a:p>
        </p:txBody>
      </p:sp>
    </p:spTree>
    <p:extLst>
      <p:ext uri="{BB962C8B-B14F-4D97-AF65-F5344CB8AC3E}">
        <p14:creationId xmlns:p14="http://schemas.microsoft.com/office/powerpoint/2010/main" xmlns="" val="2962062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8712968" cy="57606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Авторские методики восстановительного обучения при нарушениях голоса</a:t>
            </a: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xmlns="" id="{ECA90E52-7469-4777-B4E7-B670A150F900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332432577"/>
              </p:ext>
            </p:extLst>
          </p:nvPr>
        </p:nvGraphicFramePr>
        <p:xfrm>
          <a:off x="107950" y="908720"/>
          <a:ext cx="8712522" cy="58326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0317">
                  <a:extLst>
                    <a:ext uri="{9D8B030D-6E8A-4147-A177-3AD203B41FA5}">
                      <a16:colId xmlns:a16="http://schemas.microsoft.com/office/drawing/2014/main" xmlns="" val="3623661889"/>
                    </a:ext>
                  </a:extLst>
                </a:gridCol>
                <a:gridCol w="4168409">
                  <a:extLst>
                    <a:ext uri="{9D8B030D-6E8A-4147-A177-3AD203B41FA5}">
                      <a16:colId xmlns:a16="http://schemas.microsoft.com/office/drawing/2014/main" xmlns="" val="1849045226"/>
                    </a:ext>
                  </a:extLst>
                </a:gridCol>
                <a:gridCol w="2423796">
                  <a:extLst>
                    <a:ext uri="{9D8B030D-6E8A-4147-A177-3AD203B41FA5}">
                      <a16:colId xmlns:a16="http://schemas.microsoft.com/office/drawing/2014/main" xmlns="" val="3638119689"/>
                    </a:ext>
                  </a:extLst>
                </a:gridCol>
              </a:tblGrid>
              <a:tr h="990432">
                <a:tc>
                  <a:txBody>
                    <a:bodyPr/>
                    <a:lstStyle/>
                    <a:p>
                      <a:r>
                        <a:rPr lang="ru-RU" dirty="0"/>
                        <a:t>Автор</a:t>
                      </a:r>
                      <a:endParaRPr lang="x-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Назначение методики</a:t>
                      </a:r>
                      <a:endParaRPr lang="x-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Количество этапов работы</a:t>
                      </a:r>
                      <a:endParaRPr lang="x-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70712498"/>
                  </a:ext>
                </a:extLst>
              </a:tr>
              <a:tr h="870562">
                <a:tc>
                  <a:txBody>
                    <a:bodyPr/>
                    <a:lstStyle/>
                    <a:p>
                      <a:r>
                        <a:rPr lang="ru-RU" dirty="0"/>
                        <a:t>Е. С. Алмазова</a:t>
                      </a:r>
                      <a:endParaRPr lang="x-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Восстановление и развитие голоса у детей при органических заболеваниях гортани</a:t>
                      </a:r>
                      <a:endParaRPr lang="x-none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 этапа</a:t>
                      </a:r>
                      <a:endParaRPr lang="x-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25185481"/>
                  </a:ext>
                </a:extLst>
              </a:tr>
              <a:tr h="1155504">
                <a:tc>
                  <a:txBody>
                    <a:bodyPr/>
                    <a:lstStyle/>
                    <a:p>
                      <a:r>
                        <a:rPr lang="ru-RU" dirty="0"/>
                        <a:t>Е. В. Лаврова</a:t>
                      </a:r>
                      <a:endParaRPr lang="x-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Восстановление голоса при парезах и параличах гортани, при хронических ларингитах </a:t>
                      </a:r>
                      <a:endParaRPr lang="x-none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 этапа</a:t>
                      </a:r>
                      <a:endParaRPr lang="x-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50810753"/>
                  </a:ext>
                </a:extLst>
              </a:tr>
              <a:tr h="817079">
                <a:tc>
                  <a:txBody>
                    <a:bodyPr/>
                    <a:lstStyle/>
                    <a:p>
                      <a:r>
                        <a:rPr lang="ru-RU" dirty="0"/>
                        <a:t>О. С. Орлова</a:t>
                      </a:r>
                      <a:endParaRPr lang="x-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Восстановление голоса при функциональных нарушениях голоса</a:t>
                      </a:r>
                      <a:endParaRPr lang="x-none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 этапа</a:t>
                      </a:r>
                      <a:endParaRPr lang="x-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06994314"/>
                  </a:ext>
                </a:extLst>
              </a:tr>
              <a:tr h="870562">
                <a:tc>
                  <a:txBody>
                    <a:bodyPr/>
                    <a:lstStyle/>
                    <a:p>
                      <a:r>
                        <a:rPr lang="ru-RU" dirty="0"/>
                        <a:t>С. Л. </a:t>
                      </a:r>
                      <a:r>
                        <a:rPr lang="ru-RU" dirty="0" err="1"/>
                        <a:t>Таптапова</a:t>
                      </a:r>
                      <a:r>
                        <a:rPr lang="ru-RU" dirty="0"/>
                        <a:t>	</a:t>
                      </a:r>
                      <a:endParaRPr lang="x-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Восстановление голоса после полного удаления гортани или частичной резекции гортани</a:t>
                      </a:r>
                      <a:endParaRPr lang="x-none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 этапа</a:t>
                      </a:r>
                      <a:endParaRPr lang="x-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21276452"/>
                  </a:ext>
                </a:extLst>
              </a:tr>
              <a:tr h="1128508">
                <a:tc>
                  <a:txBody>
                    <a:bodyPr/>
                    <a:lstStyle/>
                    <a:p>
                      <a:r>
                        <a:rPr lang="ru-RU" dirty="0"/>
                        <a:t>И. И. Ермакова</a:t>
                      </a:r>
                      <a:endParaRPr lang="x-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Коррекционная работа по исправлению фонетической стороны речи и голоса при </a:t>
                      </a:r>
                      <a:r>
                        <a:rPr lang="ru-RU" sz="16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ринолалии</a:t>
                      </a:r>
                      <a:r>
                        <a:rPr lang="ru-RU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у детей и подростков</a:t>
                      </a:r>
                      <a:endParaRPr lang="x-none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 периода, 4 этапа</a:t>
                      </a:r>
                      <a:endParaRPr lang="x-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598559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60995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850106"/>
          </a:xfrm>
        </p:spPr>
        <p:txBody>
          <a:bodyPr>
            <a:noAutofit/>
          </a:bodyPr>
          <a:lstStyle/>
          <a:p>
            <a:r>
              <a:rPr lang="ru-RU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восстановительного обучения при нарушениях голоса Е.С. </a:t>
            </a:r>
            <a:r>
              <a:rPr lang="ru-RU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Алмазовой</a:t>
            </a:r>
            <a:endParaRPr lang="ru-RU" sz="2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D953CB61-A629-4401-BA93-45931BE70E5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79512" y="1124744"/>
            <a:ext cx="8507288" cy="53492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u="sng" dirty="0">
                <a:latin typeface="Arial" panose="020B0604020202020204" pitchFamily="34" charset="0"/>
                <a:cs typeface="Arial" panose="020B0604020202020204" pitchFamily="34" charset="0"/>
              </a:rPr>
              <a:t>Назначение: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восстановление и развитие голоса у детей при органических заболеваниях гортани</a:t>
            </a:r>
          </a:p>
          <a:p>
            <a:pPr marL="0" indent="0" algn="just">
              <a:buNone/>
            </a:pPr>
            <a:r>
              <a:rPr lang="ru-RU" b="1" u="sng" dirty="0">
                <a:latin typeface="Arial" panose="020B0604020202020204" pitchFamily="34" charset="0"/>
                <a:cs typeface="Arial" panose="020B0604020202020204" pitchFamily="34" charset="0"/>
              </a:rPr>
              <a:t>Этапы:</a:t>
            </a:r>
          </a:p>
          <a:p>
            <a:pPr marL="0" indent="0" algn="just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1 этап – подготовительный;</a:t>
            </a:r>
          </a:p>
          <a:p>
            <a:pPr marL="0" indent="0" algn="just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2 этап – восстановительный (основной: вызывание звука голоса, закрепление полученного голоса путем введения его в слоги, слова, фразы);</a:t>
            </a:r>
          </a:p>
          <a:p>
            <a:pPr marL="0" indent="0" algn="just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3 этап – заключительный (автоматизация процесса голосообразования: введение голоса в повседневную речевую практику ребенка).</a:t>
            </a:r>
          </a:p>
          <a:p>
            <a:pPr marL="0" indent="0" algn="just">
              <a:buNone/>
            </a:pP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3565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850106"/>
          </a:xfrm>
        </p:spPr>
        <p:txBody>
          <a:bodyPr>
            <a:noAutofit/>
          </a:bodyPr>
          <a:lstStyle/>
          <a:p>
            <a:r>
              <a:rPr lang="ru-RU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восстановительного обучения при нарушениях голоса Е.В. Лавровой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D953CB61-A629-4401-BA93-45931BE70E5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79512" y="1124744"/>
            <a:ext cx="8507288" cy="53492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u="sng" dirty="0">
                <a:latin typeface="Arial" panose="020B0604020202020204" pitchFamily="34" charset="0"/>
                <a:cs typeface="Arial" panose="020B0604020202020204" pitchFamily="34" charset="0"/>
              </a:rPr>
              <a:t>Назначение: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восстановление голоса при парезах и параличах гортани, при хронических ларингитах </a:t>
            </a:r>
          </a:p>
          <a:p>
            <a:pPr marL="0" indent="0" algn="just">
              <a:buNone/>
            </a:pPr>
            <a:r>
              <a:rPr lang="ru-RU" b="1" u="sng" dirty="0">
                <a:latin typeface="Arial" panose="020B0604020202020204" pitchFamily="34" charset="0"/>
                <a:cs typeface="Arial" panose="020B0604020202020204" pitchFamily="34" charset="0"/>
              </a:rPr>
              <a:t>Этапы:</a:t>
            </a:r>
          </a:p>
          <a:p>
            <a:pPr marL="0" indent="0" algn="just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1 этап – рациональная психотерапия;</a:t>
            </a:r>
          </a:p>
          <a:p>
            <a:pPr marL="0" indent="0" algn="just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2 этап – коррекция физиологического и фонационного дыхания;</a:t>
            </a:r>
          </a:p>
          <a:p>
            <a:pPr marL="0" indent="0" algn="just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3 этап – тренировка кинестезий и координации голосового аппарата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фонопедическими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упражнениями;</a:t>
            </a:r>
          </a:p>
          <a:p>
            <a:pPr marL="0" indent="0" algn="just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4 этап – автоматизация восстановленной фонации и закрепление коммуникативных навыков восстановительного голоса</a:t>
            </a:r>
          </a:p>
        </p:txBody>
      </p:sp>
    </p:spTree>
    <p:extLst>
      <p:ext uri="{BB962C8B-B14F-4D97-AF65-F5344CB8AC3E}">
        <p14:creationId xmlns:p14="http://schemas.microsoft.com/office/powerpoint/2010/main" xmlns="" val="2141461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850106"/>
          </a:xfrm>
        </p:spPr>
        <p:txBody>
          <a:bodyPr>
            <a:noAutofit/>
          </a:bodyPr>
          <a:lstStyle/>
          <a:p>
            <a:r>
              <a:rPr lang="ru-RU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восстановительного обучения при нарушениях голоса О.С. Орловой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D953CB61-A629-4401-BA93-45931BE70E5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79512" y="1124744"/>
            <a:ext cx="8507288" cy="53492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u="sng" dirty="0">
                <a:latin typeface="Arial" panose="020B0604020202020204" pitchFamily="34" charset="0"/>
                <a:cs typeface="Arial" panose="020B0604020202020204" pitchFamily="34" charset="0"/>
              </a:rPr>
              <a:t>Назначение: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восстановление голоса при функциональных нарушениях голоса</a:t>
            </a:r>
          </a:p>
          <a:p>
            <a:pPr marL="0" indent="0" algn="just">
              <a:buNone/>
            </a:pPr>
            <a:r>
              <a:rPr lang="ru-RU" b="1" u="sng" dirty="0">
                <a:latin typeface="Arial" panose="020B0604020202020204" pitchFamily="34" charset="0"/>
                <a:cs typeface="Arial" panose="020B0604020202020204" pitchFamily="34" charset="0"/>
              </a:rPr>
              <a:t>Этапы:</a:t>
            </a:r>
          </a:p>
          <a:p>
            <a:pPr marL="0" indent="0" algn="just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1 этап – подготовительный;</a:t>
            </a:r>
          </a:p>
          <a:p>
            <a:pPr marL="0" indent="0" algn="just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2 этап – формирование нового механизма голосообразования;</a:t>
            </a:r>
          </a:p>
          <a:p>
            <a:pPr marL="0" indent="0" algn="just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3 этап – закрепление навыков голосообразования и голосоведения</a:t>
            </a:r>
          </a:p>
          <a:p>
            <a:pPr marL="0" indent="0" algn="just">
              <a:buNone/>
            </a:pP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6509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850106"/>
          </a:xfrm>
        </p:spPr>
        <p:txBody>
          <a:bodyPr>
            <a:noAutofit/>
          </a:bodyPr>
          <a:lstStyle/>
          <a:p>
            <a:r>
              <a:rPr lang="ru-RU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восстановительного обучения при нарушениях голоса С.Л. </a:t>
            </a:r>
            <a:r>
              <a:rPr lang="ru-RU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Таптаповой</a:t>
            </a:r>
            <a:endParaRPr lang="ru-RU" sz="2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D953CB61-A629-4401-BA93-45931BE70E5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79512" y="1124744"/>
            <a:ext cx="8507288" cy="53492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u="sng" dirty="0">
                <a:latin typeface="Arial" panose="020B0604020202020204" pitchFamily="34" charset="0"/>
                <a:cs typeface="Arial" panose="020B0604020202020204" pitchFamily="34" charset="0"/>
              </a:rPr>
              <a:t>Назначение: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восстановление голоса после полного удаления гортани или частичной резекции гортани (методика формирования пищеводного голоса)</a:t>
            </a:r>
          </a:p>
          <a:p>
            <a:pPr marL="0" indent="0" algn="just">
              <a:buNone/>
            </a:pPr>
            <a:r>
              <a:rPr lang="ru-RU" b="1" u="sng" dirty="0">
                <a:latin typeface="Arial" panose="020B0604020202020204" pitchFamily="34" charset="0"/>
                <a:cs typeface="Arial" panose="020B0604020202020204" pitchFamily="34" charset="0"/>
              </a:rPr>
              <a:t>Этапы:</a:t>
            </a:r>
          </a:p>
          <a:p>
            <a:pPr marL="0" indent="0" algn="just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1 этап – подготовительный;</a:t>
            </a:r>
          </a:p>
          <a:p>
            <a:pPr marL="0" indent="0" algn="just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2 этап – формирование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псевдоголосовой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щели и вызывание пищеводного голоса;</a:t>
            </a:r>
          </a:p>
          <a:p>
            <a:pPr marL="0" indent="0" algn="just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3 этап – автоматизация пищеводного голоса (овладение навыками пользования пищеводным голосом);</a:t>
            </a:r>
          </a:p>
          <a:p>
            <a:pPr marL="0" indent="0" algn="just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4 этап – завершение формирования пищеводного голоса (введение усвоенного голоса в живую речь)</a:t>
            </a:r>
          </a:p>
        </p:txBody>
      </p:sp>
    </p:spTree>
    <p:extLst>
      <p:ext uri="{BB962C8B-B14F-4D97-AF65-F5344CB8AC3E}">
        <p14:creationId xmlns:p14="http://schemas.microsoft.com/office/powerpoint/2010/main" xmlns="" val="2372850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208912" cy="850106"/>
          </a:xfrm>
        </p:spPr>
        <p:txBody>
          <a:bodyPr>
            <a:noAutofit/>
          </a:bodyPr>
          <a:lstStyle/>
          <a:p>
            <a:r>
              <a:rPr lang="ru-RU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восстановительного обучения при нарушениях голоса И.И. Ермаковой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D953CB61-A629-4401-BA93-45931BE70E5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79512" y="1124744"/>
            <a:ext cx="8507288" cy="534920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b="1" u="sng" dirty="0">
                <a:latin typeface="Arial" panose="020B0604020202020204" pitchFamily="34" charset="0"/>
                <a:cs typeface="Arial" panose="020B0604020202020204" pitchFamily="34" charset="0"/>
              </a:rPr>
              <a:t>Назначение: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коррекционная работа по исправлению фонетической стороны речи и голоса при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ринолалии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у детей и подростков</a:t>
            </a:r>
          </a:p>
          <a:p>
            <a:pPr marL="0" indent="0" algn="just">
              <a:buNone/>
            </a:pPr>
            <a:r>
              <a:rPr lang="ru-RU" b="1" u="sng" dirty="0">
                <a:latin typeface="Arial" panose="020B0604020202020204" pitchFamily="34" charset="0"/>
                <a:cs typeface="Arial" panose="020B0604020202020204" pitchFamily="34" charset="0"/>
              </a:rPr>
              <a:t>Периоды:</a:t>
            </a:r>
          </a:p>
          <a:p>
            <a:pPr marL="0" indent="0" algn="just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1 период – дооперационный;</a:t>
            </a:r>
          </a:p>
          <a:p>
            <a:pPr marL="0" indent="0" algn="just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2 период – послеоперационный</a:t>
            </a:r>
          </a:p>
          <a:p>
            <a:pPr marL="0" indent="0" algn="just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Методика включает </a:t>
            </a:r>
            <a:r>
              <a:rPr lang="ru-RU" b="1" u="sng" dirty="0">
                <a:latin typeface="Arial" panose="020B0604020202020204" pitchFamily="34" charset="0"/>
                <a:cs typeface="Arial" panose="020B0604020202020204" pitchFamily="34" charset="0"/>
              </a:rPr>
              <a:t>четыре общих этапа работы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при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ринолалии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just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1 - подготовка ребёнка и его артикуляционного аппарата к изготовлению обтуратора или к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уранопластике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 algn="just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2 - активизация нёбно-глоточного смыкания после накладывания обтуратора и растормаживание мягкого нёба после операции, приучение ребенка к новым кинестезиям;</a:t>
            </a:r>
          </a:p>
          <a:p>
            <a:pPr marL="0" indent="0" algn="just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3 - устранение носового оттенка голоса, коррекция звукопроизношения;</a:t>
            </a:r>
          </a:p>
          <a:p>
            <a:pPr marL="0" indent="0" algn="just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4 - полная автоматизация новых навыков голосоведения.</a:t>
            </a:r>
          </a:p>
          <a:p>
            <a:pPr marL="0" indent="0" algn="just">
              <a:buNone/>
            </a:pPr>
            <a:endParaRPr lang="x-non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3995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C096656-9A54-4B04-A3E0-772271BA7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</a:t>
            </a:r>
            <a:endParaRPr lang="x-none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BCE49F9-4149-49C7-A976-5A92B24A31F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23528" y="980728"/>
            <a:ext cx="8363272" cy="5602634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1. Алмазова, Е. С. Логопедическая работа по восстановлению голоса у детей / Е. С. Алмазова ; под общ. ред. Г. В. Чиркиной. – М.: Айрис-пресс, 2005. – 151 с.</a:t>
            </a:r>
          </a:p>
          <a:p>
            <a:pPr marL="0" indent="0" algn="just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2. Ермакова, И. И. Коррекция речи и голоса у детей и подростков : кн. для логопеда / И. И. Ермакова. – 2-е изд.,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перераб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. – М.: Просвещение : Учеб. лит., 1996. – 143 с. </a:t>
            </a:r>
          </a:p>
          <a:p>
            <a:pPr marL="0" indent="0" algn="just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3. Лаврова, Е. В. Логопедия. Основы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фонопедии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: учеб. пособие / Е. В. Лаврова. – М. : В. Секачев, 2017. – 184 с. </a:t>
            </a:r>
          </a:p>
          <a:p>
            <a:pPr marL="0" indent="0" algn="just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4. Орлова, О. С. Нарушения голоса : учеб. пособие / О.С. Орлова. – М. : АСТ: Астрель; Владимир : ВКТ, 2008. – 220 с. </a:t>
            </a:r>
          </a:p>
          <a:p>
            <a:pPr marL="0" indent="0" algn="just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Таптапова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, С. Л. Коррекционно-логопедическая работа при нарушении голоса / С. Л.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Таптапова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. – М. : Просвещение, 1984. – 112 с. </a:t>
            </a:r>
            <a:endParaRPr lang="x-non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35525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718</TotalTime>
  <Words>666</Words>
  <Application>Microsoft Office PowerPoint</Application>
  <PresentationFormat>Экран (4:3)</PresentationFormat>
  <Paragraphs>68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Методики восстановительного обучения при нарушениях голоса </vt:lpstr>
      <vt:lpstr>Авторские методики восстановительного обучения при нарушениях голоса</vt:lpstr>
      <vt:lpstr>Методика восстановительного обучения при нарушениях голоса Е.С. Алмазовой</vt:lpstr>
      <vt:lpstr>Методика восстановительного обучения при нарушениях голоса Е.В. Лавровой</vt:lpstr>
      <vt:lpstr>Методика восстановительного обучения при нарушениях голоса О.С. Орловой</vt:lpstr>
      <vt:lpstr>Методика восстановительного обучения при нарушениях голоса С.Л. Таптаповой</vt:lpstr>
      <vt:lpstr>Методика восстановительного обучения при нарушениях голоса И.И. Ермаковой</vt:lpstr>
      <vt:lpstr>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Практическое занятие  «Голос как структурный компонент экспрессивной речи» </dc:title>
  <cp:lastModifiedBy>user</cp:lastModifiedBy>
  <cp:revision>392</cp:revision>
  <dcterms:modified xsi:type="dcterms:W3CDTF">2023-04-22T09:30:29Z</dcterms:modified>
</cp:coreProperties>
</file>