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5"/>
  </p:notesMasterIdLst>
  <p:sldIdLst>
    <p:sldId id="256" r:id="rId2"/>
    <p:sldId id="266" r:id="rId3"/>
    <p:sldId id="259" r:id="rId4"/>
    <p:sldId id="268" r:id="rId5"/>
    <p:sldId id="262" r:id="rId6"/>
    <p:sldId id="265" r:id="rId7"/>
    <p:sldId id="261" r:id="rId8"/>
    <p:sldId id="257" r:id="rId9"/>
    <p:sldId id="258" r:id="rId10"/>
    <p:sldId id="260" r:id="rId11"/>
    <p:sldId id="263" r:id="rId12"/>
    <p:sldId id="264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0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74950-0B72-47EF-A1E2-7FAFE71F50F8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DBAE9-DB51-458B-88CC-54A9731DCC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730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DBAE9-DB51-458B-88CC-54A9731DCC9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96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8253-28C9-4FCB-9B9E-7FD161A5CB98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46C9-4765-4232-8E96-CB41A28EFB3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55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8253-28C9-4FCB-9B9E-7FD161A5CB98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46C9-4765-4232-8E96-CB41A28EF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553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8253-28C9-4FCB-9B9E-7FD161A5CB98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46C9-4765-4232-8E96-CB41A28EF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30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8253-28C9-4FCB-9B9E-7FD161A5CB98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46C9-4765-4232-8E96-CB41A28EF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8253-28C9-4FCB-9B9E-7FD161A5CB98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46C9-4765-4232-8E96-CB41A28EFB3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43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8253-28C9-4FCB-9B9E-7FD161A5CB98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46C9-4765-4232-8E96-CB41A28EF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84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8253-28C9-4FCB-9B9E-7FD161A5CB98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46C9-4765-4232-8E96-CB41A28EF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073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8253-28C9-4FCB-9B9E-7FD161A5CB98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46C9-4765-4232-8E96-CB41A28EF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905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8253-28C9-4FCB-9B9E-7FD161A5CB98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46C9-4765-4232-8E96-CB41A28EF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375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A8E8253-28C9-4FCB-9B9E-7FD161A5CB98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3A46C9-4765-4232-8E96-CB41A28EF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26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8253-28C9-4FCB-9B9E-7FD161A5CB98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46C9-4765-4232-8E96-CB41A28EFB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28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8E8253-28C9-4FCB-9B9E-7FD161A5CB98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E3A46C9-4765-4232-8E96-CB41A28EFB35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1986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glishteachermelanie.com/grammar-the-0-zero-conditional/" TargetMode="External"/><Relationship Id="rId2" Type="http://schemas.openxmlformats.org/officeDocument/2006/relationships/hyperlink" Target="https://dictionary.cambridge.org/grammar/british-grammar/conditionals?q=Conditional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5256" y="2679192"/>
            <a:ext cx="10250424" cy="1645920"/>
          </a:xfrm>
        </p:spPr>
        <p:txBody>
          <a:bodyPr>
            <a:normAutofit/>
          </a:bodyPr>
          <a:lstStyle/>
          <a:p>
            <a:r>
              <a:rPr lang="be-BY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ZERO  CONDITIONAL 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50408" y="4983480"/>
            <a:ext cx="6009132" cy="1298448"/>
          </a:xfrm>
        </p:spPr>
        <p:txBody>
          <a:bodyPr>
            <a:noAutofit/>
          </a:bodyPr>
          <a:lstStyle/>
          <a:p>
            <a:r>
              <a:rPr lang="ru-RU" sz="2000" cap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ардукевич</a:t>
            </a:r>
            <a:r>
              <a:rPr lang="ru-RU" sz="20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арина </a:t>
            </a:r>
            <a:r>
              <a:rPr lang="ru-RU" sz="2000" cap="none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000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еславовна</a:t>
            </a:r>
            <a:endParaRPr lang="ru-RU" sz="20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преподаватель </a:t>
            </a:r>
            <a:r>
              <a:rPr lang="ru-RU" sz="20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 </a:t>
            </a:r>
            <a:r>
              <a:rPr lang="ru-RU" sz="2000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андрагогики</a:t>
            </a:r>
            <a:r>
              <a:rPr lang="ru-RU" sz="20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ИПКиП</a:t>
            </a:r>
            <a:r>
              <a:rPr lang="ru-RU" sz="20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БГПУ </a:t>
            </a:r>
            <a:r>
              <a:rPr lang="ru-RU" sz="2000" cap="none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им.М.Танка</a:t>
            </a:r>
            <a:endParaRPr lang="ru-RU" sz="20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1136" y="1463040"/>
            <a:ext cx="6510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ГРАММАТИКА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специальности переподготовки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«Иностранный язык (английский) 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98" y="69342"/>
            <a:ext cx="1393698" cy="139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25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45863"/>
            <a:ext cx="9217152" cy="690386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" y="0"/>
            <a:ext cx="1024127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128" y="0"/>
            <a:ext cx="8177415" cy="112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086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022" y="182431"/>
            <a:ext cx="12110978" cy="1450757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b="1" dirty="0" smtClean="0"/>
              <a:t>T</a:t>
            </a:r>
            <a:r>
              <a:rPr lang="be-BY" b="1" dirty="0" smtClean="0"/>
              <a:t>ranslate the sentences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When </a:t>
            </a:r>
            <a:r>
              <a:rPr lang="en-US" dirty="0"/>
              <a:t>water temperature reaches 100 degrees, this liquid always boils. </a:t>
            </a:r>
            <a:endParaRPr lang="ru-RU" dirty="0"/>
          </a:p>
          <a:p>
            <a:pPr fontAlgn="base"/>
            <a:r>
              <a:rPr lang="en-US" dirty="0"/>
              <a:t>When Jill eats fish, she is sick. </a:t>
            </a:r>
            <a:endParaRPr lang="ru-RU" dirty="0"/>
          </a:p>
          <a:p>
            <a:pPr fontAlgn="base"/>
            <a:r>
              <a:rPr lang="en-US" dirty="0" smtClean="0"/>
              <a:t>Anybody </a:t>
            </a:r>
            <a:r>
              <a:rPr lang="en-US" dirty="0"/>
              <a:t>is satisfied if the thing they want to rent looks new. </a:t>
            </a:r>
            <a:endParaRPr lang="ru-RU" dirty="0"/>
          </a:p>
          <a:p>
            <a:pPr fontAlgn="base"/>
            <a:r>
              <a:rPr lang="en-US" dirty="0"/>
              <a:t>If there's no God, there's no virtue. </a:t>
            </a:r>
            <a:endParaRPr lang="ru-RU" dirty="0"/>
          </a:p>
          <a:p>
            <a:pPr fontAlgn="base"/>
            <a:r>
              <a:rPr lang="en-US" dirty="0"/>
              <a:t>If a and c are nonzero prime integers, t is equal to 3. </a:t>
            </a:r>
            <a:endParaRPr lang="ru-RU" dirty="0"/>
          </a:p>
          <a:p>
            <a:pPr fontAlgn="base"/>
            <a:r>
              <a:rPr lang="en-US" dirty="0"/>
              <a:t>Experiment can happen only if both conditions exist. </a:t>
            </a:r>
            <a:endParaRPr lang="ru-RU" dirty="0"/>
          </a:p>
          <a:p>
            <a:pPr fontAlgn="base"/>
            <a:r>
              <a:rPr lang="en-US" dirty="0"/>
              <a:t>If a small firm faces a monopoly, it comes into its total power. </a:t>
            </a:r>
            <a:endParaRPr lang="ru-RU" dirty="0"/>
          </a:p>
          <a:p>
            <a:pPr fontAlgn="base"/>
            <a:r>
              <a:rPr lang="en-US" dirty="0"/>
              <a:t>If you drink a little alcohol, never drive. </a:t>
            </a:r>
            <a:endParaRPr lang="ru-RU" dirty="0"/>
          </a:p>
          <a:p>
            <a:pPr fontAlgn="base"/>
            <a:r>
              <a:rPr lang="en-US" dirty="0"/>
              <a:t>If Mona sees a ghost, it’s a ghost but not a fragment of her dream.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830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86603"/>
            <a:ext cx="12192000" cy="1450757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b="1" dirty="0" smtClean="0"/>
              <a:t>T</a:t>
            </a:r>
            <a:r>
              <a:rPr lang="be-BY" b="1" dirty="0" smtClean="0"/>
              <a:t>he keys to the sentences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67512" y="1737360"/>
            <a:ext cx="10369296" cy="4855464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n-US" dirty="0" smtClean="0"/>
              <a:t>When </a:t>
            </a:r>
            <a:r>
              <a:rPr lang="en-US" dirty="0"/>
              <a:t>water temperature reaches 100 degrees, this liquid always boils. </a:t>
            </a:r>
            <a:r>
              <a:rPr lang="ru-RU" dirty="0"/>
              <a:t>Когда температура воды достигает 100 градусов, эта жидкость всегда закипает.</a:t>
            </a:r>
          </a:p>
          <a:p>
            <a:pPr fontAlgn="base"/>
            <a:r>
              <a:rPr lang="en-US" dirty="0"/>
              <a:t>When Jill eats fish, she is sick. – </a:t>
            </a:r>
            <a:r>
              <a:rPr lang="ru-RU" dirty="0"/>
              <a:t>Когда </a:t>
            </a:r>
            <a:r>
              <a:rPr lang="ru-RU" dirty="0" err="1"/>
              <a:t>Джилл</a:t>
            </a:r>
            <a:r>
              <a:rPr lang="ru-RU" dirty="0"/>
              <a:t> ест рыбу, ее подташнивает.</a:t>
            </a:r>
          </a:p>
          <a:p>
            <a:pPr fontAlgn="base"/>
            <a:r>
              <a:rPr lang="en-US" dirty="0"/>
              <a:t>One's practice always suffers if one disregards it. </a:t>
            </a:r>
            <a:r>
              <a:rPr lang="ru-RU" dirty="0"/>
              <a:t>Бизнес всегда страдает, если пренебрегать им.</a:t>
            </a:r>
          </a:p>
          <a:p>
            <a:pPr fontAlgn="base"/>
            <a:r>
              <a:rPr lang="en-US" dirty="0"/>
              <a:t>Anybody is satisfied if the thing they want to rent looks new. </a:t>
            </a:r>
            <a:r>
              <a:rPr lang="ru-RU" dirty="0"/>
              <a:t>Всякий рад, если вещь, которую он собирается взять в аренду, выглядит как новая.</a:t>
            </a:r>
          </a:p>
          <a:p>
            <a:pPr fontAlgn="base"/>
            <a:r>
              <a:rPr lang="en-US" dirty="0"/>
              <a:t>If there's no God, there's no virtue. – </a:t>
            </a:r>
            <a:r>
              <a:rPr lang="ru-RU" dirty="0"/>
              <a:t>Если нет Бога, нет и добродетели.</a:t>
            </a:r>
          </a:p>
          <a:p>
            <a:pPr fontAlgn="base"/>
            <a:r>
              <a:rPr lang="en-US" dirty="0"/>
              <a:t>If a and c are nonzero prime integers, t is equal to 3. </a:t>
            </a:r>
            <a:r>
              <a:rPr lang="ru-RU" dirty="0"/>
              <a:t>Если а и с — отличные от нуля простые целые числа, то </a:t>
            </a:r>
            <a:r>
              <a:rPr lang="en-US" dirty="0"/>
              <a:t>t </a:t>
            </a:r>
            <a:r>
              <a:rPr lang="ru-RU" dirty="0"/>
              <a:t>равняется 3.</a:t>
            </a:r>
          </a:p>
          <a:p>
            <a:pPr fontAlgn="base"/>
            <a:r>
              <a:rPr lang="en-US" dirty="0"/>
              <a:t>Experiment can happen only if both conditions exist. </a:t>
            </a:r>
            <a:r>
              <a:rPr lang="ru-RU" dirty="0"/>
              <a:t>Эксперимент возможен лишь при выполнении обоих условий.</a:t>
            </a:r>
          </a:p>
          <a:p>
            <a:pPr fontAlgn="base"/>
            <a:r>
              <a:rPr lang="en-US" dirty="0"/>
              <a:t>If a small firm faces a monopoly, it comes into its total power.  C</a:t>
            </a:r>
            <a:r>
              <a:rPr lang="ru-RU" dirty="0" err="1"/>
              <a:t>талкиваясь</a:t>
            </a:r>
            <a:r>
              <a:rPr lang="ru-RU" dirty="0"/>
              <a:t> с монополией, маленькая фирма оказывается в ее полной власти.</a:t>
            </a:r>
          </a:p>
          <a:p>
            <a:pPr fontAlgn="base"/>
            <a:r>
              <a:rPr lang="en-US" dirty="0"/>
              <a:t>If you drink a little alcohol, never drive. – </a:t>
            </a:r>
            <a:r>
              <a:rPr lang="ru-RU" dirty="0"/>
              <a:t>Если выпил немного алкоголя, никогда не садись за руль</a:t>
            </a:r>
          </a:p>
          <a:p>
            <a:pPr fontAlgn="base"/>
            <a:r>
              <a:rPr lang="en-US" dirty="0"/>
              <a:t>If Mona sees a ghost, it’s a ghost but not a fragment of her dream. </a:t>
            </a:r>
            <a:r>
              <a:rPr lang="ru-RU" dirty="0"/>
              <a:t>Если уж </a:t>
            </a:r>
            <a:r>
              <a:rPr lang="ru-RU" dirty="0" err="1"/>
              <a:t>Мона</a:t>
            </a:r>
            <a:r>
              <a:rPr lang="ru-RU" dirty="0"/>
              <a:t> видит призрака, это и вправду призрак, а не плод ее воображения.</a:t>
            </a:r>
          </a:p>
        </p:txBody>
      </p:sp>
    </p:spTree>
    <p:extLst>
      <p:ext uri="{BB962C8B-B14F-4D97-AF65-F5344CB8AC3E}">
        <p14:creationId xmlns:p14="http://schemas.microsoft.com/office/powerpoint/2010/main" val="52756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b="1" dirty="0" smtClean="0"/>
              <a:t>References:</a:t>
            </a:r>
            <a:br>
              <a:rPr lang="be-BY" b="1" dirty="0" smtClean="0"/>
            </a:b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67512" y="1737360"/>
            <a:ext cx="10369296" cy="4855464"/>
          </a:xfrm>
        </p:spPr>
        <p:txBody>
          <a:bodyPr>
            <a:normAutofit/>
          </a:bodyPr>
          <a:lstStyle/>
          <a:p>
            <a:pPr marL="457200" indent="-457200" fontAlgn="base">
              <a:buFont typeface="+mj-lt"/>
              <a:buAutoNum type="arabicPeriod"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dictionary.cambridge.org/grammar/british-grammar/conditionals?q=Conditionals</a:t>
            </a:r>
            <a:endParaRPr lang="be-BY" dirty="0" smtClean="0"/>
          </a:p>
          <a:p>
            <a:pPr marL="457200" indent="-457200" fontAlgn="base">
              <a:buFont typeface="+mj-lt"/>
              <a:buAutoNum type="arabicPeriod"/>
            </a:pPr>
            <a:r>
              <a:rPr lang="en-US" dirty="0">
                <a:hlinkClick r:id="rId3"/>
              </a:rPr>
              <a:t>https://www.englishteachermelanie.com/grammar-the-0-zero-conditional</a:t>
            </a:r>
            <a:r>
              <a:rPr lang="en-US" dirty="0" smtClean="0">
                <a:hlinkClick r:id="rId3"/>
              </a:rPr>
              <a:t>/</a:t>
            </a:r>
            <a:endParaRPr lang="be-BY" dirty="0" smtClean="0"/>
          </a:p>
          <a:p>
            <a:pPr fontAlgn="base"/>
            <a:endParaRPr lang="be-BY" dirty="0" smtClean="0"/>
          </a:p>
          <a:p>
            <a:pPr fontAlgn="base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4897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7280" y="167731"/>
            <a:ext cx="10058400" cy="1019635"/>
          </a:xfrm>
        </p:spPr>
        <p:txBody>
          <a:bodyPr>
            <a:normAutofit/>
          </a:bodyPr>
          <a:lstStyle/>
          <a:p>
            <a:pPr algn="ctr"/>
            <a:r>
              <a:rPr lang="be-BY" sz="3200" b="1" dirty="0" smtClean="0"/>
              <a:t>What is conditional?</a:t>
            </a:r>
            <a:endParaRPr lang="ru-RU" sz="32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endParaRPr lang="en-US" sz="2400" dirty="0"/>
          </a:p>
          <a:p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624" y="167731"/>
            <a:ext cx="11866879" cy="667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5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016" y="-9144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10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260" y="275029"/>
            <a:ext cx="12182740" cy="118338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be-BY" sz="3200" b="1" dirty="0" smtClean="0"/>
              <a:t>			Zero conditional expresses</a:t>
            </a:r>
            <a:endParaRPr lang="ru-RU" sz="32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82880" y="1845734"/>
            <a:ext cx="11905488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habits and daily </a:t>
            </a:r>
            <a:r>
              <a:rPr lang="en-US" sz="2400" b="1" dirty="0" smtClean="0"/>
              <a:t>routines</a:t>
            </a:r>
            <a:endParaRPr lang="be-BY" sz="2400" b="1" dirty="0" smtClean="0"/>
          </a:p>
          <a:p>
            <a:r>
              <a:rPr lang="en-US" sz="2400" i="1" dirty="0"/>
              <a:t>If it’s hot, I usually go to the beach</a:t>
            </a:r>
            <a:r>
              <a:rPr lang="en-US" sz="2400" i="1" dirty="0" smtClean="0"/>
              <a:t>.</a:t>
            </a:r>
            <a:endParaRPr lang="be-BY" sz="2400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e-BY" sz="2400" b="1" dirty="0"/>
              <a:t>s</a:t>
            </a:r>
            <a:r>
              <a:rPr lang="en-US" sz="2400" b="1" dirty="0" err="1" smtClean="0"/>
              <a:t>cientific</a:t>
            </a:r>
            <a:r>
              <a:rPr lang="en-US" sz="2400" b="1" dirty="0" smtClean="0"/>
              <a:t> facts</a:t>
            </a:r>
            <a:endParaRPr lang="be-BY" sz="2400" b="1" dirty="0" smtClean="0"/>
          </a:p>
          <a:p>
            <a:pPr marL="0" indent="0">
              <a:buNone/>
            </a:pPr>
            <a:r>
              <a:rPr lang="en-US" sz="2400" i="1" dirty="0"/>
              <a:t>Ice melts if you heat it</a:t>
            </a:r>
            <a:r>
              <a:rPr lang="en-US" sz="2400" i="1" dirty="0" smtClean="0"/>
              <a:t>.</a:t>
            </a:r>
            <a:endParaRPr lang="be-BY" sz="2400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e-BY" sz="2400" b="1" dirty="0"/>
              <a:t>g</a:t>
            </a:r>
            <a:r>
              <a:rPr lang="en-US" sz="2400" b="1" dirty="0" err="1" smtClean="0"/>
              <a:t>eneral</a:t>
            </a:r>
            <a:r>
              <a:rPr lang="en-US" sz="2400" b="1" dirty="0" smtClean="0"/>
              <a:t> </a:t>
            </a:r>
            <a:r>
              <a:rPr lang="en-US" sz="2400" b="1" dirty="0"/>
              <a:t>truths &amp; </a:t>
            </a:r>
            <a:r>
              <a:rPr lang="en-US" sz="2400" b="1" dirty="0" smtClean="0"/>
              <a:t>facts</a:t>
            </a:r>
            <a:endParaRPr lang="be-BY" sz="2400" b="1" dirty="0" smtClean="0"/>
          </a:p>
          <a:p>
            <a:pPr marL="0" indent="0">
              <a:buNone/>
            </a:pPr>
            <a:r>
              <a:rPr lang="en-US" sz="2400" i="1" dirty="0"/>
              <a:t>If the banana is yellow, it is ready to eat</a:t>
            </a:r>
            <a:r>
              <a:rPr lang="en-US" sz="2400" i="1" dirty="0" smtClean="0"/>
              <a:t>!</a:t>
            </a:r>
            <a:endParaRPr lang="be-BY" sz="2400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e-BY" sz="2400" b="1" dirty="0"/>
              <a:t>i</a:t>
            </a:r>
            <a:r>
              <a:rPr lang="en-US" sz="2400" b="1" dirty="0" err="1" smtClean="0"/>
              <a:t>nstructions</a:t>
            </a:r>
            <a:r>
              <a:rPr lang="en-US" sz="2400" b="1" dirty="0" smtClean="0"/>
              <a:t> </a:t>
            </a:r>
            <a:r>
              <a:rPr lang="en-US" sz="2400" b="1" dirty="0"/>
              <a:t>&amp; </a:t>
            </a:r>
            <a:r>
              <a:rPr lang="be-BY" sz="2400" b="1" dirty="0" smtClean="0"/>
              <a:t>r</a:t>
            </a:r>
            <a:r>
              <a:rPr lang="en-US" sz="2400" b="1" dirty="0" err="1" smtClean="0"/>
              <a:t>ules</a:t>
            </a:r>
            <a:endParaRPr lang="be-BY" sz="2400" b="1" dirty="0" smtClean="0"/>
          </a:p>
          <a:p>
            <a:pPr marL="0" indent="0">
              <a:buNone/>
            </a:pPr>
            <a:r>
              <a:rPr lang="en-US" sz="2400" i="1" dirty="0"/>
              <a:t>If you want to lose weight, eat less and exercise more.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01633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rgbClr val="454545"/>
                </a:solidFill>
                <a:latin typeface="Helvetica Neue"/>
              </a:rPr>
              <a:t/>
            </a:r>
            <a:br>
              <a:rPr lang="ru-RU" b="1" dirty="0" smtClean="0">
                <a:solidFill>
                  <a:srgbClr val="454545"/>
                </a:solidFill>
                <a:latin typeface="Helvetica Neue"/>
              </a:rPr>
            </a:br>
            <a:r>
              <a:rPr lang="ru-RU" b="1" dirty="0">
                <a:solidFill>
                  <a:srgbClr val="454545"/>
                </a:solidFill>
                <a:latin typeface="Helvetica Neue"/>
              </a:rPr>
              <a:t/>
            </a:r>
            <a:br>
              <a:rPr lang="ru-RU" b="1" dirty="0">
                <a:solidFill>
                  <a:srgbClr val="454545"/>
                </a:solidFill>
                <a:latin typeface="Helvetica Neue"/>
              </a:rPr>
            </a:br>
            <a:r>
              <a:rPr lang="ru-RU" b="1" dirty="0" smtClean="0">
                <a:solidFill>
                  <a:srgbClr val="454545"/>
                </a:solidFill>
                <a:latin typeface="Helvetica Neue"/>
              </a:rPr>
              <a:t/>
            </a:r>
            <a:br>
              <a:rPr lang="ru-RU" b="1" dirty="0" smtClean="0">
                <a:solidFill>
                  <a:srgbClr val="454545"/>
                </a:solidFill>
                <a:latin typeface="Helvetica Neue"/>
              </a:rPr>
            </a:br>
            <a:r>
              <a:rPr lang="ru-RU" sz="3600" b="1" dirty="0">
                <a:solidFill>
                  <a:srgbClr val="454545"/>
                </a:solidFill>
                <a:latin typeface="Helvetica Neue"/>
              </a:rPr>
              <a:t/>
            </a:r>
            <a:br>
              <a:rPr lang="ru-RU" sz="3600" b="1" dirty="0">
                <a:solidFill>
                  <a:srgbClr val="454545"/>
                </a:solidFill>
                <a:latin typeface="Helvetica Neue"/>
              </a:rPr>
            </a:br>
            <a:r>
              <a:rPr lang="ru-RU" sz="3600" b="1" dirty="0" err="1" smtClean="0">
                <a:solidFill>
                  <a:srgbClr val="454545"/>
                </a:solidFill>
                <a:latin typeface="Helvetica Neue"/>
              </a:rPr>
              <a:t>What</a:t>
            </a:r>
            <a:r>
              <a:rPr lang="ru-RU" sz="3600" b="1" dirty="0" smtClean="0">
                <a:solidFill>
                  <a:srgbClr val="454545"/>
                </a:solidFill>
                <a:latin typeface="Helvetica Neue"/>
              </a:rPr>
              <a:t> </a:t>
            </a:r>
            <a:r>
              <a:rPr lang="ru-RU" sz="3600" b="1" dirty="0" err="1">
                <a:solidFill>
                  <a:srgbClr val="454545"/>
                </a:solidFill>
                <a:latin typeface="Helvetica Neue"/>
              </a:rPr>
              <a:t>is</a:t>
            </a:r>
            <a:r>
              <a:rPr lang="ru-RU" sz="3600" b="1" dirty="0">
                <a:solidFill>
                  <a:srgbClr val="454545"/>
                </a:solidFill>
                <a:latin typeface="Helvetica Neue"/>
              </a:rPr>
              <a:t> </a:t>
            </a:r>
            <a:r>
              <a:rPr lang="ru-RU" sz="3600" b="1" dirty="0" err="1">
                <a:solidFill>
                  <a:srgbClr val="454545"/>
                </a:solidFill>
                <a:latin typeface="Helvetica Neue"/>
              </a:rPr>
              <a:t>the</a:t>
            </a:r>
            <a:r>
              <a:rPr lang="ru-RU" sz="3600" b="1" dirty="0">
                <a:solidFill>
                  <a:srgbClr val="454545"/>
                </a:solidFill>
                <a:latin typeface="Helvetica Neue"/>
              </a:rPr>
              <a:t> </a:t>
            </a:r>
            <a:r>
              <a:rPr lang="ru-RU" sz="3600" b="1" dirty="0" err="1">
                <a:solidFill>
                  <a:srgbClr val="454545"/>
                </a:solidFill>
                <a:latin typeface="Helvetica Neue"/>
              </a:rPr>
              <a:t>difference</a:t>
            </a:r>
            <a:r>
              <a:rPr lang="ru-RU" sz="3600" b="1" dirty="0">
                <a:solidFill>
                  <a:srgbClr val="454545"/>
                </a:solidFill>
                <a:latin typeface="Helvetica Neue"/>
              </a:rPr>
              <a:t> </a:t>
            </a:r>
            <a:r>
              <a:rPr lang="ru-RU" sz="3600" b="1" dirty="0" err="1">
                <a:solidFill>
                  <a:srgbClr val="454545"/>
                </a:solidFill>
                <a:latin typeface="Helvetica Neue"/>
              </a:rPr>
              <a:t>between</a:t>
            </a:r>
            <a:r>
              <a:rPr lang="ru-RU" sz="3600" b="1" dirty="0">
                <a:solidFill>
                  <a:srgbClr val="454545"/>
                </a:solidFill>
                <a:latin typeface="Helvetica Neue"/>
              </a:rPr>
              <a:t> </a:t>
            </a:r>
            <a:r>
              <a:rPr lang="ru-RU" sz="3600" b="1" dirty="0" err="1">
                <a:solidFill>
                  <a:srgbClr val="454545"/>
                </a:solidFill>
                <a:latin typeface="Helvetica Neue"/>
              </a:rPr>
              <a:t>talking</a:t>
            </a:r>
            <a:r>
              <a:rPr lang="ru-RU" sz="3600" b="1" dirty="0">
                <a:solidFill>
                  <a:srgbClr val="454545"/>
                </a:solidFill>
                <a:latin typeface="Helvetica Neue"/>
              </a:rPr>
              <a:t> </a:t>
            </a:r>
            <a:r>
              <a:rPr lang="ru-RU" sz="3600" b="1" dirty="0" err="1">
                <a:solidFill>
                  <a:srgbClr val="454545"/>
                </a:solidFill>
                <a:latin typeface="Helvetica Neue"/>
              </a:rPr>
              <a:t>about</a:t>
            </a:r>
            <a:r>
              <a:rPr lang="ru-RU" sz="3600" b="1" dirty="0">
                <a:solidFill>
                  <a:srgbClr val="454545"/>
                </a:solidFill>
                <a:latin typeface="Helvetica Neue"/>
              </a:rPr>
              <a:t> </a:t>
            </a:r>
            <a:r>
              <a:rPr lang="ru-RU" sz="3600" b="1" dirty="0" err="1">
                <a:solidFill>
                  <a:srgbClr val="454545"/>
                </a:solidFill>
                <a:latin typeface="Helvetica Neue"/>
              </a:rPr>
              <a:t>habits</a:t>
            </a:r>
            <a:r>
              <a:rPr lang="ru-RU" sz="3600" b="1" dirty="0">
                <a:solidFill>
                  <a:srgbClr val="454545"/>
                </a:solidFill>
                <a:latin typeface="Helvetica Neue"/>
              </a:rPr>
              <a:t> </a:t>
            </a:r>
            <a:r>
              <a:rPr lang="ru-RU" sz="3600" b="1" dirty="0" err="1">
                <a:solidFill>
                  <a:srgbClr val="454545"/>
                </a:solidFill>
                <a:latin typeface="Helvetica Neue"/>
              </a:rPr>
              <a:t>with</a:t>
            </a:r>
            <a:r>
              <a:rPr lang="ru-RU" sz="3600" b="1" dirty="0">
                <a:solidFill>
                  <a:srgbClr val="454545"/>
                </a:solidFill>
                <a:latin typeface="Helvetica Neue"/>
              </a:rPr>
              <a:t> </a:t>
            </a:r>
            <a:r>
              <a:rPr lang="ru-RU" sz="3600" b="1" dirty="0" err="1">
                <a:solidFill>
                  <a:srgbClr val="454545"/>
                </a:solidFill>
                <a:latin typeface="Helvetica Neue"/>
              </a:rPr>
              <a:t>the</a:t>
            </a:r>
            <a:r>
              <a:rPr lang="ru-RU" sz="3600" b="1" dirty="0">
                <a:solidFill>
                  <a:srgbClr val="454545"/>
                </a:solidFill>
                <a:latin typeface="Helvetica Neue"/>
              </a:rPr>
              <a:t> </a:t>
            </a:r>
            <a:r>
              <a:rPr lang="ru-RU" sz="3600" b="1" dirty="0" err="1">
                <a:solidFill>
                  <a:srgbClr val="454545"/>
                </a:solidFill>
                <a:latin typeface="Helvetica Neue"/>
              </a:rPr>
              <a:t>zero</a:t>
            </a:r>
            <a:r>
              <a:rPr lang="ru-RU" sz="3600" b="1" dirty="0">
                <a:solidFill>
                  <a:srgbClr val="454545"/>
                </a:solidFill>
                <a:latin typeface="Helvetica Neue"/>
              </a:rPr>
              <a:t> </a:t>
            </a:r>
            <a:r>
              <a:rPr lang="ru-RU" sz="3600" b="1" dirty="0" err="1">
                <a:solidFill>
                  <a:srgbClr val="454545"/>
                </a:solidFill>
                <a:latin typeface="Helvetica Neue"/>
              </a:rPr>
              <a:t>conditional</a:t>
            </a:r>
            <a:r>
              <a:rPr lang="ru-RU" sz="3600" b="1" dirty="0">
                <a:solidFill>
                  <a:srgbClr val="454545"/>
                </a:solidFill>
                <a:latin typeface="Helvetica Neue"/>
              </a:rPr>
              <a:t> </a:t>
            </a:r>
            <a:r>
              <a:rPr lang="ru-RU" sz="3600" b="1" dirty="0" err="1">
                <a:solidFill>
                  <a:srgbClr val="454545"/>
                </a:solidFill>
                <a:latin typeface="Helvetica Neue"/>
              </a:rPr>
              <a:t>and</a:t>
            </a:r>
            <a:r>
              <a:rPr lang="ru-RU" sz="3600" b="1" dirty="0">
                <a:solidFill>
                  <a:srgbClr val="454545"/>
                </a:solidFill>
                <a:latin typeface="Helvetica Neue"/>
              </a:rPr>
              <a:t> </a:t>
            </a:r>
            <a:r>
              <a:rPr lang="ru-RU" sz="3600" b="1" dirty="0" err="1">
                <a:solidFill>
                  <a:srgbClr val="454545"/>
                </a:solidFill>
                <a:latin typeface="Helvetica Neue"/>
              </a:rPr>
              <a:t>the</a:t>
            </a:r>
            <a:r>
              <a:rPr lang="ru-RU" sz="3600" b="1" dirty="0">
                <a:solidFill>
                  <a:srgbClr val="454545"/>
                </a:solidFill>
                <a:latin typeface="Helvetica Neue"/>
              </a:rPr>
              <a:t> </a:t>
            </a:r>
            <a:r>
              <a:rPr lang="ru-RU" sz="3600" b="1" dirty="0" err="1">
                <a:solidFill>
                  <a:srgbClr val="454545"/>
                </a:solidFill>
                <a:latin typeface="Helvetica Neue"/>
              </a:rPr>
              <a:t>first</a:t>
            </a:r>
            <a:r>
              <a:rPr lang="ru-RU" sz="3600" b="1" dirty="0">
                <a:solidFill>
                  <a:srgbClr val="454545"/>
                </a:solidFill>
                <a:latin typeface="Helvetica Neue"/>
              </a:rPr>
              <a:t> </a:t>
            </a:r>
            <a:r>
              <a:rPr lang="ru-RU" sz="3600" b="1" dirty="0" err="1">
                <a:solidFill>
                  <a:srgbClr val="454545"/>
                </a:solidFill>
                <a:latin typeface="Helvetica Neue"/>
              </a:rPr>
              <a:t>conditional</a:t>
            </a:r>
            <a:r>
              <a:rPr lang="ru-RU" sz="3600" b="1" dirty="0">
                <a:solidFill>
                  <a:srgbClr val="454545"/>
                </a:solidFill>
                <a:latin typeface="Helvetica Neue"/>
              </a:rPr>
              <a:t>?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75488" y="2028833"/>
            <a:ext cx="18686464" cy="32778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Here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is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the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easy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way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to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remember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the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difference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zero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=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habits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facts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truths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</a:t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first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=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things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that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are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possible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or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might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happen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future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</a:b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Compare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these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two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sentences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If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it’s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hot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I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go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beach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(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zero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If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it’s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hot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I’ll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go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beach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(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first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There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is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an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important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difference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in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meaning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between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these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two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sentences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rgbClr val="454545"/>
              </a:solidFill>
              <a:effectLst/>
              <a:latin typeface="Helvetica Neu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In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the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first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sentence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you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are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talking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about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your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general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habits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not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a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specific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situation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rgbClr val="454545"/>
              </a:solidFill>
              <a:effectLst/>
              <a:latin typeface="Helvetica Neu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In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the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second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sentence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you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are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talking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about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a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specific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situation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or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something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that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is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possible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in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the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future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411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e-BY" sz="3200" dirty="0" smtClean="0"/>
              <a:t>In </a:t>
            </a:r>
            <a:r>
              <a:rPr lang="en-US" sz="3200" dirty="0" smtClean="0"/>
              <a:t>if </a:t>
            </a:r>
            <a:r>
              <a:rPr lang="be-BY" sz="3200" dirty="0" smtClean="0"/>
              <a:t>–clause we can use </a:t>
            </a:r>
            <a:r>
              <a:rPr lang="en-US" sz="3200" dirty="0" smtClean="0"/>
              <a:t>Present</a:t>
            </a:r>
            <a:r>
              <a:rPr lang="be-BY" sz="3200" dirty="0" smtClean="0"/>
              <a:t> tenses</a:t>
            </a:r>
            <a:r>
              <a:rPr lang="en-US" sz="3200" dirty="0" smtClean="0"/>
              <a:t>:</a:t>
            </a:r>
            <a:r>
              <a:rPr lang="en-US" sz="3200" dirty="0"/>
              <a:t/>
            </a:r>
            <a:br>
              <a:rPr lang="en-US" sz="3200" dirty="0"/>
            </a:br>
            <a:endParaRPr lang="ru-RU" sz="32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795528" y="90659"/>
            <a:ext cx="10596275" cy="636034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  <a:extLst/>
        </p:spPr>
        <p:txBody>
          <a:bodyPr vert="horz" wrap="square" lIns="0" tIns="0" rIns="0" bIns="15711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Roboto Slab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NOTES: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Roboto Slab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a.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You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can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change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the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order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of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the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clauses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Roboto Slab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If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this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event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or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condition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happens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,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this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is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what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I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do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This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is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what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I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do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if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this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event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or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condition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happens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ask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for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directions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if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get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lost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b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stay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home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from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work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if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get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sick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Did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you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notice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that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there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is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no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comma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between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the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clauses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when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they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are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in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this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order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comma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: 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If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this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event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or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condition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happens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,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this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is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what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I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do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no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comma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: 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This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is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what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I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do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if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this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event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or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condition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happens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Roboto Slab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b.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You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can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use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 </a:t>
            </a:r>
            <a:r>
              <a:rPr kumimoji="0" lang="ru-RU" sz="1500" b="1" i="1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when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 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instead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of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 </a:t>
            </a:r>
            <a:r>
              <a:rPr kumimoji="0" lang="ru-RU" sz="1500" b="1" i="1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if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Roboto Slab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In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the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real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factual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conditional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, 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when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 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and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 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if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 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have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a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similar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meaning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When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I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get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lost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I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ask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for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directions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stay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home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from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work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ru-RU" sz="1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when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I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get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sick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Whenever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I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cook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fish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house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smells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You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can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also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use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the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conjunction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 </a:t>
            </a:r>
            <a:r>
              <a:rPr kumimoji="0" lang="ru-RU" sz="1300" b="1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whenever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 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instead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of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 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when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 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or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 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if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. 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Whenever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 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means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 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at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any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time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 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or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 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every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time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 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that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(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something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happens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).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Roboto Slab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c.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You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can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use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adverbs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of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frequency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Roboto Slab"/>
              </a:rPr>
              <a:t>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Roboto Slab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You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can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use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 </a:t>
            </a:r>
            <a:r>
              <a:rPr kumimoji="0" lang="ru-RU" sz="1300" b="1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adverbs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1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of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1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frequency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 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to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talk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about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your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habits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.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An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adverb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of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frequency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describe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how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often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you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do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something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454545"/>
                </a:solidFill>
                <a:effectLst/>
                <a:latin typeface="Helvetica Neue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If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get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lost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I </a:t>
            </a:r>
            <a:r>
              <a:rPr kumimoji="0" lang="ru-RU" sz="1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always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ask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for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directions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 </a:t>
            </a:r>
            <a:r>
              <a:rPr kumimoji="0" lang="ru-RU" sz="1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usually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go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beach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if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it’s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hot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983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63454"/>
            <a:ext cx="12192000" cy="1450757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be-BY" sz="3200" b="1" dirty="0" smtClean="0"/>
              <a:t>In </a:t>
            </a:r>
            <a:r>
              <a:rPr lang="en-US" sz="3200" b="1" dirty="0" smtClean="0"/>
              <a:t>if </a:t>
            </a:r>
            <a:r>
              <a:rPr lang="be-BY" sz="3200" b="1" dirty="0" smtClean="0"/>
              <a:t>–clause we can use </a:t>
            </a:r>
            <a:r>
              <a:rPr lang="en-US" sz="3200" b="1" dirty="0" smtClean="0"/>
              <a:t>Present</a:t>
            </a:r>
            <a:r>
              <a:rPr lang="be-BY" sz="3200" b="1" dirty="0" smtClean="0"/>
              <a:t> tenses</a:t>
            </a:r>
            <a:r>
              <a:rPr lang="en-US" sz="3200" b="1" dirty="0" smtClean="0"/>
              <a:t>:</a:t>
            </a:r>
            <a:r>
              <a:rPr lang="en-US" sz="3200" b="1" dirty="0"/>
              <a:t/>
            </a:r>
            <a:br>
              <a:rPr lang="en-US" sz="3200" b="1" dirty="0"/>
            </a:br>
            <a:endParaRPr lang="ru-RU" sz="32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400" b="1" dirty="0" smtClean="0"/>
              <a:t>Present </a:t>
            </a:r>
            <a:r>
              <a:rPr lang="en-US" sz="2400" b="1" dirty="0"/>
              <a:t>Simple</a:t>
            </a:r>
          </a:p>
          <a:p>
            <a:pPr fontAlgn="base"/>
            <a:r>
              <a:rPr lang="en-US" sz="2400" dirty="0"/>
              <a:t>If you </a:t>
            </a:r>
            <a:r>
              <a:rPr lang="en-US" sz="2400" u="sng" dirty="0"/>
              <a:t>fly</a:t>
            </a:r>
            <a:r>
              <a:rPr lang="en-US" sz="2400" dirty="0"/>
              <a:t> with budget airline, you have to pay for your snacks and drinks.</a:t>
            </a:r>
          </a:p>
          <a:p>
            <a:pPr fontAlgn="base"/>
            <a:r>
              <a:rPr lang="en-US" sz="2400" b="1" dirty="0"/>
              <a:t>Present Continuous</a:t>
            </a:r>
          </a:p>
          <a:p>
            <a:pPr fontAlgn="base"/>
            <a:r>
              <a:rPr lang="en-US" sz="2400" dirty="0"/>
              <a:t>When unemployment </a:t>
            </a:r>
            <a:r>
              <a:rPr lang="en-US" sz="2400" u="sng" dirty="0"/>
              <a:t>is rising</a:t>
            </a:r>
            <a:r>
              <a:rPr lang="en-US" sz="2400" dirty="0"/>
              <a:t>, people always tend to stay in their present jobs.</a:t>
            </a:r>
          </a:p>
          <a:p>
            <a:pPr fontAlgn="base"/>
            <a:r>
              <a:rPr lang="en-US" sz="2400" b="1" dirty="0"/>
              <a:t>Present Perfect</a:t>
            </a:r>
          </a:p>
          <a:p>
            <a:pPr fontAlgn="base"/>
            <a:r>
              <a:rPr lang="en-US" sz="2400" dirty="0"/>
              <a:t>When Fred </a:t>
            </a:r>
            <a:r>
              <a:rPr lang="en-US" sz="2400" u="sng" dirty="0"/>
              <a:t>has finished</a:t>
            </a:r>
            <a:r>
              <a:rPr lang="en-US" sz="2400" dirty="0"/>
              <a:t> an article, he always asks Molly to read it through</a:t>
            </a:r>
            <a:r>
              <a:rPr lang="en-US" sz="2400" dirty="0" smtClean="0"/>
              <a:t>.</a:t>
            </a:r>
            <a:endParaRPr lang="be-BY" sz="2400" dirty="0" smtClean="0"/>
          </a:p>
          <a:p>
            <a:pPr fontAlgn="base"/>
            <a:endParaRPr lang="en-US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37914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720"/>
            <a:ext cx="10195561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1078992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78992" y="0"/>
            <a:ext cx="9116570" cy="10972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Modal verbs can be used in Conditional</a:t>
            </a:r>
            <a:endParaRPr lang="ru-RU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9791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1" y="0"/>
            <a:ext cx="9155922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1051560" cy="678484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560" y="0"/>
            <a:ext cx="8165593" cy="111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8151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Calibri"/>
        <a:ea typeface=""/>
        <a:cs typeface="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554</TotalTime>
  <Words>480</Words>
  <Application>Microsoft Office PowerPoint</Application>
  <PresentationFormat>Широкоэкранный</PresentationFormat>
  <Paragraphs>90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Helvetica Neue</vt:lpstr>
      <vt:lpstr>Roboto Slab</vt:lpstr>
      <vt:lpstr>Times New Roman</vt:lpstr>
      <vt:lpstr>Wingdings</vt:lpstr>
      <vt:lpstr>Ретро</vt:lpstr>
      <vt:lpstr>ZERO  CONDITIONAL </vt:lpstr>
      <vt:lpstr>What is conditional?</vt:lpstr>
      <vt:lpstr>Презентация PowerPoint</vt:lpstr>
      <vt:lpstr>   Zero conditional expresses</vt:lpstr>
      <vt:lpstr>    What is the difference between talking about habits with the zero conditional and the first conditional? </vt:lpstr>
      <vt:lpstr>In if –clause we can use Present tenses: </vt:lpstr>
      <vt:lpstr>In if –clause we can use Present tenses: </vt:lpstr>
      <vt:lpstr>Презентация PowerPoint</vt:lpstr>
      <vt:lpstr>Презентация PowerPoint</vt:lpstr>
      <vt:lpstr>Презентация PowerPoint</vt:lpstr>
      <vt:lpstr>Translate the sentences</vt:lpstr>
      <vt:lpstr>The keys to the sentences</vt:lpstr>
      <vt:lpstr>References: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ZERO CONDITIONAL </dc:title>
  <dc:creator>User</dc:creator>
  <cp:lastModifiedBy>User</cp:lastModifiedBy>
  <cp:revision>23</cp:revision>
  <dcterms:created xsi:type="dcterms:W3CDTF">2022-07-11T07:20:59Z</dcterms:created>
  <dcterms:modified xsi:type="dcterms:W3CDTF">2022-09-12T06:24:06Z</dcterms:modified>
</cp:coreProperties>
</file>