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180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_____Microsoft_Excel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_____Microsoft_Excel1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package" Target="../embeddings/_____Microsoft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baseline="0"/>
              <a:t> </a:t>
            </a:r>
            <a:endParaRPr lang="ru-RU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9.4306000941338494E-2"/>
          <c:y val="4.4825159806837905E-2"/>
          <c:w val="0.89624492590600091"/>
          <c:h val="0.6442709420358599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rgbClr val="5B9BD5">
                  <a:alpha val="98000"/>
                </a:srgbClr>
              </a:solidFill>
            </a:ln>
            <a:effectLst/>
          </c:spPr>
          <c:invertIfNegative val="0"/>
          <c:dLbls>
            <c:dLbl>
              <c:idx val="1"/>
              <c:layout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45C6-4BA3-A318-3259E75C097F}"/>
                </c:ext>
              </c:extLst>
            </c:dLbl>
            <c:dLbl>
              <c:idx val="2"/>
              <c:layout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45C6-4BA3-A318-3259E75C097F}"/>
                </c:ext>
              </c:extLst>
            </c:dLbl>
            <c:dLbl>
              <c:idx val="3"/>
              <c:layout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45C6-4BA3-A318-3259E75C097F}"/>
                </c:ext>
              </c:extLst>
            </c:dLbl>
            <c:dLbl>
              <c:idx val="4"/>
              <c:layout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45C6-4BA3-A318-3259E75C097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Звук [с]</c:v>
                </c:pt>
                <c:pt idx="1">
                  <c:v>Звук [т]</c:v>
                </c:pt>
                <c:pt idx="2">
                  <c:v>Звук [в]</c:v>
                </c:pt>
                <c:pt idx="3">
                  <c:v>Звук [ж]</c:v>
                </c:pt>
                <c:pt idx="4">
                  <c:v>Звук [г]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0</c:v>
                </c:pt>
                <c:pt idx="1">
                  <c:v>2</c:v>
                </c:pt>
                <c:pt idx="2">
                  <c:v>2</c:v>
                </c:pt>
                <c:pt idx="3">
                  <c:v>1</c:v>
                </c:pt>
                <c:pt idx="4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5C6-4BA3-A318-3259E75C097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2578304"/>
        <c:axId val="22579840"/>
      </c:barChart>
      <c:catAx>
        <c:axId val="225783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22579840"/>
        <c:crosses val="autoZero"/>
        <c:auto val="1"/>
        <c:lblAlgn val="ctr"/>
        <c:lblOffset val="100"/>
        <c:noMultiLvlLbl val="0"/>
      </c:catAx>
      <c:valAx>
        <c:axId val="22579840"/>
        <c:scaling>
          <c:orientation val="minMax"/>
          <c:max val="8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22578304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4.3438803041452048E-2"/>
          <c:y val="7.5028349651019788E-2"/>
          <c:w val="0.91731665440274712"/>
          <c:h val="0.8238676554882972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Лист1!$A$2:$A$7</c:f>
              <c:strCache>
                <c:ptCount val="6"/>
                <c:pt idx="0">
                  <c:v>[С]- [Ш]</c:v>
                </c:pt>
                <c:pt idx="1">
                  <c:v>[С]- [З]</c:v>
                </c:pt>
                <c:pt idx="2">
                  <c:v>[Ж]- [Ш]</c:v>
                </c:pt>
                <c:pt idx="3">
                  <c:v>[Б]- [П]</c:v>
                </c:pt>
                <c:pt idx="4">
                  <c:v>[Д]- [Т]</c:v>
                </c:pt>
                <c:pt idx="5">
                  <c:v>[Л]- [Р]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1</c:v>
                </c:pt>
                <c:pt idx="1">
                  <c:v>3</c:v>
                </c:pt>
                <c:pt idx="2">
                  <c:v>5</c:v>
                </c:pt>
                <c:pt idx="3">
                  <c:v>2</c:v>
                </c:pt>
                <c:pt idx="4">
                  <c:v>2</c:v>
                </c:pt>
                <c:pt idx="5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EBE-42DF-A2D4-1A2B875C7F7A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17"/>
        <c:axId val="21701376"/>
        <c:axId val="21702528"/>
      </c:barChart>
      <c:catAx>
        <c:axId val="217013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21702528"/>
        <c:crosses val="autoZero"/>
        <c:auto val="1"/>
        <c:lblAlgn val="ctr"/>
        <c:lblOffset val="100"/>
        <c:noMultiLvlLbl val="0"/>
      </c:catAx>
      <c:valAx>
        <c:axId val="21702528"/>
        <c:scaling>
          <c:orientation val="minMax"/>
          <c:max val="8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217013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1 задание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Лист1!$A$2:$A$9</c:f>
              <c:strCache>
                <c:ptCount val="8"/>
                <c:pt idx="0">
                  <c:v>Кирилл</c:v>
                </c:pt>
                <c:pt idx="1">
                  <c:v>Иван</c:v>
                </c:pt>
                <c:pt idx="2">
                  <c:v>Злата</c:v>
                </c:pt>
                <c:pt idx="3">
                  <c:v>Никита</c:v>
                </c:pt>
                <c:pt idx="4">
                  <c:v>Рома</c:v>
                </c:pt>
                <c:pt idx="5">
                  <c:v>Максим</c:v>
                </c:pt>
                <c:pt idx="6">
                  <c:v>Стас</c:v>
                </c:pt>
                <c:pt idx="7">
                  <c:v>Маргарита</c:v>
                </c:pt>
              </c:strCache>
            </c:strRef>
          </c:cat>
          <c:val>
            <c:numRef>
              <c:f>Лист1!$B$2:$B$9</c:f>
              <c:numCache>
                <c:formatCode>0%</c:formatCode>
                <c:ptCount val="8"/>
                <c:pt idx="0">
                  <c:v>0.4</c:v>
                </c:pt>
                <c:pt idx="1">
                  <c:v>0.4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0.6</c:v>
                </c:pt>
                <c:pt idx="7">
                  <c:v>0.8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6A5-4702-A7CA-DD5FC8CCCF80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 задание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Лист1!$A$2:$A$9</c:f>
              <c:strCache>
                <c:ptCount val="8"/>
                <c:pt idx="0">
                  <c:v>Кирилл</c:v>
                </c:pt>
                <c:pt idx="1">
                  <c:v>Иван</c:v>
                </c:pt>
                <c:pt idx="2">
                  <c:v>Злата</c:v>
                </c:pt>
                <c:pt idx="3">
                  <c:v>Никита</c:v>
                </c:pt>
                <c:pt idx="4">
                  <c:v>Рома</c:v>
                </c:pt>
                <c:pt idx="5">
                  <c:v>Максим</c:v>
                </c:pt>
                <c:pt idx="6">
                  <c:v>Стас</c:v>
                </c:pt>
                <c:pt idx="7">
                  <c:v>Маргарита</c:v>
                </c:pt>
              </c:strCache>
            </c:strRef>
          </c:cat>
          <c:val>
            <c:numRef>
              <c:f>Лист1!$C$2:$C$9</c:f>
              <c:numCache>
                <c:formatCode>0%</c:formatCode>
                <c:ptCount val="8"/>
                <c:pt idx="0">
                  <c:v>0</c:v>
                </c:pt>
                <c:pt idx="1">
                  <c:v>0.33</c:v>
                </c:pt>
                <c:pt idx="2">
                  <c:v>0.5</c:v>
                </c:pt>
                <c:pt idx="3">
                  <c:v>0.83</c:v>
                </c:pt>
                <c:pt idx="4">
                  <c:v>0.83</c:v>
                </c:pt>
                <c:pt idx="5">
                  <c:v>0.66</c:v>
                </c:pt>
                <c:pt idx="6">
                  <c:v>0.5</c:v>
                </c:pt>
                <c:pt idx="7">
                  <c:v>0.67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6A5-4702-A7CA-DD5FC8CCCF80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3 задание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Лист1!$A$2:$A$9</c:f>
              <c:strCache>
                <c:ptCount val="8"/>
                <c:pt idx="0">
                  <c:v>Кирилл</c:v>
                </c:pt>
                <c:pt idx="1">
                  <c:v>Иван</c:v>
                </c:pt>
                <c:pt idx="2">
                  <c:v>Злата</c:v>
                </c:pt>
                <c:pt idx="3">
                  <c:v>Никита</c:v>
                </c:pt>
                <c:pt idx="4">
                  <c:v>Рома</c:v>
                </c:pt>
                <c:pt idx="5">
                  <c:v>Максим</c:v>
                </c:pt>
                <c:pt idx="6">
                  <c:v>Стас</c:v>
                </c:pt>
                <c:pt idx="7">
                  <c:v>Маргарита</c:v>
                </c:pt>
              </c:strCache>
            </c:strRef>
          </c:cat>
          <c:val>
            <c:numRef>
              <c:f>Лист1!$D$2:$D$9</c:f>
              <c:numCache>
                <c:formatCode>0%</c:formatCode>
                <c:ptCount val="8"/>
                <c:pt idx="0">
                  <c:v>0.375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6A5-4702-A7CA-DD5FC8CCCF80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4 задание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Лист1!$A$2:$A$9</c:f>
              <c:strCache>
                <c:ptCount val="8"/>
                <c:pt idx="0">
                  <c:v>Кирилл</c:v>
                </c:pt>
                <c:pt idx="1">
                  <c:v>Иван</c:v>
                </c:pt>
                <c:pt idx="2">
                  <c:v>Злата</c:v>
                </c:pt>
                <c:pt idx="3">
                  <c:v>Никита</c:v>
                </c:pt>
                <c:pt idx="4">
                  <c:v>Рома</c:v>
                </c:pt>
                <c:pt idx="5">
                  <c:v>Максим</c:v>
                </c:pt>
                <c:pt idx="6">
                  <c:v>Стас</c:v>
                </c:pt>
                <c:pt idx="7">
                  <c:v>Маргарита</c:v>
                </c:pt>
              </c:strCache>
            </c:strRef>
          </c:cat>
          <c:val>
            <c:numRef>
              <c:f>Лист1!$E$2:$E$9</c:f>
              <c:numCache>
                <c:formatCode>General</c:formatCode>
                <c:ptCount val="8"/>
                <c:pt idx="0" formatCode="0%">
                  <c:v>0.625</c:v>
                </c:pt>
                <c:pt idx="1">
                  <c:v>0</c:v>
                </c:pt>
                <c:pt idx="2" formatCode="0%">
                  <c:v>0.5</c:v>
                </c:pt>
                <c:pt idx="3" formatCode="0%">
                  <c:v>0.5</c:v>
                </c:pt>
                <c:pt idx="4" formatCode="0%">
                  <c:v>0</c:v>
                </c:pt>
                <c:pt idx="5" formatCode="0%">
                  <c:v>0.5</c:v>
                </c:pt>
                <c:pt idx="6" formatCode="0%">
                  <c:v>0</c:v>
                </c:pt>
                <c:pt idx="7" formatCode="0.00%">
                  <c:v>0.375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6A5-4702-A7CA-DD5FC8CCCF80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5 задание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Лист1!$A$2:$A$9</c:f>
              <c:strCache>
                <c:ptCount val="8"/>
                <c:pt idx="0">
                  <c:v>Кирилл</c:v>
                </c:pt>
                <c:pt idx="1">
                  <c:v>Иван</c:v>
                </c:pt>
                <c:pt idx="2">
                  <c:v>Злата</c:v>
                </c:pt>
                <c:pt idx="3">
                  <c:v>Никита</c:v>
                </c:pt>
                <c:pt idx="4">
                  <c:v>Рома</c:v>
                </c:pt>
                <c:pt idx="5">
                  <c:v>Максим</c:v>
                </c:pt>
                <c:pt idx="6">
                  <c:v>Стас</c:v>
                </c:pt>
                <c:pt idx="7">
                  <c:v>Маргарита</c:v>
                </c:pt>
              </c:strCache>
            </c:strRef>
          </c:cat>
          <c:val>
            <c:numRef>
              <c:f>Лист1!$F$2:$F$9</c:f>
              <c:numCache>
                <c:formatCode>0%</c:formatCode>
                <c:ptCount val="8"/>
                <c:pt idx="0">
                  <c:v>0.56000000000000005</c:v>
                </c:pt>
                <c:pt idx="1">
                  <c:v>0.67</c:v>
                </c:pt>
                <c:pt idx="2">
                  <c:v>0.67</c:v>
                </c:pt>
                <c:pt idx="3">
                  <c:v>0.67</c:v>
                </c:pt>
                <c:pt idx="4">
                  <c:v>0.66</c:v>
                </c:pt>
                <c:pt idx="5">
                  <c:v>0.66</c:v>
                </c:pt>
                <c:pt idx="6">
                  <c:v>0.88</c:v>
                </c:pt>
                <c:pt idx="7">
                  <c:v>0.66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6A5-4702-A7CA-DD5FC8CCCF80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6 задание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Лист1!$A$2:$A$9</c:f>
              <c:strCache>
                <c:ptCount val="8"/>
                <c:pt idx="0">
                  <c:v>Кирилл</c:v>
                </c:pt>
                <c:pt idx="1">
                  <c:v>Иван</c:v>
                </c:pt>
                <c:pt idx="2">
                  <c:v>Злата</c:v>
                </c:pt>
                <c:pt idx="3">
                  <c:v>Никита</c:v>
                </c:pt>
                <c:pt idx="4">
                  <c:v>Рома</c:v>
                </c:pt>
                <c:pt idx="5">
                  <c:v>Максим</c:v>
                </c:pt>
                <c:pt idx="6">
                  <c:v>Стас</c:v>
                </c:pt>
                <c:pt idx="7">
                  <c:v>Маргарита</c:v>
                </c:pt>
              </c:strCache>
            </c:strRef>
          </c:cat>
          <c:val>
            <c:numRef>
              <c:f>Лист1!$G$2:$G$9</c:f>
              <c:numCache>
                <c:formatCode>General</c:formatCode>
                <c:ptCount val="8"/>
                <c:pt idx="0">
                  <c:v>0</c:v>
                </c:pt>
                <c:pt idx="1">
                  <c:v>0</c:v>
                </c:pt>
                <c:pt idx="2" formatCode="0%">
                  <c:v>0</c:v>
                </c:pt>
                <c:pt idx="3" formatCode="0%">
                  <c:v>0</c:v>
                </c:pt>
                <c:pt idx="4" formatCode="0%">
                  <c:v>0</c:v>
                </c:pt>
                <c:pt idx="5" formatCode="0%">
                  <c:v>0</c:v>
                </c:pt>
                <c:pt idx="6" formatCode="0%">
                  <c:v>0</c:v>
                </c:pt>
                <c:pt idx="7" formatCode="0%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16A5-4702-A7CA-DD5FC8CCCF8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1849600"/>
        <c:axId val="21851136"/>
      </c:barChart>
      <c:catAx>
        <c:axId val="218496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accent6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1851136"/>
        <c:crosses val="autoZero"/>
        <c:auto val="1"/>
        <c:lblAlgn val="ctr"/>
        <c:lblOffset val="100"/>
        <c:noMultiLvlLbl val="0"/>
      </c:catAx>
      <c:valAx>
        <c:axId val="21851136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accent6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18496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baseline="0">
              <a:solidFill>
                <a:schemeClr val="accent6">
                  <a:lumMod val="50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20">
  <a:schemeClr val="dk1"/>
  <cs:variation>
    <a:tint val="88500"/>
  </cs:variation>
  <cs:variation>
    <a:tint val="55000"/>
  </cs:variation>
  <cs:variation>
    <a:tint val="75000"/>
  </cs:variation>
  <cs:variation>
    <a:tint val="98500"/>
  </cs:variation>
  <cs:variation>
    <a:tint val="30000"/>
  </cs:variation>
  <cs:variation>
    <a:tint val="60000"/>
  </cs:variation>
  <cs:variation>
    <a:tint val="8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20">
  <a:schemeClr val="dk1"/>
  <cs:variation>
    <a:tint val="88500"/>
  </cs:variation>
  <cs:variation>
    <a:tint val="55000"/>
  </cs:variation>
  <cs:variation>
    <a:tint val="75000"/>
  </cs:variation>
  <cs:variation>
    <a:tint val="98500"/>
  </cs:variation>
  <cs:variation>
    <a:tint val="30000"/>
  </cs:variation>
  <cs:variation>
    <a:tint val="60000"/>
  </cs:variation>
  <cs:variation>
    <a:tint val="8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2/18/2022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2/18/2022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2/18/2022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2/18/2022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2/18/2022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34473" y="778162"/>
            <a:ext cx="10289309" cy="2971801"/>
          </a:xfrm>
        </p:spPr>
        <p:txBody>
          <a:bodyPr>
            <a:normAutofit fontScale="90000"/>
          </a:bodyPr>
          <a:lstStyle/>
          <a:p>
            <a:r>
              <a:rPr lang="ru-RU" sz="2700" b="1" dirty="0">
                <a:solidFill>
                  <a:schemeClr val="bg1"/>
                </a:solidFill>
              </a:rPr>
              <a:t>ФОРМИРОВАНИЕ ФОНЕМАТИЧЕСКОГО ВОСПРИЯТИЯ</a:t>
            </a:r>
            <a:br>
              <a:rPr lang="ru-RU" sz="2700" b="1" dirty="0">
                <a:solidFill>
                  <a:schemeClr val="bg1"/>
                </a:solidFill>
              </a:rPr>
            </a:br>
            <a:r>
              <a:rPr lang="ru-RU" sz="2700" b="1" dirty="0">
                <a:solidFill>
                  <a:schemeClr val="bg1"/>
                </a:solidFill>
              </a:rPr>
              <a:t> У ДЕТЕЙ ДОШКОЛЬНОГО ВОЗРАСТА </a:t>
            </a:r>
            <a:br>
              <a:rPr lang="ru-RU" sz="2700" b="1" dirty="0">
                <a:solidFill>
                  <a:schemeClr val="bg1"/>
                </a:solidFill>
              </a:rPr>
            </a:br>
            <a:r>
              <a:rPr lang="ru-RU" sz="2700" b="1" dirty="0">
                <a:solidFill>
                  <a:schemeClr val="bg1"/>
                </a:solidFill>
              </a:rPr>
              <a:t>С ОБЩИМ НЕДОРАЗВИТИЕМ РЕЧИ</a:t>
            </a:r>
            <a:br>
              <a:rPr lang="ru-RU" sz="2700" b="1" dirty="0">
                <a:solidFill>
                  <a:schemeClr val="bg1"/>
                </a:solidFill>
              </a:rPr>
            </a:br>
            <a:r>
              <a:rPr lang="ru-RU" sz="2700" b="1" dirty="0">
                <a:solidFill>
                  <a:schemeClr val="bg1"/>
                </a:solidFill>
              </a:rPr>
              <a:t> КАК СРЕДСТВО ПРЕДУПРЕЖДЕНИЯ ДИСГРАФИИ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006904" y="2776296"/>
            <a:ext cx="6400800" cy="1947333"/>
          </a:xfrm>
        </p:spPr>
        <p:txBody>
          <a:bodyPr>
            <a:normAutofit fontScale="25000" lnSpcReduction="20000"/>
          </a:bodyPr>
          <a:lstStyle/>
          <a:p>
            <a:r>
              <a:rPr lang="ru-RU" sz="6200" b="1" dirty="0" smtClean="0">
                <a:solidFill>
                  <a:schemeClr val="bg1"/>
                </a:solidFill>
              </a:rPr>
              <a:t>Выполнила </a:t>
            </a:r>
            <a:endParaRPr lang="ru-RU" sz="6200" b="1" dirty="0">
              <a:solidFill>
                <a:schemeClr val="bg1"/>
              </a:solidFill>
            </a:endParaRPr>
          </a:p>
          <a:p>
            <a:r>
              <a:rPr lang="ru-RU" sz="6200" b="1" dirty="0" smtClean="0">
                <a:solidFill>
                  <a:schemeClr val="bg1"/>
                </a:solidFill>
              </a:rPr>
              <a:t>слушатель </a:t>
            </a:r>
            <a:r>
              <a:rPr lang="ru-RU" sz="6200" b="1" dirty="0">
                <a:solidFill>
                  <a:schemeClr val="bg1"/>
                </a:solidFill>
              </a:rPr>
              <a:t>второго года обучения </a:t>
            </a:r>
          </a:p>
          <a:p>
            <a:r>
              <a:rPr lang="ru-RU" sz="6200" b="1" dirty="0">
                <a:solidFill>
                  <a:schemeClr val="bg1"/>
                </a:solidFill>
              </a:rPr>
              <a:t>группы Л-203 специальности </a:t>
            </a:r>
          </a:p>
          <a:p>
            <a:r>
              <a:rPr lang="ru-RU" sz="6200" b="1" dirty="0">
                <a:solidFill>
                  <a:schemeClr val="bg1"/>
                </a:solidFill>
              </a:rPr>
              <a:t>переподготовки 1-03 03 71</a:t>
            </a:r>
          </a:p>
          <a:p>
            <a:r>
              <a:rPr lang="ru-RU" sz="6200" b="1" dirty="0">
                <a:solidFill>
                  <a:schemeClr val="bg1"/>
                </a:solidFill>
              </a:rPr>
              <a:t>«Логопедия»</a:t>
            </a:r>
          </a:p>
          <a:p>
            <a:r>
              <a:rPr lang="ru-RU" sz="6200" b="1" dirty="0">
                <a:solidFill>
                  <a:schemeClr val="bg1"/>
                </a:solidFill>
              </a:rPr>
              <a:t>заочной формы получения образования</a:t>
            </a:r>
          </a:p>
          <a:p>
            <a:r>
              <a:rPr lang="ru-RU" sz="6200" b="1" dirty="0">
                <a:solidFill>
                  <a:schemeClr val="bg1"/>
                </a:solidFill>
              </a:rPr>
              <a:t>Закревской Натальи Викторовны</a:t>
            </a:r>
          </a:p>
          <a:p>
            <a:r>
              <a:rPr lang="ru-RU" sz="6200" b="1" dirty="0">
                <a:solidFill>
                  <a:schemeClr val="bg1"/>
                </a:solidFill>
              </a:rPr>
              <a:t>Научный руководитель: </a:t>
            </a:r>
          </a:p>
          <a:p>
            <a:r>
              <a:rPr lang="ru-RU" sz="6200" b="1" dirty="0" err="1">
                <a:solidFill>
                  <a:schemeClr val="bg1"/>
                </a:solidFill>
              </a:rPr>
              <a:t>Горонина</a:t>
            </a:r>
            <a:r>
              <a:rPr lang="ru-RU" sz="6200" b="1" dirty="0">
                <a:solidFill>
                  <a:schemeClr val="bg1"/>
                </a:solidFill>
              </a:rPr>
              <a:t> Т.П.,</a:t>
            </a:r>
            <a:br>
              <a:rPr lang="ru-RU" sz="6200" b="1" dirty="0">
                <a:solidFill>
                  <a:schemeClr val="bg1"/>
                </a:solidFill>
              </a:rPr>
            </a:br>
            <a:r>
              <a:rPr lang="ru-RU" sz="6200" b="1" dirty="0" smtClean="0">
                <a:solidFill>
                  <a:schemeClr val="bg1"/>
                </a:solidFill>
              </a:rPr>
              <a:t>доцент, кандидат </a:t>
            </a:r>
            <a:r>
              <a:rPr lang="ru-RU" sz="6200" b="1" dirty="0">
                <a:solidFill>
                  <a:schemeClr val="bg1"/>
                </a:solidFill>
              </a:rPr>
              <a:t>педагогических наук </a:t>
            </a:r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5724515" y="6132443"/>
            <a:ext cx="761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2022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03134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2173190209"/>
              </p:ext>
            </p:extLst>
          </p:nvPr>
        </p:nvGraphicFramePr>
        <p:xfrm>
          <a:off x="1451113" y="2616200"/>
          <a:ext cx="8736496" cy="38740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1282148" y="572776"/>
            <a:ext cx="9352721" cy="8826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0340" indent="269875">
              <a:lnSpc>
                <a:spcPct val="107000"/>
              </a:lnSpc>
              <a:spcAft>
                <a:spcPts val="0"/>
              </a:spcAft>
            </a:pPr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Количество детей с общим недоразвитием речи, допустивших</a:t>
            </a:r>
            <a:endParaRPr lang="ru-RU" sz="2400" dirty="0">
              <a:solidFill>
                <a:schemeClr val="bg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80340" indent="269875">
              <a:lnSpc>
                <a:spcPct val="107000"/>
              </a:lnSpc>
              <a:spcAft>
                <a:spcPts val="800"/>
              </a:spcAft>
            </a:pPr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ошибки на узнавание звука в слове.</a:t>
            </a:r>
            <a:endParaRPr lang="ru-RU" sz="24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13148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876085518"/>
              </p:ext>
            </p:extLst>
          </p:nvPr>
        </p:nvGraphicFramePr>
        <p:xfrm>
          <a:off x="1898375" y="2136913"/>
          <a:ext cx="8647042" cy="43732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1818861" y="692046"/>
            <a:ext cx="9491869" cy="11411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0340" indent="450215">
              <a:lnSpc>
                <a:spcPct val="150000"/>
              </a:lnSpc>
              <a:spcAft>
                <a:spcPts val="800"/>
              </a:spcAft>
            </a:pPr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Количество детей с общим недоразвитием речи, допустивших ошибки произношения оппозиционных звуков в слогах</a:t>
            </a:r>
            <a:endParaRPr lang="ru-RU" sz="2400" b="1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20616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455448923"/>
              </p:ext>
            </p:extLst>
          </p:nvPr>
        </p:nvGraphicFramePr>
        <p:xfrm>
          <a:off x="1133061" y="2174874"/>
          <a:ext cx="10127974" cy="40668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208723" y="820349"/>
            <a:ext cx="11549268" cy="8826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0340" indent="450215" algn="ctr">
              <a:lnSpc>
                <a:spcPct val="107000"/>
              </a:lnSpc>
              <a:spcAft>
                <a:spcPts val="0"/>
              </a:spcAft>
            </a:pPr>
            <a:r>
              <a:rPr lang="ru-RU" sz="24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Процентные показатели индивидуальных </a:t>
            </a: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достижений</a:t>
            </a:r>
          </a:p>
          <a:p>
            <a:pPr marL="180340" indent="450215" algn="ctr">
              <a:lnSpc>
                <a:spcPct val="107000"/>
              </a:lnSpc>
              <a:spcAft>
                <a:spcPts val="0"/>
              </a:spcAft>
            </a:pP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выполнении заданий</a:t>
            </a:r>
            <a:endParaRPr lang="ru-RU" sz="2000" dirty="0">
              <a:solidFill>
                <a:schemeClr val="accent6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03208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95738" y="1065225"/>
            <a:ext cx="10803835" cy="12778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0340"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Развитие фонематического восприятия у каждого ребенка протекает неоднородно, со значительным отставанием от детей с нормальным речевым развитием.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695738" y="2526498"/>
            <a:ext cx="10436086" cy="20487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Через </a:t>
            </a:r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изучение     теоретического материала и с помощью констатирующего эксперимента обоснована   необходимость формирования полноценного фонематического восприятия у детей дошкольного возраста с общим недоразвитием речи как средства предупреждения дисграфии. </a:t>
            </a:r>
            <a:endParaRPr lang="ru-RU" sz="2400" b="1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418602" y="358582"/>
            <a:ext cx="17258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ВЫВОДЫ</a:t>
            </a:r>
            <a:r>
              <a:rPr lang="ru-RU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04461" y="4838199"/>
            <a:ext cx="105951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опорой на диагностические данные подобраны дидактические игры по коррекции и развитию фонематического восприятия для детей дошкольного возраста с общим недоразвитием речи .</a:t>
            </a:r>
            <a:endParaRPr lang="ru-RU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7870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87927" y="715565"/>
            <a:ext cx="10843491" cy="55259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Цель исследования –  обосновать необходимость формирования полноценного фонематического восприятия у детей дошкольного возраста с общим недоразвитием речи как средства предупреждения дисграфии</a:t>
            </a:r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endParaRPr lang="ru-RU" b="1" dirty="0">
              <a:solidFill>
                <a:schemeClr val="bg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Задачи исследования:</a:t>
            </a:r>
            <a:endParaRPr lang="ru-RU" b="1" dirty="0">
              <a:solidFill>
                <a:schemeClr val="bg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Рассмотреть сущность понятия «фонематическое восприятие».</a:t>
            </a:r>
            <a:endParaRPr lang="ru-RU" b="1" dirty="0">
              <a:solidFill>
                <a:schemeClr val="bg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Раскрыть теоретические аспекты формирования фонематического восприятия у детей дошкольного возраста с общим недоразвитием речи.</a:t>
            </a:r>
            <a:endParaRPr lang="ru-RU" b="1" dirty="0">
              <a:solidFill>
                <a:schemeClr val="bg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Изучить (экспериментально) уровень фонематического восприятия у детей дошкольного возраста с общим недоразвитием речи в сравнении с детьми с нормальным речевым развитием.</a:t>
            </a:r>
            <a:endParaRPr lang="ru-RU" b="1" dirty="0">
              <a:solidFill>
                <a:schemeClr val="bg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Представить методы, виды и приемы работы по формированию полноценного фонематического восприятия у детей дошкольного возраста с общим недоразвитием речи.</a:t>
            </a:r>
            <a:endParaRPr lang="ru-RU" b="1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28781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60582" y="1236399"/>
            <a:ext cx="10160000" cy="34512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Объект исследования: процесс формирования фонематического восприятия у детей дошкольного возраста</a:t>
            </a:r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457200" indent="450215" algn="just">
              <a:lnSpc>
                <a:spcPct val="107000"/>
              </a:lnSpc>
              <a:spcAft>
                <a:spcPts val="0"/>
              </a:spcAft>
            </a:pPr>
            <a:endParaRPr lang="ru-RU" b="1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Предмет исследования: особенности фонематического восприятия детей дошкольного возраста с общим недоразвитием речи как фактор риска развития дисграфии</a:t>
            </a:r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457200" indent="450215" algn="just">
              <a:lnSpc>
                <a:spcPct val="107000"/>
              </a:lnSpc>
              <a:spcAft>
                <a:spcPts val="0"/>
              </a:spcAft>
            </a:pPr>
            <a:endParaRPr lang="ru-RU" b="1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Методы исследования: теоретический анализ, констатирующий эксперимент.</a:t>
            </a:r>
            <a:endParaRPr lang="ru-RU" b="1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10767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33670" y="489534"/>
            <a:ext cx="10585173" cy="62111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ГЛАВА1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ТЕОРЕТИЧЕСКИЕ АСПЕКТЫ ИЗУЧЕНИЯ РАЗВИТИЯ ФОНЕМАТИЧЕСКОГО ВОСПРИЯТИЯ У ДЕТЕЙ ДОШКОЛЬНОГО </a:t>
            </a:r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ВОЗРАСТА                                                                                                            </a:t>
            </a:r>
            <a:endParaRPr lang="ru-RU" b="1" dirty="0">
              <a:solidFill>
                <a:schemeClr val="bg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7000"/>
              </a:lnSpc>
              <a:spcAft>
                <a:spcPts val="0"/>
              </a:spcAft>
            </a:pPr>
            <a:r>
              <a:rPr 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1.1 Сущность </a:t>
            </a:r>
            <a:r>
              <a:rPr lang="ru-RU" sz="2000" b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понятия «фонематическое восприятие</a:t>
            </a:r>
            <a:r>
              <a:rPr 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                                       </a:t>
            </a:r>
            <a:endParaRPr lang="ru-RU" sz="2000" b="1" dirty="0">
              <a:solidFill>
                <a:schemeClr val="bg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7000"/>
              </a:lnSpc>
              <a:spcAft>
                <a:spcPts val="0"/>
              </a:spcAft>
            </a:pPr>
            <a:r>
              <a:rPr 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1.2 Формирование </a:t>
            </a:r>
            <a:r>
              <a:rPr lang="ru-RU" sz="2000" b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фонематического восприятия в </a:t>
            </a:r>
            <a:r>
              <a:rPr 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онтогенезе                       </a:t>
            </a:r>
            <a:endParaRPr lang="ru-RU" sz="2000" b="1" dirty="0">
              <a:solidFill>
                <a:schemeClr val="bg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7000"/>
              </a:lnSpc>
              <a:spcAft>
                <a:spcPts val="800"/>
              </a:spcAft>
            </a:pPr>
            <a:r>
              <a:rPr 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1.3 Особенности </a:t>
            </a:r>
            <a:r>
              <a:rPr lang="ru-RU" sz="2000" b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развития фонематического восприятия у детей с общим недоразвитием </a:t>
            </a:r>
            <a:r>
              <a:rPr 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речи</a:t>
            </a:r>
            <a:endParaRPr lang="ru-RU" sz="2000" b="1" dirty="0">
              <a:solidFill>
                <a:schemeClr val="bg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ГЛАВА 2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ИССЛЕДОВАНИЕ ОСОБЕННОСТЕЙ РАЗВИТИЯ ФОНЕМАТИЧЕСКОГО ВОСПРИЯТИЯ У ДЕТЕЙ ДОШКОЛЬНОГО ВОЗРАСТА С ОБЩИМ НЕДОРАЗВИТИЕМ </a:t>
            </a:r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РЕЧИ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2.1 </a:t>
            </a:r>
            <a:r>
              <a:rPr lang="ru-RU" sz="2000" b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Методика и организация проведения эмпирического исследования особенностей развития фонематического восприятия у детей дошкольного возраста с общим недоразвитием </a:t>
            </a:r>
            <a:r>
              <a:rPr 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речи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2.2 </a:t>
            </a:r>
            <a:r>
              <a:rPr lang="ru-RU" sz="2000" b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Анализ результатов исследования особенностей развития фонематического восприятия у детей дошкольного возраста с общим недоразвитием речи</a:t>
            </a:r>
            <a:r>
              <a:rPr 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2.3 </a:t>
            </a:r>
            <a:r>
              <a:rPr lang="ru-RU" sz="2000" b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Методы и приемы работы по формированию фонематического восприятия у детей дошкольного возраста с общим недоразвитием речи </a:t>
            </a:r>
            <a:endParaRPr lang="ru-RU" sz="2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49244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514764" y="501364"/>
            <a:ext cx="9809829" cy="2794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Дисграфия –</a:t>
            </a:r>
          </a:p>
          <a:p>
            <a:pPr>
              <a:lnSpc>
                <a:spcPct val="150000"/>
              </a:lnSpc>
            </a:pPr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«</a:t>
            </a:r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специфическое нарушение процесса письма, проявляющееся в стойких и повторяющихся ошибках на письме, обусловленное </a:t>
            </a:r>
            <a:r>
              <a:rPr lang="ru-RU" sz="2400" b="1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несформированностью</a:t>
            </a:r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высших психических функций, участвующих в процессе </a:t>
            </a:r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письма» (</a:t>
            </a:r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Р. </a:t>
            </a:r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И. </a:t>
            </a:r>
            <a:r>
              <a:rPr lang="ru-RU" sz="24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Лалаева</a:t>
            </a:r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)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84909" y="4153581"/>
            <a:ext cx="10409382" cy="8632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ctr">
              <a:lnSpc>
                <a:spcPct val="107000"/>
              </a:lnSpc>
              <a:spcAft>
                <a:spcPts val="0"/>
              </a:spcAft>
            </a:pPr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Одна из </a:t>
            </a:r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причин возникновения дисграфии </a:t>
            </a:r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</a:t>
            </a:r>
          </a:p>
          <a:p>
            <a:pPr indent="450215" algn="ctr">
              <a:lnSpc>
                <a:spcPct val="107000"/>
              </a:lnSpc>
              <a:spcAft>
                <a:spcPts val="0"/>
              </a:spcAft>
            </a:pPr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нарушение у детей фонематических представлений.  </a:t>
            </a:r>
            <a:endParaRPr lang="ru-RU" sz="2400" b="1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886036" y="5239114"/>
            <a:ext cx="643855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А.Н. Корнев, М.Е. </a:t>
            </a:r>
            <a:r>
              <a:rPr lang="ru-RU" sz="2000" b="1" dirty="0" err="1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Хватцев</a:t>
            </a:r>
            <a:r>
              <a:rPr lang="ru-RU" sz="2000" b="1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О.А., </a:t>
            </a:r>
            <a:r>
              <a:rPr lang="ru-RU" sz="2000" b="1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Токарева, Р.И. </a:t>
            </a:r>
            <a:r>
              <a:rPr lang="ru-RU" sz="2000" b="1" dirty="0" err="1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Лалаева</a:t>
            </a:r>
            <a:r>
              <a:rPr lang="ru-RU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6325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68582" y="564143"/>
            <a:ext cx="8746836" cy="16142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/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</a:t>
            </a:r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Фонематическое восприятие —специальные умственные действия по дифференциации фонем и установлению звуковой структуры слова</a:t>
            </a:r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</a:t>
            </a:r>
            <a:r>
              <a:rPr lang="ru-RU" sz="2400" b="1" dirty="0">
                <a:solidFill>
                  <a:schemeClr val="bg1"/>
                </a:solidFill>
              </a:rPr>
              <a:t> </a:t>
            </a:r>
            <a:r>
              <a:rPr lang="ru-RU" sz="2400" b="1" dirty="0" smtClean="0">
                <a:solidFill>
                  <a:schemeClr val="bg1"/>
                </a:solidFill>
              </a:rPr>
              <a:t>(</a:t>
            </a:r>
            <a:r>
              <a:rPr lang="ru-RU" sz="2000" b="1" dirty="0" smtClean="0">
                <a:solidFill>
                  <a:schemeClr val="bg1"/>
                </a:solidFill>
              </a:rPr>
              <a:t>Л.С</a:t>
            </a:r>
            <a:r>
              <a:rPr lang="ru-RU" sz="2000" b="1" dirty="0">
                <a:solidFill>
                  <a:schemeClr val="bg1"/>
                </a:solidFill>
              </a:rPr>
              <a:t>. </a:t>
            </a:r>
            <a:r>
              <a:rPr lang="ru-RU" sz="2000" b="1" dirty="0" smtClean="0">
                <a:solidFill>
                  <a:schemeClr val="bg1"/>
                </a:solidFill>
              </a:rPr>
              <a:t>Волкова) </a:t>
            </a:r>
            <a:endParaRPr lang="ru-RU" sz="2000" b="1" dirty="0">
              <a:solidFill>
                <a:schemeClr val="bg1"/>
              </a:solidFill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endParaRPr lang="ru-RU" sz="2000" b="1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88291" y="4549676"/>
            <a:ext cx="1012305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spcAft>
                <a:spcPts val="0"/>
              </a:spcAft>
            </a:pPr>
            <a:r>
              <a:rPr lang="ru-RU" sz="24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Нарушение развития фонематического </a:t>
            </a: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восприятия отмечаются у </a:t>
            </a:r>
            <a:r>
              <a:rPr lang="ru-RU" sz="24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всех  </a:t>
            </a: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детей </a:t>
            </a:r>
            <a:r>
              <a:rPr lang="ru-RU" sz="24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 </a:t>
            </a: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общим недоразвитием речи на всех уровнях речевого развития</a:t>
            </a:r>
            <a:r>
              <a:rPr lang="ru-RU" sz="24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sz="2400" b="1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468582" y="2326029"/>
            <a:ext cx="956887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В онтогенезе развитие и становление фонематического восприятия происходит </a:t>
            </a: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постепенно, закономерным итогом этого процесса является готовность к звуковому анализу- основе успешного овладения письменной речью.</a:t>
            </a:r>
            <a:endParaRPr lang="ru-RU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92520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20800" y="1338399"/>
            <a:ext cx="9652000" cy="32537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</a:t>
            </a:r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сследование </a:t>
            </a:r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особенностей развития фонематического восприятия у детей дошкольного возраста с общим недоразвитием </a:t>
            </a:r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речи.</a:t>
            </a: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endParaRPr lang="ru-RU" sz="2400" b="1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Цель исследования: изучить методом констатирующего эксперимента особенности развития фонематического восприятия у детей старшего дошкольного возраста с общим недоразвитием речи в сравнении детьми с нормальным речевым развитием. </a:t>
            </a:r>
            <a:endParaRPr lang="ru-RU" sz="2400" b="1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682837" y="5267144"/>
            <a:ext cx="6096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В эксперименте использовались методы исследования, предложенные Чиркиной Г.В.</a:t>
            </a:r>
            <a:r>
              <a:rPr lang="ru-RU" sz="2400" i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endParaRPr lang="ru-RU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2188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41979" y="1646519"/>
            <a:ext cx="8054064" cy="487506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>
              <a:lnSpc>
                <a:spcPct val="107000"/>
              </a:lnSpc>
              <a:spcAft>
                <a:spcPts val="0"/>
              </a:spcAft>
            </a:pPr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</a:t>
            </a:r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Повторение </a:t>
            </a:r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серии слогов с оппозиционными </a:t>
            </a:r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звуками.</a:t>
            </a:r>
            <a:endParaRPr lang="ru-RU" sz="2400" b="1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841979" y="949325"/>
            <a:ext cx="6310254" cy="461665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1. </a:t>
            </a:r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Узнавание предложенного звука в </a:t>
            </a:r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словах</a:t>
            </a:r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841979" y="2460695"/>
            <a:ext cx="615386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3. Соотнесение </a:t>
            </a:r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картинок с их </a:t>
            </a:r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названиями-</a:t>
            </a:r>
          </a:p>
          <a:p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близкими по звучанию словами. 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860407" y="3408089"/>
            <a:ext cx="803563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4. Определение </a:t>
            </a:r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неправильного произношения слов в предложении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841979" y="4524607"/>
            <a:ext cx="7052380" cy="487506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>
              <a:lnSpc>
                <a:spcPct val="107000"/>
              </a:lnSpc>
              <a:spcAft>
                <a:spcPts val="0"/>
              </a:spcAft>
            </a:pPr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5. Выделение </a:t>
            </a:r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первого и последнего звука в слове.</a:t>
            </a:r>
            <a:endParaRPr lang="ru-RU" sz="2400" b="1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841979" y="5247642"/>
            <a:ext cx="4506618" cy="487506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>
              <a:lnSpc>
                <a:spcPct val="107000"/>
              </a:lnSpc>
              <a:spcAft>
                <a:spcPts val="0"/>
              </a:spcAft>
            </a:pPr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6. Составление </a:t>
            </a:r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слов из </a:t>
            </a:r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звуков. </a:t>
            </a:r>
            <a:endParaRPr lang="ru-RU" sz="2400" b="1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070764" y="521795"/>
            <a:ext cx="27558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ВИДЫ ЗАДАНИЙ</a:t>
            </a:r>
            <a:endParaRPr lang="ru-RU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97593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8577" y="2323765"/>
            <a:ext cx="9705896" cy="4177975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1488577" y="907580"/>
            <a:ext cx="962276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Количественные показатели безошибочного выполнения задания</a:t>
            </a:r>
            <a:endParaRPr lang="ru-RU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5899006"/>
      </p:ext>
    </p:extLst>
  </p:cSld>
  <p:clrMapOvr>
    <a:masterClrMapping/>
  </p:clrMapOvr>
</p:sld>
</file>

<file path=ppt/theme/theme1.xml><?xml version="1.0" encoding="utf-8"?>
<a:theme xmlns:a="http://schemas.openxmlformats.org/drawingml/2006/main" name="Сектор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明朝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明朝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明朝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524</TotalTime>
  <Words>625</Words>
  <Application>Microsoft Office PowerPoint</Application>
  <PresentationFormat>Широкоэкранный</PresentationFormat>
  <Paragraphs>69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8" baseType="lpstr">
      <vt:lpstr>Calibri</vt:lpstr>
      <vt:lpstr>Century Gothic</vt:lpstr>
      <vt:lpstr>Times New Roman</vt:lpstr>
      <vt:lpstr>Wingdings 3</vt:lpstr>
      <vt:lpstr>Сектор</vt:lpstr>
      <vt:lpstr>ФОРМИРОВАНИЕ ФОНЕМАТИЧЕСКОГО ВОСПРИЯТИЯ  У ДЕТЕЙ ДОШКОЛЬНОГО ВОЗРАСТА  С ОБЩИМ НЕДОРАЗВИТИЕМ РЕЧИ  КАК СРЕДСТВО ПРЕДУПРЕЖДЕНИЯ ДИСГРАФИИ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ФОРМИРОВАНИЕ ФОНЕМАТИЧЕСКОГО ВОСПРИЯТИЯ  У ДЕТЕЙ ДОШКОЛЬНОГО ВОЗРАСТА  С ОБЩИМ НЕДОРАЗВИТИЕМ РЕЧИ  КАК СРЕДСТВО ПРЕДУПРЕЖДЕНИЯ ДИСГРАФИИ</dc:title>
  <dc:creator>Наталья Закревская</dc:creator>
  <cp:lastModifiedBy>USER</cp:lastModifiedBy>
  <cp:revision>22</cp:revision>
  <dcterms:created xsi:type="dcterms:W3CDTF">2022-02-05T12:13:30Z</dcterms:created>
  <dcterms:modified xsi:type="dcterms:W3CDTF">2022-02-18T08:33:26Z</dcterms:modified>
</cp:coreProperties>
</file>