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aleway" charset="-52"/>
      <p:regular r:id="rId10"/>
      <p:bold r:id="rId11"/>
      <p:italic r:id="rId12"/>
      <p:boldItalic r:id="rId13"/>
    </p:embeddedFont>
    <p:embeddedFont>
      <p:font typeface="La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72033EE-06F8-466A-AEC1-187192763FD0}">
  <a:tblStyle styleId="{672033EE-06F8-466A-AEC1-187192763F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83842198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83842198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83842198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83842198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83842198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83842198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838421988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838421988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83842198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838421988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ВЗАИМОСВЯЗЬ САМООЦЕНКИ И МОТИВАЦИИ ДОСТИЖЕНИЯ В ПЕРИОД РАННЕЙ И СРЕДНЕЙ ВЗРОСЛОСТИ</a:t>
            </a:r>
            <a:endParaRPr sz="240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75" y="2511475"/>
            <a:ext cx="6331500" cy="196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Козловский </a:t>
            </a:r>
            <a:r>
              <a:rPr lang="en" dirty="0" smtClean="0"/>
              <a:t>М</a:t>
            </a:r>
            <a:r>
              <a:rPr lang="ru-RU" dirty="0" smtClean="0"/>
              <a:t>.</a:t>
            </a:r>
            <a:r>
              <a:rPr lang="en" dirty="0" smtClean="0"/>
              <a:t>А</a:t>
            </a:r>
            <a:r>
              <a:rPr lang="ru-RU" smtClean="0"/>
              <a:t>.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26010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Цель</a:t>
            </a:r>
            <a:endParaRPr sz="24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535775" y="845075"/>
            <a:ext cx="5197200" cy="10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Выявить взаимосвязь самооценки и мотивации достижения в период ранней и средней взрослости.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4294967295"/>
          </p:nvPr>
        </p:nvSpPr>
        <p:spPr>
          <a:xfrm>
            <a:off x="535775" y="179610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Объект </a:t>
            </a:r>
            <a:endParaRPr sz="240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535775" y="234910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Самооценка и мотивация достижения.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4294967295"/>
          </p:nvPr>
        </p:nvSpPr>
        <p:spPr>
          <a:xfrm>
            <a:off x="535775" y="311710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Предмет</a:t>
            </a:r>
            <a:endParaRPr sz="2400"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4294967295"/>
          </p:nvPr>
        </p:nvSpPr>
        <p:spPr>
          <a:xfrm>
            <a:off x="535775" y="3664100"/>
            <a:ext cx="5197200" cy="12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Взаимосвязь самооценки и мотивации достижения в период ранней и средней взрослости.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Основные термины </a:t>
            </a:r>
            <a:endParaRPr sz="2400"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8043300" cy="34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Самооценка – осознание индивидом самого себя, своих качеств, мотивов и целей своего поведения, отношения к окружающим людям и самому себе.</a:t>
            </a: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Мотивация достижения - потребность достижения результата в некоторой сфере, стремление сделать быстро и хорошо свою работу, достигнуть поставленного уровня в значимой деятельности для субъекта. Г. Мюррея</a:t>
            </a: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Зрелый возраст – это период стабилизации личности, характеризующийся совокупностью личностных характеристик в результате накопления значительного жизненного опыта, и вместе с тем сохранением достаточно далекой жизненной перспективы</a:t>
            </a: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61146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Методики исследования</a:t>
            </a:r>
            <a:endParaRPr sz="2400"/>
          </a:p>
        </p:txBody>
      </p:sp>
      <p:sp>
        <p:nvSpPr>
          <p:cNvPr id="95" name="Google Shape;95;p16"/>
          <p:cNvSpPr txBox="1">
            <a:spLocks noGrp="1"/>
          </p:cNvSpPr>
          <p:nvPr>
            <p:ph type="title" idx="4294967295"/>
          </p:nvPr>
        </p:nvSpPr>
        <p:spPr>
          <a:xfrm>
            <a:off x="535775" y="1898675"/>
            <a:ext cx="8043300" cy="30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AutoNum type="arabicPeriod"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Тест «Экспресс диагностика уровня самооценки личности» (Н.П. Фетискин, Г.М. Мануйлов). </a:t>
            </a:r>
            <a:br>
              <a:rPr lang="en" sz="1800" b="0">
                <a:latin typeface="Lato"/>
                <a:ea typeface="Lato"/>
                <a:cs typeface="Lato"/>
                <a:sym typeface="Lato"/>
              </a:rPr>
            </a:br>
            <a:r>
              <a:rPr lang="en" sz="1800" b="0">
                <a:latin typeface="Lato"/>
                <a:ea typeface="Lato"/>
                <a:cs typeface="Lato"/>
                <a:sym typeface="Lato"/>
              </a:rPr>
              <a:t>Цель: диагностика уровня самооценки. </a:t>
            </a:r>
            <a:br>
              <a:rPr lang="en" sz="1800" b="0">
                <a:latin typeface="Lato"/>
                <a:ea typeface="Lato"/>
                <a:cs typeface="Lato"/>
                <a:sym typeface="Lato"/>
              </a:rPr>
            </a:b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AutoNum type="arabicPeriod"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Методика «Мотивация успеха и боязнь неудачи» (А.А. Реан).</a:t>
            </a:r>
            <a:br>
              <a:rPr lang="en" sz="1800" b="0">
                <a:latin typeface="Lato"/>
                <a:ea typeface="Lato"/>
                <a:cs typeface="Lato"/>
                <a:sym typeface="Lato"/>
              </a:rPr>
            </a:br>
            <a:r>
              <a:rPr lang="en" sz="1800" b="0">
                <a:latin typeface="Lato"/>
                <a:ea typeface="Lato"/>
                <a:cs typeface="Lato"/>
                <a:sym typeface="Lato"/>
              </a:rPr>
              <a:t>Цель: диагностика преобладающего типа мотивации личности: мотивация на достижение успеха или мотивация на избегание неудачи.</a:t>
            </a: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 idx="4294967295"/>
          </p:nvPr>
        </p:nvSpPr>
        <p:spPr>
          <a:xfrm>
            <a:off x="525725" y="270125"/>
            <a:ext cx="79128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Результаты - ранняя взрослость</a:t>
            </a:r>
            <a:endParaRPr sz="2400"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750" y="1116325"/>
            <a:ext cx="4395332" cy="228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>
            <a:spLocks noGrp="1"/>
          </p:cNvSpPr>
          <p:nvPr>
            <p:ph type="title" idx="4294967295"/>
          </p:nvPr>
        </p:nvSpPr>
        <p:spPr>
          <a:xfrm>
            <a:off x="215813" y="3325175"/>
            <a:ext cx="4369200" cy="3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>
                <a:latin typeface="Lato"/>
                <a:ea typeface="Lato"/>
                <a:cs typeface="Lato"/>
                <a:sym typeface="Lato"/>
              </a:rPr>
              <a:t>Уровень самооценки</a:t>
            </a: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2975" y="1116325"/>
            <a:ext cx="4239876" cy="228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>
            <a:spLocks noGrp="1"/>
          </p:cNvSpPr>
          <p:nvPr>
            <p:ph type="title" idx="4294967295"/>
          </p:nvPr>
        </p:nvSpPr>
        <p:spPr>
          <a:xfrm>
            <a:off x="4652963" y="3325175"/>
            <a:ext cx="4239900" cy="3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>
                <a:latin typeface="Lato"/>
                <a:ea typeface="Lato"/>
                <a:cs typeface="Lato"/>
                <a:sym typeface="Lato"/>
              </a:rPr>
              <a:t>Преобладающий тип мотивации </a:t>
            </a: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285500" y="3968900"/>
          <a:ext cx="8573000" cy="1097220"/>
        </p:xfrm>
        <a:graphic>
          <a:graphicData uri="http://schemas.openxmlformats.org/drawingml/2006/table">
            <a:tbl>
              <a:tblPr>
                <a:noFill/>
                <a:tableStyleId>{672033EE-06F8-466A-AEC1-187192763FD0}</a:tableStyleId>
              </a:tblPr>
              <a:tblGrid>
                <a:gridCol w="3238900"/>
                <a:gridCol w="2777800"/>
                <a:gridCol w="25563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Взаимосвязь параметров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Коэффициент корреляции rs-Спирмена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Уровень статистической значимости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Уровень самооценки и Мотивация достижения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0,68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p≤0,05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title" idx="4294967295"/>
          </p:nvPr>
        </p:nvSpPr>
        <p:spPr>
          <a:xfrm>
            <a:off x="525725" y="270125"/>
            <a:ext cx="79128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Результаты - средняя взрослость</a:t>
            </a:r>
            <a:endParaRPr sz="2400"/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215813" y="3325175"/>
            <a:ext cx="4369200" cy="3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>
                <a:latin typeface="Lato"/>
                <a:ea typeface="Lato"/>
                <a:cs typeface="Lato"/>
                <a:sym typeface="Lato"/>
              </a:rPr>
              <a:t>Уровень самооценки</a:t>
            </a: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 idx="4294967295"/>
          </p:nvPr>
        </p:nvSpPr>
        <p:spPr>
          <a:xfrm>
            <a:off x="4652963" y="3325175"/>
            <a:ext cx="4239900" cy="3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>
                <a:latin typeface="Lato"/>
                <a:ea typeface="Lato"/>
                <a:cs typeface="Lato"/>
                <a:sym typeface="Lato"/>
              </a:rPr>
              <a:t>Преобладающий тип мотивации </a:t>
            </a: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 b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13" name="Google Shape;113;p18"/>
          <p:cNvGraphicFramePr/>
          <p:nvPr/>
        </p:nvGraphicFramePr>
        <p:xfrm>
          <a:off x="285500" y="3968900"/>
          <a:ext cx="8573000" cy="1097220"/>
        </p:xfrm>
        <a:graphic>
          <a:graphicData uri="http://schemas.openxmlformats.org/drawingml/2006/table">
            <a:tbl>
              <a:tblPr>
                <a:noFill/>
                <a:tableStyleId>{672033EE-06F8-466A-AEC1-187192763FD0}</a:tableStyleId>
              </a:tblPr>
              <a:tblGrid>
                <a:gridCol w="3238900"/>
                <a:gridCol w="2777800"/>
                <a:gridCol w="25563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Взаимосвязь параметров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Коэффициент корреляции rs-Спирмена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Уровень статистической значимости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Уровень самооценки и Мотивация достижения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0,76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p≤0,05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14" name="Google Shape;1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825" y="1116325"/>
            <a:ext cx="4239900" cy="2208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5725" y="1089350"/>
            <a:ext cx="4369200" cy="218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 idx="4294967295"/>
          </p:nvPr>
        </p:nvSpPr>
        <p:spPr>
          <a:xfrm>
            <a:off x="525725" y="270125"/>
            <a:ext cx="61146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Выводы</a:t>
            </a:r>
            <a:endParaRPr sz="2400"/>
          </a:p>
        </p:txBody>
      </p:sp>
      <p:sp>
        <p:nvSpPr>
          <p:cNvPr id="121" name="Google Shape;121;p19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8043300" cy="26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В результате эмпирического исследования было выявлено, что большая часть сотрудников в период ранней взрослости характеризуются средней самооценкой, а в период средней взрослости характеризуются завышенной самооценкой.</a:t>
            </a: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Установлено, что существует взаимосвязь между уровнем самооценки и мотивацией достижения. Чем выше уровень самооценки у сотрудников в период ранней и средней взрослости, тем выше у них мотивация к успеху.</a:t>
            </a: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Экран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Raleway</vt:lpstr>
      <vt:lpstr>Lato</vt:lpstr>
      <vt:lpstr>Swiss</vt:lpstr>
      <vt:lpstr>ВЗАИМОСВЯЗЬ САМООЦЕНКИ И МОТИВАЦИИ ДОСТИЖЕНИЯ В ПЕРИОД РАННЕЙ И СРЕДНЕЙ ВЗРОСЛОСТИ</vt:lpstr>
      <vt:lpstr>Цель</vt:lpstr>
      <vt:lpstr>Основные термины </vt:lpstr>
      <vt:lpstr>Методики исследования</vt:lpstr>
      <vt:lpstr>Результаты - ранняя взрослость</vt:lpstr>
      <vt:lpstr>Результаты - средняя взрослость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САМООЦЕНКИ И МОТИВАЦИИ ДОСТИЖЕНИЯ В ПЕРИОД РАННЕЙ И СРЕДНЕЙ ВЗРОСЛОСТИ</dc:title>
  <cp:lastModifiedBy>Лиза</cp:lastModifiedBy>
  <cp:revision>2</cp:revision>
  <dcterms:modified xsi:type="dcterms:W3CDTF">2021-10-28T06:41:26Z</dcterms:modified>
</cp:coreProperties>
</file>