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2"/>
  </p:notesMasterIdLst>
  <p:sldIdLst>
    <p:sldId id="256" r:id="rId2"/>
    <p:sldId id="258" r:id="rId3"/>
    <p:sldId id="260" r:id="rId4"/>
    <p:sldId id="259" r:id="rId5"/>
    <p:sldId id="261" r:id="rId6"/>
    <p:sldId id="263" r:id="rId7"/>
    <p:sldId id="264" r:id="rId8"/>
    <p:sldId id="269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66B27-4CEC-4ACC-8C30-F90A55DFC8D8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B3C37-7681-4F51-B224-9C542D815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148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00B7-018A-43B3-93B7-73E599EEE358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9A67-0136-4A49-8DCD-C85672B7CAD5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0918-B801-4162-BE27-8C4F92080569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65C2-C769-4731-B00F-FFBC6D46F422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1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770-AAAD-4340-AA90-CBC0BFF062E1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09CE-6689-49BC-95D8-170BADC77404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77E9-7AE9-4545-B6FE-3476DC2799C2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ECA-C5E0-4349-89ED-E579820DC1CC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507A-5CE2-458A-B48A-D046CF516698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1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41D7-6940-40FB-83B1-8760B7FEE23A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EBB3-6815-465C-BB83-F17960BCE154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B0620EB-7D70-40C4-BE8E-59EA777504EB}" type="datetime1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8" y="58854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E10C01C-E7B5-47EB-9234-8015D2DA6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060848"/>
            <a:ext cx="8818714" cy="267765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2000" b="1" dirty="0"/>
              <a:t>ФОРМИРОВАНИЕ ПРОСТРАНСТВЕННЫХ ПРЕДСТАВЛЕНИЙ У ДЕТЕЙ СТАРШЕЙ ГРУППЫ ДОШКОЛЬНОГО ВОЗРАСТА ПОСРЕДСТВОМ КОНСТРУИРОВАНИЯ</a:t>
            </a:r>
          </a:p>
          <a:p>
            <a:endParaRPr lang="ru-RU" dirty="0"/>
          </a:p>
          <a:p>
            <a:r>
              <a:rPr lang="ru-RU" dirty="0" smtClean="0"/>
              <a:t>	</a:t>
            </a:r>
            <a:r>
              <a:rPr lang="ru-RU" dirty="0" smtClean="0"/>
              <a:t>Лях Н.В.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				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542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DC5924">
                    <a:lumMod val="75000"/>
                  </a:srgbClr>
                </a:solidFill>
              </a:rPr>
              <a:t>ВЫВОДЫ</a:t>
            </a:r>
          </a:p>
          <a:p>
            <a:pPr lvl="0"/>
            <a:endParaRPr lang="ru-RU" b="1" dirty="0">
              <a:solidFill>
                <a:srgbClr val="DC5924">
                  <a:lumMod val="75000"/>
                </a:srgbClr>
              </a:solidFill>
            </a:endParaRPr>
          </a:p>
          <a:p>
            <a:pPr lvl="0" algn="just"/>
            <a:r>
              <a:rPr lang="ru-RU" dirty="0" smtClean="0">
                <a:solidFill>
                  <a:srgbClr val="000000"/>
                </a:solidFill>
              </a:rPr>
              <a:t>1</a:t>
            </a:r>
            <a:r>
              <a:rPr lang="ru-RU" dirty="0" smtClean="0">
                <a:solidFill>
                  <a:srgbClr val="000000"/>
                </a:solidFill>
              </a:rPr>
              <a:t>. Проанализирована </a:t>
            </a:r>
            <a:r>
              <a:rPr lang="ru-RU" dirty="0">
                <a:solidFill>
                  <a:srgbClr val="000000"/>
                </a:solidFill>
              </a:rPr>
              <a:t>психолого-педагогическая литература по теме исследования.</a:t>
            </a:r>
          </a:p>
          <a:p>
            <a:pPr lvl="0" algn="just"/>
            <a:r>
              <a:rPr lang="ru-RU" dirty="0" smtClean="0">
                <a:solidFill>
                  <a:srgbClr val="000000"/>
                </a:solidFill>
              </a:rPr>
              <a:t>2.   Изучены </a:t>
            </a:r>
            <a:r>
              <a:rPr lang="ru-RU" dirty="0">
                <a:solidFill>
                  <a:srgbClr val="000000"/>
                </a:solidFill>
              </a:rPr>
              <a:t>особенности формирования пространственных представлений детей старшего дошкольного возраста.</a:t>
            </a:r>
          </a:p>
          <a:p>
            <a:pPr lvl="0" algn="just"/>
            <a:r>
              <a:rPr lang="ru-RU" dirty="0" smtClean="0">
                <a:solidFill>
                  <a:srgbClr val="000000"/>
                </a:solidFill>
              </a:rPr>
              <a:t>3.   Выявлены </a:t>
            </a:r>
            <a:r>
              <a:rPr lang="ru-RU" dirty="0">
                <a:solidFill>
                  <a:srgbClr val="000000"/>
                </a:solidFill>
              </a:rPr>
              <a:t>уровни </a:t>
            </a:r>
            <a:r>
              <a:rPr lang="ru-RU" dirty="0" err="1">
                <a:solidFill>
                  <a:srgbClr val="000000"/>
                </a:solidFill>
              </a:rPr>
              <a:t>сформированности</a:t>
            </a:r>
            <a:r>
              <a:rPr lang="ru-RU" dirty="0">
                <a:solidFill>
                  <a:srgbClr val="000000"/>
                </a:solidFill>
              </a:rPr>
              <a:t> математических представлений о пространстве у детей старшего дошкольного возраста экспериментальной группы с помощью составленной нами диагностической карты.</a:t>
            </a:r>
          </a:p>
          <a:p>
            <a:pPr lvl="0" algn="just"/>
            <a:r>
              <a:rPr lang="ru-RU" dirty="0" smtClean="0">
                <a:solidFill>
                  <a:srgbClr val="000000"/>
                </a:solidFill>
              </a:rPr>
              <a:t>4. Апробирован </a:t>
            </a:r>
            <a:r>
              <a:rPr lang="ru-RU" dirty="0">
                <a:solidFill>
                  <a:srgbClr val="000000"/>
                </a:solidFill>
              </a:rPr>
              <a:t>комплекс дидактических игр по конструированию, способствующих формированию у детей старшего дошкольного возраста пространственных представлений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</a:p>
          <a:p>
            <a:pPr lvl="0" algn="just"/>
            <a:endParaRPr lang="ru-RU" dirty="0">
              <a:solidFill>
                <a:srgbClr val="000000"/>
              </a:solidFill>
            </a:endParaRPr>
          </a:p>
          <a:p>
            <a:pPr lvl="0" algn="just"/>
            <a:r>
              <a:rPr lang="ru-RU" dirty="0">
                <a:solidFill>
                  <a:srgbClr val="000000"/>
                </a:solidFill>
              </a:rPr>
              <a:t>Определен один из важнейших путей решения проблемы преемственности в работе детского сада и школы – формирование пространственных представлений у дошкольников посредством конструирования.</a:t>
            </a:r>
          </a:p>
          <a:p>
            <a:pPr lvl="0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435280" cy="283845"/>
          </a:xfrm>
        </p:spPr>
        <p:txBody>
          <a:bodyPr/>
          <a:lstStyle/>
          <a:p>
            <a:pPr lvl="0" algn="ctr"/>
            <a:r>
              <a:rPr lang="ru-RU" sz="800" dirty="0">
                <a:solidFill>
                  <a:schemeClr val="accent5">
                    <a:lumMod val="75000"/>
                  </a:schemeClr>
                </a:solidFill>
              </a:rPr>
              <a:t>ФОРМИРОВАНИЕ ПРОСТРАНСТВЕННЫХ ПРЕДСТАВЛЕНИЙ У ДЕТЕЙ СТАРШЕЙ ГРУППЫ ДОШКОЛЬНОГО ВОЗРАСТА ПОСРЕДСТВОМ КОНСТРУИРОВАНИЯ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8" y="5885498"/>
            <a:ext cx="1315721" cy="365125"/>
          </a:xfrm>
        </p:spPr>
        <p:txBody>
          <a:bodyPr/>
          <a:lstStyle/>
          <a:p>
            <a:pPr algn="ctr"/>
            <a:fld id="{CE10C01C-E7B5-47EB-9234-8015D2DA60E0}" type="slidenum">
              <a:rPr lang="ru-RU" sz="1200" smtClean="0"/>
              <a:pPr algn="ctr"/>
              <a:t>10</a:t>
            </a:fld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226713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16632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ТЕОРЕТИЧЕСКИЕ </a:t>
            </a:r>
            <a:r>
              <a:rPr lang="ru-RU" dirty="0" smtClean="0"/>
              <a:t>ОСНОВЫ ФОРМИРОВАНИЯ ПРОСТРАНСТВЕННЫХ ПРЕДСТАВЛЕНИЙ У ДЕТЕЙ СТАРШЕГО ДОШКОЛЬНОГО ВОЗРАСТА ПОСРЕДСТВОМ КОНСТРУИРОВАНИЯ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  </a:t>
            </a:r>
            <a:endParaRPr lang="ru-RU" dirty="0" smtClean="0"/>
          </a:p>
          <a:p>
            <a:pPr algn="just"/>
            <a:r>
              <a:rPr lang="ru-RU" b="1" dirty="0" smtClean="0"/>
              <a:t>1.1 Особенности </a:t>
            </a:r>
            <a:r>
              <a:rPr lang="ru-RU" b="1" dirty="0"/>
              <a:t>формирования математических представлений в дошкольном </a:t>
            </a:r>
            <a:r>
              <a:rPr lang="ru-RU" b="1" dirty="0" smtClean="0"/>
              <a:t>возрасте</a:t>
            </a:r>
          </a:p>
          <a:p>
            <a:pPr algn="just"/>
            <a:endParaRPr lang="ru-RU" b="1" dirty="0"/>
          </a:p>
          <a:p>
            <a:pPr algn="just"/>
            <a:r>
              <a:rPr lang="ru-RU" dirty="0" smtClean="0"/>
              <a:t>Рассмотрены </a:t>
            </a:r>
            <a:r>
              <a:rPr lang="ru-RU" dirty="0"/>
              <a:t>особенности формирования элементарных математических представлений </a:t>
            </a:r>
            <a:r>
              <a:rPr lang="ru-RU" dirty="0" smtClean="0"/>
              <a:t>в </a:t>
            </a:r>
            <a:r>
              <a:rPr lang="ru-RU" dirty="0" smtClean="0">
                <a:solidFill>
                  <a:srgbClr val="FF0000"/>
                </a:solidFill>
              </a:rPr>
              <a:t>дошкольном возрасте</a:t>
            </a:r>
            <a:r>
              <a:rPr lang="ru-RU" dirty="0" smtClean="0"/>
              <a:t>. Отмечена необходимость </a:t>
            </a:r>
            <a:r>
              <a:rPr lang="ru-RU" dirty="0"/>
              <a:t>обеспечения педагогом активности ребенка в этой </a:t>
            </a:r>
            <a:r>
              <a:rPr lang="ru-RU" dirty="0" smtClean="0"/>
              <a:t>деятельности: мотивация ребенка; участие </a:t>
            </a:r>
            <a:r>
              <a:rPr lang="ru-RU" dirty="0"/>
              <a:t>ребенка в выполнении </a:t>
            </a:r>
            <a:r>
              <a:rPr lang="ru-RU" dirty="0" smtClean="0"/>
              <a:t>действий </a:t>
            </a:r>
            <a:r>
              <a:rPr lang="ru-RU" dirty="0"/>
              <a:t>(принцип – «от простого к сложному»); </a:t>
            </a:r>
            <a:r>
              <a:rPr lang="ru-RU" dirty="0" smtClean="0"/>
              <a:t>проявление эмоций; использование </a:t>
            </a:r>
            <a:r>
              <a:rPr lang="ru-RU" dirty="0"/>
              <a:t>экспериментирования, решения творческих задач.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Определена</a:t>
            </a:r>
            <a:r>
              <a:rPr lang="ru-RU" dirty="0" smtClean="0"/>
              <a:t> развивающая направленность образовательного процесса: технология процесса алгоритмизации </a:t>
            </a:r>
            <a:r>
              <a:rPr lang="ru-RU" dirty="0" err="1" smtClean="0"/>
              <a:t>предматематического</a:t>
            </a:r>
            <a:r>
              <a:rPr lang="ru-RU" dirty="0" smtClean="0"/>
              <a:t> развития детей дошкольного возраста позволяет поощрять самостоятельный поиск ребенком пути решения поставленной задачи; создание ребенком нового оригинального творческого продукта; позволяет ребенку избежать ошибок и путаницы на пути познания. </a:t>
            </a:r>
            <a:endParaRPr lang="ru-RU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79512" y="6492875"/>
            <a:ext cx="8712968" cy="283845"/>
          </a:xfrm>
        </p:spPr>
        <p:txBody>
          <a:bodyPr/>
          <a:lstStyle/>
          <a:p>
            <a:pPr lvl="0" algn="ctr"/>
            <a:r>
              <a:rPr lang="ru-RU" sz="800" dirty="0">
                <a:solidFill>
                  <a:schemeClr val="accent5">
                    <a:lumMod val="75000"/>
                  </a:schemeClr>
                </a:solidFill>
              </a:rPr>
              <a:t>ФОРМИРОВАНИЕ ПРОСТРАНСТВЕННЫХ ПРЕДСТАВЛЕНИЙ У ДЕТЕЙ СТАРШЕЙ ГРУППЫ ДОШКОЛЬНОГО ВОЗРАСТА ПОСРЕДСТВОМ КОНСТРУИРОВАНИЯ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27378" y="5885498"/>
            <a:ext cx="1315721" cy="365125"/>
          </a:xfrm>
        </p:spPr>
        <p:txBody>
          <a:bodyPr/>
          <a:lstStyle/>
          <a:p>
            <a:pPr algn="ctr"/>
            <a:fld id="{CE10C01C-E7B5-47EB-9234-8015D2DA60E0}" type="slidenum">
              <a:rPr lang="ru-RU" sz="1200" smtClean="0"/>
              <a:pPr algn="ctr"/>
              <a:t>2</a:t>
            </a:fld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33822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64096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ТЕОРЕТИЧЕСКИЕ </a:t>
            </a:r>
            <a:r>
              <a:rPr lang="ru-RU" dirty="0"/>
              <a:t>ОСНОВЫ ФОРМИРОВАНИЯ ПРОСТРАНСТВЕННЫХ ПРЕДСТАВЛЕНИЙ У ДЕТЕЙ СТАРШЕГО ДОШКОЛЬНОГО ВОЗРАСТА ПОСРЕДСТВОМ </a:t>
            </a:r>
            <a:r>
              <a:rPr lang="ru-RU" dirty="0" smtClean="0"/>
              <a:t>КОНСТРУИРОВАНИЯ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pPr algn="just"/>
            <a:r>
              <a:rPr lang="ru-RU" b="1" dirty="0" smtClean="0"/>
              <a:t>1.2 Формирование </a:t>
            </a:r>
            <a:r>
              <a:rPr lang="ru-RU" b="1" dirty="0"/>
              <a:t>пространственных представлений у детей старшего дошкольного </a:t>
            </a:r>
            <a:r>
              <a:rPr lang="ru-RU" b="1" dirty="0" smtClean="0"/>
              <a:t>возраста</a:t>
            </a:r>
          </a:p>
          <a:p>
            <a:pPr algn="just"/>
            <a:endParaRPr lang="ru-RU" sz="800" b="1" dirty="0"/>
          </a:p>
          <a:p>
            <a:pPr algn="just"/>
            <a:r>
              <a:rPr lang="ru-RU" dirty="0" smtClean="0"/>
              <a:t>Опыт </a:t>
            </a:r>
            <a:r>
              <a:rPr lang="ru-RU" dirty="0"/>
              <a:t>ориентировки в пространстве накапливается у ребенка при выполнении </a:t>
            </a:r>
            <a:r>
              <a:rPr lang="ru-RU" dirty="0" smtClean="0"/>
              <a:t>практических </a:t>
            </a:r>
            <a:r>
              <a:rPr lang="ru-RU" dirty="0"/>
              <a:t>и умственных действий, режимных процессов в </a:t>
            </a:r>
            <a:r>
              <a:rPr lang="ru-RU" dirty="0" smtClean="0"/>
              <a:t>организованной </a:t>
            </a:r>
            <a:r>
              <a:rPr lang="ru-RU" dirty="0"/>
              <a:t>предметной </a:t>
            </a:r>
            <a:r>
              <a:rPr lang="ru-RU" dirty="0" smtClean="0"/>
              <a:t>среде. </a:t>
            </a:r>
            <a:endParaRPr lang="ru-RU" dirty="0"/>
          </a:p>
          <a:p>
            <a:pPr algn="just"/>
            <a:r>
              <a:rPr lang="ru-RU" dirty="0" smtClean="0"/>
              <a:t>Аспекты </a:t>
            </a:r>
            <a:r>
              <a:rPr lang="ru-RU" dirty="0"/>
              <a:t>проблемы </a:t>
            </a:r>
            <a:r>
              <a:rPr lang="ru-RU" dirty="0" smtClean="0"/>
              <a:t>формирования пространственных </a:t>
            </a:r>
            <a:r>
              <a:rPr lang="ru-RU" dirty="0"/>
              <a:t>представлений </a:t>
            </a:r>
            <a:r>
              <a:rPr lang="ru-RU" dirty="0" smtClean="0"/>
              <a:t>в психологии и педагогике рассматривали: Ананьев </a:t>
            </a:r>
            <a:r>
              <a:rPr lang="ru-RU" dirty="0"/>
              <a:t>Б.Г., Сеченов И.Н., </a:t>
            </a:r>
            <a:r>
              <a:rPr lang="ru-RU" dirty="0" err="1"/>
              <a:t>Пепик</a:t>
            </a:r>
            <a:r>
              <a:rPr lang="ru-RU" dirty="0"/>
              <a:t> Л.А</a:t>
            </a:r>
            <a:r>
              <a:rPr lang="ru-RU" dirty="0" smtClean="0"/>
              <a:t>., Головина Т.Н., Елецкая О.В</a:t>
            </a:r>
            <a:r>
              <a:rPr lang="ru-RU" dirty="0"/>
              <a:t>., </a:t>
            </a:r>
            <a:r>
              <a:rPr lang="ru-RU" dirty="0" smtClean="0"/>
              <a:t>Светлова И., </a:t>
            </a:r>
            <a:r>
              <a:rPr lang="ru-RU" dirty="0" err="1"/>
              <a:t>Люблинская</a:t>
            </a:r>
            <a:r>
              <a:rPr lang="ru-RU" dirty="0"/>
              <a:t> А.А., </a:t>
            </a:r>
            <a:r>
              <a:rPr lang="ru-RU" dirty="0" err="1"/>
              <a:t>Мусейибова</a:t>
            </a:r>
            <a:r>
              <a:rPr lang="ru-RU" dirty="0"/>
              <a:t> Т.А., </a:t>
            </a:r>
            <a:r>
              <a:rPr lang="ru-RU" dirty="0" err="1" smtClean="0"/>
              <a:t>Степаненкова</a:t>
            </a:r>
            <a:r>
              <a:rPr lang="ru-RU" dirty="0" smtClean="0"/>
              <a:t> </a:t>
            </a:r>
            <a:r>
              <a:rPr lang="ru-RU" dirty="0"/>
              <a:t>Э.Я., </a:t>
            </a:r>
            <a:r>
              <a:rPr lang="ru-RU" dirty="0" smtClean="0"/>
              <a:t>Павлова Т.А., </a:t>
            </a:r>
            <a:r>
              <a:rPr lang="ru-RU" dirty="0" err="1" smtClean="0"/>
              <a:t>Житко</a:t>
            </a:r>
            <a:r>
              <a:rPr lang="ru-RU" dirty="0" smtClean="0"/>
              <a:t> И.В., </a:t>
            </a:r>
            <a:r>
              <a:rPr lang="ru-RU" dirty="0" err="1" smtClean="0"/>
              <a:t>Малиованова</a:t>
            </a:r>
            <a:r>
              <a:rPr lang="ru-RU" dirty="0" smtClean="0"/>
              <a:t> Е.Л. и </a:t>
            </a:r>
            <a:r>
              <a:rPr lang="ru-RU" dirty="0"/>
              <a:t>др</a:t>
            </a:r>
            <a:r>
              <a:rPr lang="ru-RU" dirty="0" smtClean="0"/>
              <a:t>.</a:t>
            </a:r>
          </a:p>
          <a:p>
            <a:pPr algn="just"/>
            <a:endParaRPr lang="ru-RU" sz="500" dirty="0"/>
          </a:p>
          <a:p>
            <a:pPr algn="just"/>
            <a:r>
              <a:rPr lang="ru-RU" dirty="0"/>
              <a:t>Решение </a:t>
            </a:r>
            <a:r>
              <a:rPr lang="ru-RU" dirty="0" smtClean="0"/>
              <a:t>проблемы формирования пространственных представлений в дошкольном возрасте заключается </a:t>
            </a:r>
            <a:r>
              <a:rPr lang="ru-RU" dirty="0"/>
              <a:t>в использовании </a:t>
            </a:r>
            <a:r>
              <a:rPr lang="ru-RU" dirty="0" smtClean="0">
                <a:solidFill>
                  <a:srgbClr val="FF0000"/>
                </a:solidFill>
              </a:rPr>
              <a:t>конструирования</a:t>
            </a:r>
            <a:r>
              <a:rPr lang="ru-RU" dirty="0" smtClean="0"/>
              <a:t> как особого вида продуктивной деятельности, возникающего на определенной ступени развития и зависящего от уровня восприятия, мышления, речевого развития ребенка (</a:t>
            </a:r>
            <a:r>
              <a:rPr lang="ru-RU" dirty="0" err="1" smtClean="0"/>
              <a:t>Венгер</a:t>
            </a:r>
            <a:r>
              <a:rPr lang="ru-RU" dirty="0" smtClean="0"/>
              <a:t> Л.А., Н.Н. </a:t>
            </a:r>
            <a:r>
              <a:rPr lang="ru-RU" dirty="0" err="1" smtClean="0"/>
              <a:t>Поддьяков</a:t>
            </a:r>
            <a:r>
              <a:rPr lang="ru-RU" dirty="0" smtClean="0"/>
              <a:t> и др.) 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79512" y="6492875"/>
            <a:ext cx="8712968" cy="283845"/>
          </a:xfrm>
        </p:spPr>
        <p:txBody>
          <a:bodyPr/>
          <a:lstStyle/>
          <a:p>
            <a:pPr lvl="0" algn="ctr"/>
            <a:r>
              <a:rPr lang="ru-RU" sz="800" dirty="0">
                <a:solidFill>
                  <a:schemeClr val="accent5">
                    <a:lumMod val="75000"/>
                  </a:schemeClr>
                </a:solidFill>
              </a:rPr>
              <a:t>ФОРМИРОВАНИЕ ПРОСТРАНСТВЕННЫХ ПРЕДСТАВЛЕНИЙ У ДЕТЕЙ СТАРШЕЙ ГРУППЫ ДОШКОЛЬНОГО ВОЗРАСТА ПОСРЕДСТВОМ КОНСТРУИРОВАНИЯ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8" y="5885498"/>
            <a:ext cx="1315721" cy="365125"/>
          </a:xfrm>
        </p:spPr>
        <p:txBody>
          <a:bodyPr/>
          <a:lstStyle/>
          <a:p>
            <a:pPr algn="ctr"/>
            <a:fld id="{CE10C01C-E7B5-47EB-9234-8015D2DA60E0}" type="slidenum">
              <a:rPr lang="ru-RU" sz="1200" smtClean="0"/>
              <a:pPr algn="ctr"/>
              <a:t>3</a:t>
            </a:fld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301100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srgbClr val="000000"/>
                </a:solidFill>
              </a:rPr>
              <a:t>ТЕОРЕТИЧЕСКИЕ </a:t>
            </a:r>
            <a:r>
              <a:rPr lang="ru-RU" dirty="0">
                <a:solidFill>
                  <a:srgbClr val="000000"/>
                </a:solidFill>
              </a:rPr>
              <a:t>ОСНОВЫ ФОРМИРОВАНИЯ ПРОСТРАНСТВЕННЫХ ПРЕДСТАВЛЕНИЙ У ДЕТЕЙ СТАРШЕГО ДОШКОЛЬНОГО ВОЗРАСТА ПОСРЕДСТВОМ </a:t>
            </a:r>
            <a:r>
              <a:rPr lang="ru-RU" dirty="0" smtClean="0">
                <a:solidFill>
                  <a:srgbClr val="000000"/>
                </a:solidFill>
              </a:rPr>
              <a:t>КОНСТРУИРОВАНИЯ</a:t>
            </a:r>
          </a:p>
          <a:p>
            <a:pPr lvl="0" algn="ctr"/>
            <a:endParaRPr lang="ru-RU" dirty="0">
              <a:solidFill>
                <a:srgbClr val="000000"/>
              </a:solidFill>
            </a:endParaRPr>
          </a:p>
          <a:p>
            <a:pPr lvl="0"/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 algn="just"/>
            <a:r>
              <a:rPr lang="ru-RU" b="1" dirty="0" smtClean="0">
                <a:solidFill>
                  <a:srgbClr val="000000"/>
                </a:solidFill>
              </a:rPr>
              <a:t>1.3 Конструирование </a:t>
            </a:r>
            <a:r>
              <a:rPr lang="ru-RU" b="1" dirty="0">
                <a:solidFill>
                  <a:srgbClr val="000000"/>
                </a:solidFill>
              </a:rPr>
              <a:t>как один из видов продуктивной деятельности, формирующий пространственные представления </a:t>
            </a:r>
            <a:r>
              <a:rPr lang="ru-RU" b="1" dirty="0" smtClean="0">
                <a:solidFill>
                  <a:srgbClr val="000000"/>
                </a:solidFill>
              </a:rPr>
              <a:t>детей старшего дошкольного возраста</a:t>
            </a:r>
            <a:endParaRPr lang="ru-RU" sz="800" b="1" dirty="0">
              <a:solidFill>
                <a:srgbClr val="000000"/>
              </a:solidFill>
            </a:endParaRPr>
          </a:p>
          <a:p>
            <a:pPr lvl="0"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Конструирование</a:t>
            </a:r>
            <a:r>
              <a:rPr lang="ru-RU" dirty="0">
                <a:solidFill>
                  <a:srgbClr val="000000"/>
                </a:solidFill>
              </a:rPr>
              <a:t> – продуктивный вид деятельности, направленный на получение определенного </a:t>
            </a:r>
            <a:r>
              <a:rPr lang="ru-RU" dirty="0" smtClean="0">
                <a:solidFill>
                  <a:srgbClr val="000000"/>
                </a:solidFill>
              </a:rPr>
              <a:t>продукта.</a:t>
            </a:r>
          </a:p>
          <a:p>
            <a:pPr lvl="0" algn="just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Детское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конструирование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- </a:t>
            </a:r>
            <a:r>
              <a:rPr lang="ru-RU" b="1" dirty="0" smtClean="0">
                <a:solidFill>
                  <a:srgbClr val="000000"/>
                </a:solidFill>
              </a:rPr>
              <a:t>создание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разных конструкций и моделей из строительного материала, деталей конструкторов, изготовление поделок из бумаги, картона, различного природного и бросового </a:t>
            </a:r>
            <a:r>
              <a:rPr lang="ru-RU" dirty="0" smtClean="0">
                <a:solidFill>
                  <a:srgbClr val="000000"/>
                </a:solidFill>
              </a:rPr>
              <a:t>материала и </a:t>
            </a:r>
            <a:r>
              <a:rPr lang="ru-RU" b="1" dirty="0" smtClean="0">
                <a:solidFill>
                  <a:srgbClr val="000000"/>
                </a:solidFill>
              </a:rPr>
              <a:t>процесс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сооружения построек, конструкций в которых предусматривается взаимное расположение частей и элементов и способы их </a:t>
            </a:r>
            <a:r>
              <a:rPr lang="ru-RU" dirty="0" smtClean="0">
                <a:solidFill>
                  <a:srgbClr val="000000"/>
                </a:solidFill>
              </a:rPr>
              <a:t>соединения.</a:t>
            </a:r>
          </a:p>
          <a:p>
            <a:pPr lvl="0" algn="just"/>
            <a:r>
              <a:rPr lang="ru-RU" dirty="0" smtClean="0">
                <a:solidFill>
                  <a:srgbClr val="000000"/>
                </a:solidFill>
              </a:rPr>
              <a:t>В </a:t>
            </a:r>
            <a:r>
              <a:rPr lang="ru-RU" dirty="0">
                <a:solidFill>
                  <a:srgbClr val="000000"/>
                </a:solidFill>
              </a:rPr>
              <a:t>конструировании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продуктивное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игровое начало тесно переплетены</a:t>
            </a:r>
            <a:r>
              <a:rPr lang="ru-RU" dirty="0">
                <a:solidFill>
                  <a:srgbClr val="000000"/>
                </a:solidFill>
              </a:rPr>
              <a:t>, обогащают друг друга, а детская деятельность приобретает качественные новые черты, становится конструкторско-игровой. Это обеспечивает широкие возможности для умственного, нравственного, эстетического воспитания </a:t>
            </a:r>
            <a:r>
              <a:rPr lang="ru-RU" dirty="0" smtClean="0">
                <a:solidFill>
                  <a:srgbClr val="000000"/>
                </a:solidFill>
              </a:rPr>
              <a:t>детей (</a:t>
            </a:r>
            <a:r>
              <a:rPr lang="ru-RU" dirty="0" err="1" smtClean="0">
                <a:solidFill>
                  <a:srgbClr val="000000"/>
                </a:solidFill>
              </a:rPr>
              <a:t>Лиштван</a:t>
            </a:r>
            <a:r>
              <a:rPr lang="ru-RU" dirty="0" smtClean="0">
                <a:solidFill>
                  <a:srgbClr val="000000"/>
                </a:solidFill>
              </a:rPr>
              <a:t> З.В., </a:t>
            </a:r>
            <a:r>
              <a:rPr lang="ru-RU" dirty="0" err="1" smtClean="0">
                <a:solidFill>
                  <a:srgbClr val="000000"/>
                </a:solidFill>
              </a:rPr>
              <a:t>Куцакова</a:t>
            </a:r>
            <a:r>
              <a:rPr lang="ru-RU" dirty="0" smtClean="0">
                <a:solidFill>
                  <a:srgbClr val="000000"/>
                </a:solidFill>
              </a:rPr>
              <a:t> Л.В., </a:t>
            </a:r>
            <a:r>
              <a:rPr lang="ru-RU" dirty="0" err="1" smtClean="0">
                <a:solidFill>
                  <a:srgbClr val="000000"/>
                </a:solidFill>
              </a:rPr>
              <a:t>Поддъяков</a:t>
            </a:r>
            <a:r>
              <a:rPr lang="ru-RU" dirty="0" smtClean="0">
                <a:solidFill>
                  <a:srgbClr val="000000"/>
                </a:solidFill>
              </a:rPr>
              <a:t> Н.Н., </a:t>
            </a:r>
            <a:r>
              <a:rPr lang="ru-RU" dirty="0" err="1" smtClean="0">
                <a:solidFill>
                  <a:srgbClr val="000000"/>
                </a:solidFill>
              </a:rPr>
              <a:t>Венгер</a:t>
            </a:r>
            <a:r>
              <a:rPr lang="ru-RU" dirty="0" smtClean="0">
                <a:solidFill>
                  <a:srgbClr val="000000"/>
                </a:solidFill>
              </a:rPr>
              <a:t> Л.А., Парамонова Л.А., Агапова М.П., </a:t>
            </a:r>
            <a:r>
              <a:rPr lang="ru-RU" dirty="0" err="1" smtClean="0">
                <a:solidFill>
                  <a:srgbClr val="000000"/>
                </a:solidFill>
              </a:rPr>
              <a:t>Флерина</a:t>
            </a:r>
            <a:r>
              <a:rPr lang="ru-RU" dirty="0" smtClean="0">
                <a:solidFill>
                  <a:srgbClr val="000000"/>
                </a:solidFill>
              </a:rPr>
              <a:t> Е.А. и др.).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1520" y="6492875"/>
            <a:ext cx="8640960" cy="283845"/>
          </a:xfrm>
        </p:spPr>
        <p:txBody>
          <a:bodyPr/>
          <a:lstStyle/>
          <a:p>
            <a:pPr lvl="0" algn="ctr"/>
            <a:r>
              <a:rPr lang="ru-RU" sz="800" dirty="0">
                <a:solidFill>
                  <a:schemeClr val="accent5">
                    <a:lumMod val="75000"/>
                  </a:schemeClr>
                </a:solidFill>
              </a:rPr>
              <a:t>ФОРМИРОВАНИЕ ПРОСТРАНСТВЕННЫХ ПРЕДСТАВЛЕНИЙ У ДЕТЕЙ СТАРШЕЙ ГРУППЫ ДОШКОЛЬНОГО ВОЗРАСТА ПОСРЕДСТВОМ КОНСТРУИРОВАНИЯ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27378" y="5885498"/>
            <a:ext cx="1315721" cy="365125"/>
          </a:xfrm>
        </p:spPr>
        <p:txBody>
          <a:bodyPr/>
          <a:lstStyle/>
          <a:p>
            <a:pPr algn="ctr"/>
            <a:fld id="{CE10C01C-E7B5-47EB-9234-8015D2DA60E0}" type="slidenum">
              <a:rPr lang="ru-RU" sz="1200" smtClean="0"/>
              <a:pPr algn="ctr"/>
              <a:t>4</a:t>
            </a:fld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300179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ИСПОЛЬЗОВАНИЕ </a:t>
            </a:r>
            <a:r>
              <a:rPr lang="ru-RU" dirty="0"/>
              <a:t>КОНСТРУИРОВАНИЯ В ПРОЦЕССЕ ФОРМИРОВАНИЯ ПРОСТРАНСТВЕННЫХ ПРЕДСТАВЛЕНИЙ У ДЕТЕЙ СТАРШЕГО ДОШКОЛЬНОГО </a:t>
            </a:r>
            <a:r>
              <a:rPr lang="ru-RU" dirty="0" smtClean="0"/>
              <a:t>ВОЗРАСТА</a:t>
            </a:r>
          </a:p>
          <a:p>
            <a:pPr algn="ctr"/>
            <a:endParaRPr lang="ru-RU" dirty="0"/>
          </a:p>
          <a:p>
            <a:pPr algn="just"/>
            <a:r>
              <a:rPr lang="ru-RU" b="1" dirty="0" smtClean="0"/>
              <a:t>2.1 Выявление </a:t>
            </a:r>
            <a:r>
              <a:rPr lang="ru-RU" b="1" dirty="0"/>
              <a:t>уровня </a:t>
            </a:r>
            <a:r>
              <a:rPr lang="ru-RU" b="1" dirty="0" err="1"/>
              <a:t>сформированности</a:t>
            </a:r>
            <a:r>
              <a:rPr lang="ru-RU" b="1" dirty="0"/>
              <a:t> пространственных представлений у детей старшего дошкольного </a:t>
            </a:r>
            <a:r>
              <a:rPr lang="ru-RU" b="1" dirty="0" smtClean="0"/>
              <a:t>возраста</a:t>
            </a:r>
          </a:p>
          <a:p>
            <a:pPr algn="just"/>
            <a:endParaRPr lang="ru-RU" b="1" dirty="0"/>
          </a:p>
          <a:p>
            <a:pPr algn="just"/>
            <a:r>
              <a:rPr lang="ru-RU" dirty="0" smtClean="0"/>
              <a:t>Разработаны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диагностические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карты </a:t>
            </a:r>
            <a:r>
              <a:rPr lang="ru-RU" dirty="0" smtClean="0"/>
              <a:t>(на основе </a:t>
            </a:r>
            <a:r>
              <a:rPr lang="ru-RU" dirty="0"/>
              <a:t>учебной программы </a:t>
            </a:r>
            <a:r>
              <a:rPr lang="ru-RU" dirty="0" smtClean="0"/>
              <a:t> дошкольного образования, диагностических материалов (Белоус А.Н.))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Для </a:t>
            </a:r>
            <a:r>
              <a:rPr lang="ru-RU" dirty="0"/>
              <a:t>выявления степени выраженности пространственных показателей в баллах </a:t>
            </a:r>
            <a:r>
              <a:rPr lang="ru-RU" dirty="0" smtClean="0"/>
              <a:t>использовались:</a:t>
            </a:r>
          </a:p>
          <a:p>
            <a:pPr algn="just"/>
            <a:r>
              <a:rPr lang="ru-RU" dirty="0" smtClean="0"/>
              <a:t>методы (беседы</a:t>
            </a:r>
            <a:r>
              <a:rPr lang="ru-RU" dirty="0"/>
              <a:t>, </a:t>
            </a:r>
            <a:r>
              <a:rPr lang="ru-RU" dirty="0" smtClean="0"/>
              <a:t>наблюдение</a:t>
            </a:r>
            <a:r>
              <a:rPr lang="ru-RU" dirty="0"/>
              <a:t>, вопросы, упражнения, </a:t>
            </a:r>
            <a:r>
              <a:rPr lang="ru-RU" dirty="0" smtClean="0"/>
              <a:t>игры-задания);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дидактические материалы, учебно-методические пособия (</a:t>
            </a:r>
            <a:r>
              <a:rPr lang="ru-RU" dirty="0" err="1" smtClean="0"/>
              <a:t>Житко</a:t>
            </a:r>
            <a:r>
              <a:rPr lang="ru-RU" dirty="0" smtClean="0"/>
              <a:t> </a:t>
            </a:r>
            <a:r>
              <a:rPr lang="ru-RU" dirty="0"/>
              <a:t>И.В</a:t>
            </a:r>
            <a:r>
              <a:rPr lang="ru-RU" dirty="0" smtClean="0"/>
              <a:t>., Дубининой </a:t>
            </a:r>
            <a:r>
              <a:rPr lang="ru-RU" dirty="0"/>
              <a:t>Д.Н</a:t>
            </a:r>
            <a:r>
              <a:rPr lang="ru-RU" dirty="0" smtClean="0"/>
              <a:t>., </a:t>
            </a:r>
            <a:r>
              <a:rPr lang="ru-RU" dirty="0" err="1"/>
              <a:t>Кныш</a:t>
            </a:r>
            <a:r>
              <a:rPr lang="ru-RU" dirty="0"/>
              <a:t> В.А., Пилат И.И</a:t>
            </a:r>
            <a:r>
              <a:rPr lang="ru-RU" dirty="0" smtClean="0"/>
              <a:t>., </a:t>
            </a:r>
            <a:r>
              <a:rPr lang="ru-RU" dirty="0"/>
              <a:t>Белоус </a:t>
            </a:r>
            <a:r>
              <a:rPr lang="ru-RU" dirty="0" smtClean="0"/>
              <a:t>А.Н.)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51520" y="6492875"/>
            <a:ext cx="8640960" cy="283845"/>
          </a:xfrm>
        </p:spPr>
        <p:txBody>
          <a:bodyPr/>
          <a:lstStyle/>
          <a:p>
            <a:pPr lvl="0" algn="ctr"/>
            <a:r>
              <a:rPr lang="ru-RU" sz="800" dirty="0">
                <a:solidFill>
                  <a:schemeClr val="accent5">
                    <a:lumMod val="75000"/>
                  </a:schemeClr>
                </a:solidFill>
              </a:rPr>
              <a:t>ФОРМИРОВАНИЕ ПРОСТРАНСТВЕННЫХ ПРЕДСТАВЛЕНИЙ У ДЕТЕЙ СТАРШЕЙ ГРУППЫ ДОШКОЛЬНОГО ВОЗРАСТА ПОСРЕДСТВОМ КОНСТРУИРОВАНИЯ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8" y="5885498"/>
            <a:ext cx="1315721" cy="365125"/>
          </a:xfrm>
        </p:spPr>
        <p:txBody>
          <a:bodyPr/>
          <a:lstStyle/>
          <a:p>
            <a:pPr algn="ctr"/>
            <a:fld id="{CE10C01C-E7B5-47EB-9234-8015D2DA60E0}" type="slidenum">
              <a:rPr lang="ru-RU" sz="1200" smtClean="0"/>
              <a:pPr algn="ctr"/>
              <a:t>5</a:t>
            </a:fld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60095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500" dirty="0" smtClean="0"/>
          </a:p>
          <a:p>
            <a:pPr algn="just"/>
            <a:endParaRPr lang="ru-RU" sz="500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sz="1200" dirty="0" smtClean="0"/>
              <a:t>По вертикали – баллы. По горизонтали – показатели:</a:t>
            </a:r>
          </a:p>
          <a:p>
            <a:pPr algn="just"/>
            <a:r>
              <a:rPr lang="ru-RU" sz="1200" dirty="0" smtClean="0"/>
              <a:t>1. </a:t>
            </a:r>
            <a:r>
              <a:rPr lang="ru-RU" sz="1200" b="1" dirty="0" smtClean="0"/>
              <a:t>ориентировка на себе </a:t>
            </a:r>
            <a:r>
              <a:rPr lang="ru-RU" sz="1200" dirty="0" smtClean="0"/>
              <a:t>(правая, левая сторона тела);</a:t>
            </a:r>
          </a:p>
          <a:p>
            <a:pPr algn="just"/>
            <a:r>
              <a:rPr lang="ru-RU" sz="1200" dirty="0" smtClean="0"/>
              <a:t>2. </a:t>
            </a:r>
            <a:r>
              <a:rPr lang="ru-RU" sz="1200" b="1" dirty="0" smtClean="0"/>
              <a:t>ориентировка на листе бумаги </a:t>
            </a:r>
            <a:r>
              <a:rPr lang="ru-RU" sz="1200" dirty="0" smtClean="0"/>
              <a:t>(расположение изображенных объектов, располагать объекты по инструкции, стрелки пространственного направления, последовательность слева-направо, справа-налево);</a:t>
            </a:r>
          </a:p>
          <a:p>
            <a:pPr algn="just"/>
            <a:r>
              <a:rPr lang="ru-RU" sz="1200" dirty="0" smtClean="0"/>
              <a:t>3. </a:t>
            </a:r>
            <a:r>
              <a:rPr lang="ru-RU" sz="1200" b="1" dirty="0" smtClean="0"/>
              <a:t>ориентация в окружающей обстановке </a:t>
            </a:r>
            <a:r>
              <a:rPr lang="ru-RU" sz="1200" dirty="0" smtClean="0"/>
              <a:t>(движения в направлении </a:t>
            </a:r>
            <a:r>
              <a:rPr lang="ru-RU" sz="1200" b="1" dirty="0" smtClean="0"/>
              <a:t>от себя</a:t>
            </a:r>
            <a:r>
              <a:rPr lang="ru-RU" sz="1200" dirty="0" smtClean="0"/>
              <a:t>, в направлении </a:t>
            </a:r>
            <a:r>
              <a:rPr lang="ru-RU" sz="1200" b="1" dirty="0" smtClean="0"/>
              <a:t>от других объектов</a:t>
            </a:r>
            <a:r>
              <a:rPr lang="ru-RU" sz="1200" dirty="0" smtClean="0"/>
              <a:t>);</a:t>
            </a:r>
          </a:p>
          <a:p>
            <a:pPr algn="just"/>
            <a:r>
              <a:rPr lang="ru-RU" sz="1200" dirty="0" smtClean="0"/>
              <a:t>4. </a:t>
            </a:r>
            <a:r>
              <a:rPr lang="ru-RU" sz="1200" b="1" dirty="0" smtClean="0"/>
              <a:t>определение расположения предметов </a:t>
            </a:r>
            <a:r>
              <a:rPr lang="ru-RU" sz="1200" dirty="0" smtClean="0"/>
              <a:t>(на вытянутую руку, находить по словесному указанию, располагать по словесному указанию);</a:t>
            </a:r>
          </a:p>
          <a:p>
            <a:pPr algn="just"/>
            <a:r>
              <a:rPr lang="ru-RU" sz="1200" dirty="0" smtClean="0"/>
              <a:t>5. </a:t>
            </a:r>
            <a:r>
              <a:rPr lang="ru-RU" sz="1200" b="1" dirty="0" smtClean="0"/>
              <a:t>использование простых схем и планов </a:t>
            </a:r>
            <a:r>
              <a:rPr lang="ru-RU" sz="1200" dirty="0" smtClean="0"/>
              <a:t>(создание простых планов и схем, движение согласно простым планам, использование наглядной модели).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8496944" cy="3163019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9512" y="6492875"/>
            <a:ext cx="8712968" cy="283845"/>
          </a:xfrm>
        </p:spPr>
        <p:txBody>
          <a:bodyPr/>
          <a:lstStyle/>
          <a:p>
            <a:pPr lvl="0" algn="ctr"/>
            <a:r>
              <a:rPr lang="ru-RU" sz="800" dirty="0">
                <a:solidFill>
                  <a:schemeClr val="accent5">
                    <a:lumMod val="75000"/>
                  </a:schemeClr>
                </a:solidFill>
              </a:rPr>
              <a:t>ФОРМИРОВАНИЕ ПРОСТРАНСТВЕННЫХ ПРЕДСТАВЛЕНИЙ У ДЕТЕЙ СТАРШЕЙ ГРУППЫ ДОШКОЛЬНОГО ВОЗРАСТА ПОСРЕДСТВОМ КОНСТРУИРОВАНИЯ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27378" y="5885498"/>
            <a:ext cx="1315721" cy="365125"/>
          </a:xfrm>
        </p:spPr>
        <p:txBody>
          <a:bodyPr/>
          <a:lstStyle/>
          <a:p>
            <a:pPr algn="ctr"/>
            <a:fld id="{CE10C01C-E7B5-47EB-9234-8015D2DA60E0}" type="slidenum">
              <a:rPr lang="ru-RU" sz="1200" smtClean="0"/>
              <a:pPr algn="ctr"/>
              <a:t>6</a:t>
            </a:fld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360166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49694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srgbClr val="000000"/>
                </a:solidFill>
              </a:rPr>
              <a:t>ИСПОЛЬЗОВАНИЕ </a:t>
            </a:r>
            <a:r>
              <a:rPr lang="ru-RU" dirty="0">
                <a:solidFill>
                  <a:srgbClr val="000000"/>
                </a:solidFill>
              </a:rPr>
              <a:t>КОНСТРУИРОВАНИЯ В ПРОЦЕССЕ ФОРМИРОВАНИЯ ПРОСТРАНСТВЕННЫХ ПРЕДСТАВЛЕНИЙ У ДЕТЕЙ СТАРШЕГО ДОШКОЛЬНОГО ВОЗРАСТА</a:t>
            </a:r>
          </a:p>
          <a:p>
            <a:pPr lvl="0" algn="ctr"/>
            <a:endParaRPr lang="ru-RU" dirty="0">
              <a:solidFill>
                <a:srgbClr val="000000"/>
              </a:solidFill>
            </a:endParaRPr>
          </a:p>
          <a:p>
            <a:pPr lvl="0" algn="just"/>
            <a:r>
              <a:rPr lang="ru-RU" b="1" dirty="0" smtClean="0">
                <a:solidFill>
                  <a:srgbClr val="000000"/>
                </a:solidFill>
              </a:rPr>
              <a:t>2.2 Использование </a:t>
            </a:r>
            <a:r>
              <a:rPr lang="ru-RU" b="1" dirty="0">
                <a:solidFill>
                  <a:srgbClr val="000000"/>
                </a:solidFill>
              </a:rPr>
              <a:t>конструирования для формирования пространственных представлений у детей старшего дошкольного </a:t>
            </a:r>
            <a:r>
              <a:rPr lang="ru-RU" b="1" dirty="0" smtClean="0">
                <a:solidFill>
                  <a:srgbClr val="000000"/>
                </a:solidFill>
              </a:rPr>
              <a:t>возраста</a:t>
            </a:r>
          </a:p>
          <a:p>
            <a:pPr lvl="0" algn="just"/>
            <a:r>
              <a:rPr lang="ru-RU" dirty="0" smtClean="0">
                <a:solidFill>
                  <a:srgbClr val="000000"/>
                </a:solidFill>
              </a:rPr>
              <a:t>Использование материалов в специально организованной и нерегламентированной деятельности, с </a:t>
            </a:r>
            <a:r>
              <a:rPr lang="ru-RU" dirty="0">
                <a:solidFill>
                  <a:srgbClr val="000000"/>
                </a:solidFill>
              </a:rPr>
              <a:t>учетом результатов </a:t>
            </a:r>
            <a:r>
              <a:rPr lang="ru-RU" dirty="0" smtClean="0">
                <a:solidFill>
                  <a:srgbClr val="000000"/>
                </a:solidFill>
              </a:rPr>
              <a:t>диагностики:</a:t>
            </a:r>
            <a:endParaRPr lang="ru-RU" dirty="0">
              <a:solidFill>
                <a:srgbClr val="000000"/>
              </a:solidFill>
            </a:endParaRPr>
          </a:p>
          <a:p>
            <a:pPr lvl="0" algn="just"/>
            <a:r>
              <a:rPr lang="ru-RU" sz="1600" dirty="0">
                <a:solidFill>
                  <a:srgbClr val="000000"/>
                </a:solidFill>
              </a:rPr>
              <a:t>1. </a:t>
            </a:r>
            <a:r>
              <a:rPr lang="ru-RU" sz="1600" dirty="0" smtClean="0">
                <a:solidFill>
                  <a:srgbClr val="000000"/>
                </a:solidFill>
              </a:rPr>
              <a:t>Палочки </a:t>
            </a:r>
            <a:r>
              <a:rPr lang="ru-RU" sz="1600" dirty="0" err="1">
                <a:solidFill>
                  <a:srgbClr val="000000"/>
                </a:solidFill>
              </a:rPr>
              <a:t>Джоржа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Кюизенера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endParaRPr lang="ru-RU" sz="1600" dirty="0">
              <a:solidFill>
                <a:srgbClr val="000000"/>
              </a:solidFill>
            </a:endParaRPr>
          </a:p>
          <a:p>
            <a:pPr lvl="0" algn="just"/>
            <a:r>
              <a:rPr lang="ru-RU" sz="1600" dirty="0">
                <a:solidFill>
                  <a:srgbClr val="000000"/>
                </a:solidFill>
              </a:rPr>
              <a:t>2. </a:t>
            </a:r>
            <a:r>
              <a:rPr lang="ru-RU" sz="1600" dirty="0" smtClean="0">
                <a:solidFill>
                  <a:srgbClr val="000000"/>
                </a:solidFill>
              </a:rPr>
              <a:t>Логические </a:t>
            </a:r>
            <a:r>
              <a:rPr lang="ru-RU" sz="1600" dirty="0">
                <a:solidFill>
                  <a:srgbClr val="000000"/>
                </a:solidFill>
              </a:rPr>
              <a:t>блоки </a:t>
            </a:r>
            <a:r>
              <a:rPr lang="ru-RU" sz="1600" dirty="0" err="1" smtClean="0">
                <a:solidFill>
                  <a:srgbClr val="000000"/>
                </a:solidFill>
              </a:rPr>
              <a:t>Дьенеша</a:t>
            </a:r>
            <a:endParaRPr lang="ru-RU" sz="1600" dirty="0" smtClean="0">
              <a:solidFill>
                <a:srgbClr val="000000"/>
              </a:solidFill>
            </a:endParaRPr>
          </a:p>
          <a:p>
            <a:pPr lvl="0" algn="just"/>
            <a:r>
              <a:rPr lang="ru-RU" sz="1600" dirty="0" smtClean="0">
                <a:solidFill>
                  <a:srgbClr val="000000"/>
                </a:solidFill>
              </a:rPr>
              <a:t>3</a:t>
            </a:r>
            <a:r>
              <a:rPr lang="ru-RU" sz="1600" dirty="0">
                <a:solidFill>
                  <a:srgbClr val="000000"/>
                </a:solidFill>
              </a:rPr>
              <a:t>. </a:t>
            </a:r>
            <a:r>
              <a:rPr lang="ru-RU" sz="1600" dirty="0" smtClean="0">
                <a:solidFill>
                  <a:srgbClr val="000000"/>
                </a:solidFill>
              </a:rPr>
              <a:t>«</a:t>
            </a:r>
            <a:r>
              <a:rPr lang="ru-RU" sz="1600" dirty="0">
                <a:solidFill>
                  <a:srgbClr val="000000"/>
                </a:solidFill>
              </a:rPr>
              <a:t>Сложи узор» </a:t>
            </a:r>
            <a:r>
              <a:rPr lang="ru-RU" sz="1600" dirty="0" smtClean="0">
                <a:solidFill>
                  <a:srgbClr val="000000"/>
                </a:solidFill>
              </a:rPr>
              <a:t>Никитина Б.П. </a:t>
            </a:r>
            <a:endParaRPr lang="ru-RU" sz="1600" dirty="0">
              <a:solidFill>
                <a:srgbClr val="000000"/>
              </a:solidFill>
            </a:endParaRPr>
          </a:p>
          <a:p>
            <a:pPr lvl="0" algn="just"/>
            <a:r>
              <a:rPr lang="ru-RU" sz="1600" dirty="0">
                <a:solidFill>
                  <a:srgbClr val="000000"/>
                </a:solidFill>
              </a:rPr>
              <a:t>4. </a:t>
            </a:r>
            <a:r>
              <a:rPr lang="ru-RU" sz="1600" dirty="0" smtClean="0">
                <a:solidFill>
                  <a:srgbClr val="000000"/>
                </a:solidFill>
              </a:rPr>
              <a:t>«</a:t>
            </a:r>
            <a:r>
              <a:rPr lang="ru-RU" sz="1600" dirty="0">
                <a:solidFill>
                  <a:srgbClr val="000000"/>
                </a:solidFill>
              </a:rPr>
              <a:t>Сложи квадрат» </a:t>
            </a:r>
            <a:r>
              <a:rPr lang="ru-RU" sz="1600" dirty="0" smtClean="0">
                <a:solidFill>
                  <a:srgbClr val="000000"/>
                </a:solidFill>
              </a:rPr>
              <a:t>Никитина Б.П.</a:t>
            </a:r>
            <a:endParaRPr lang="ru-RU" sz="1600" dirty="0">
              <a:solidFill>
                <a:srgbClr val="000000"/>
              </a:solidFill>
            </a:endParaRPr>
          </a:p>
          <a:p>
            <a:pPr lvl="0" algn="just"/>
            <a:r>
              <a:rPr lang="ru-RU" sz="1600" dirty="0">
                <a:solidFill>
                  <a:srgbClr val="000000"/>
                </a:solidFill>
              </a:rPr>
              <a:t>5. </a:t>
            </a:r>
            <a:r>
              <a:rPr lang="ru-RU" sz="1600" dirty="0" smtClean="0">
                <a:solidFill>
                  <a:srgbClr val="000000"/>
                </a:solidFill>
              </a:rPr>
              <a:t>«</a:t>
            </a:r>
            <a:r>
              <a:rPr lang="ru-RU" sz="1600" dirty="0">
                <a:solidFill>
                  <a:srgbClr val="000000"/>
                </a:solidFill>
              </a:rPr>
              <a:t>Кубики для всех» </a:t>
            </a:r>
            <a:r>
              <a:rPr lang="ru-RU" sz="1600" dirty="0" smtClean="0">
                <a:solidFill>
                  <a:srgbClr val="000000"/>
                </a:solidFill>
              </a:rPr>
              <a:t>Линьковой Н.П. (доработаны Никитиным Б.П. и Михайловой З.А.) </a:t>
            </a:r>
            <a:endParaRPr lang="ru-RU" sz="1600" dirty="0">
              <a:solidFill>
                <a:srgbClr val="000000"/>
              </a:solidFill>
            </a:endParaRPr>
          </a:p>
          <a:p>
            <a:pPr lvl="0" algn="just"/>
            <a:r>
              <a:rPr lang="ru-RU" sz="1600" dirty="0">
                <a:solidFill>
                  <a:srgbClr val="000000"/>
                </a:solidFill>
              </a:rPr>
              <a:t>6. </a:t>
            </a:r>
            <a:r>
              <a:rPr lang="ru-RU" sz="1600" dirty="0" smtClean="0">
                <a:solidFill>
                  <a:srgbClr val="000000"/>
                </a:solidFill>
              </a:rPr>
              <a:t>«</a:t>
            </a:r>
            <a:r>
              <a:rPr lang="ru-RU" sz="1600" dirty="0">
                <a:solidFill>
                  <a:srgbClr val="000000"/>
                </a:solidFill>
              </a:rPr>
              <a:t>Квадрат» </a:t>
            </a:r>
            <a:r>
              <a:rPr lang="ru-RU" sz="1600" dirty="0" err="1" smtClean="0">
                <a:solidFill>
                  <a:srgbClr val="000000"/>
                </a:solidFill>
              </a:rPr>
              <a:t>Воскобовича</a:t>
            </a:r>
            <a:r>
              <a:rPr lang="ru-RU" sz="1600" dirty="0" smtClean="0">
                <a:solidFill>
                  <a:srgbClr val="000000"/>
                </a:solidFill>
              </a:rPr>
              <a:t> В.В.</a:t>
            </a:r>
            <a:endParaRPr lang="ru-RU" sz="1600" dirty="0">
              <a:solidFill>
                <a:srgbClr val="000000"/>
              </a:solidFill>
            </a:endParaRPr>
          </a:p>
          <a:p>
            <a:pPr lvl="0" algn="just"/>
            <a:r>
              <a:rPr lang="ru-RU" sz="1600" dirty="0">
                <a:solidFill>
                  <a:srgbClr val="000000"/>
                </a:solidFill>
              </a:rPr>
              <a:t>7. </a:t>
            </a:r>
            <a:r>
              <a:rPr lang="ru-RU" sz="1600" dirty="0" smtClean="0">
                <a:solidFill>
                  <a:srgbClr val="000000"/>
                </a:solidFill>
              </a:rPr>
              <a:t>«</a:t>
            </a:r>
            <a:r>
              <a:rPr lang="ru-RU" sz="1600" dirty="0">
                <a:solidFill>
                  <a:srgbClr val="000000"/>
                </a:solidFill>
              </a:rPr>
              <a:t>Прозрачные льдинки» </a:t>
            </a:r>
            <a:r>
              <a:rPr lang="ru-RU" sz="1600" dirty="0" err="1">
                <a:solidFill>
                  <a:srgbClr val="000000"/>
                </a:solidFill>
              </a:rPr>
              <a:t>Воскобовича</a:t>
            </a:r>
            <a:r>
              <a:rPr lang="ru-RU" sz="1600" dirty="0">
                <a:solidFill>
                  <a:srgbClr val="000000"/>
                </a:solidFill>
              </a:rPr>
              <a:t> В.В. </a:t>
            </a: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23528" y="6492875"/>
            <a:ext cx="8496944" cy="283845"/>
          </a:xfrm>
        </p:spPr>
        <p:txBody>
          <a:bodyPr/>
          <a:lstStyle/>
          <a:p>
            <a:pPr lvl="0" algn="ctr"/>
            <a:r>
              <a:rPr lang="ru-RU" sz="800" dirty="0">
                <a:solidFill>
                  <a:schemeClr val="accent5">
                    <a:lumMod val="75000"/>
                  </a:schemeClr>
                </a:solidFill>
              </a:rPr>
              <a:t>ФОРМИРОВАНИЕ ПРОСТРАНСТВЕННЫХ ПРЕДСТАВЛЕНИЙ У ДЕТЕЙ СТАРШЕЙ ГРУППЫ ДОШКОЛЬНОГО ВОЗРАСТА ПОСРЕДСТВОМ КОНСТРУИРОВАНИЯ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8" y="5885498"/>
            <a:ext cx="1315721" cy="365125"/>
          </a:xfrm>
        </p:spPr>
        <p:txBody>
          <a:bodyPr/>
          <a:lstStyle/>
          <a:p>
            <a:pPr algn="ctr"/>
            <a:fld id="{CE10C01C-E7B5-47EB-9234-8015D2DA60E0}" type="slidenum">
              <a:rPr lang="ru-RU" sz="1200" smtClean="0"/>
              <a:pPr algn="ctr"/>
              <a:t>7</a:t>
            </a:fld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74446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8064"/>
            <a:ext cx="8064896" cy="6048672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435280" cy="283845"/>
          </a:xfrm>
        </p:spPr>
        <p:txBody>
          <a:bodyPr/>
          <a:lstStyle/>
          <a:p>
            <a:pPr lvl="0" algn="ctr"/>
            <a:r>
              <a:rPr lang="ru-RU" sz="800" dirty="0">
                <a:solidFill>
                  <a:schemeClr val="accent5">
                    <a:lumMod val="75000"/>
                  </a:schemeClr>
                </a:solidFill>
              </a:rPr>
              <a:t>ФОРМИРОВАНИЕ ПРОСТРАНСТВЕННЫХ ПРЕДСТАВЛЕНИЙ У ДЕТЕЙ СТАРШЕЙ ГРУППЫ ДОШКОЛЬНОГО ВОЗРАСТА ПОСРЕДСТВОМ КОНСТРУИРОВАНИЯ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8" y="5885498"/>
            <a:ext cx="1315721" cy="365125"/>
          </a:xfrm>
        </p:spPr>
        <p:txBody>
          <a:bodyPr/>
          <a:lstStyle/>
          <a:p>
            <a:pPr algn="ctr"/>
            <a:fld id="{CE10C01C-E7B5-47EB-9234-8015D2DA60E0}" type="slidenum">
              <a:rPr lang="ru-RU" sz="1200" smtClean="0"/>
              <a:pPr algn="ctr"/>
              <a:t>8</a:t>
            </a:fld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2704084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859" y="116632"/>
            <a:ext cx="5547515" cy="271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859" y="2805856"/>
            <a:ext cx="6300293" cy="3284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6237311"/>
            <a:ext cx="36004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500" dirty="0" smtClean="0"/>
          </a:p>
          <a:p>
            <a:endParaRPr lang="ru-RU" sz="1500" dirty="0"/>
          </a:p>
          <a:p>
            <a:r>
              <a:rPr lang="ru-RU" sz="1500" dirty="0" smtClean="0"/>
              <a:t>) </a:t>
            </a:r>
            <a:endParaRPr lang="ru-RU" sz="1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8" y="5885498"/>
            <a:ext cx="1315721" cy="365125"/>
          </a:xfrm>
        </p:spPr>
        <p:txBody>
          <a:bodyPr/>
          <a:lstStyle/>
          <a:p>
            <a:pPr algn="ctr"/>
            <a:fld id="{CE10C01C-E7B5-47EB-9234-8015D2DA60E0}" type="slidenum">
              <a:rPr lang="ru-RU" sz="1200" smtClean="0"/>
              <a:pPr algn="ctr"/>
              <a:t>9</a:t>
            </a:fld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1524608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572</TotalTime>
  <Words>882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Главная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Лях</dc:creator>
  <cp:lastModifiedBy>Лиза</cp:lastModifiedBy>
  <cp:revision>111</cp:revision>
  <dcterms:created xsi:type="dcterms:W3CDTF">2021-06-03T16:25:14Z</dcterms:created>
  <dcterms:modified xsi:type="dcterms:W3CDTF">2021-10-28T07:08:17Z</dcterms:modified>
</cp:coreProperties>
</file>