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7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C7E46E-7B53-428F-928B-7E5E1DE54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D8DC23-AE33-400C-88B7-39049DEE1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1532A1-FD81-41AD-B560-A26751E2C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219DDC-027E-4D9F-9DB9-959F7B94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FC1D59-4ABB-4AC0-A080-20B3E8EC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96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23276-CA4B-4D88-B284-D7DE9537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D30B59A-C8A0-49ED-B610-E82AC0A16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3EEA16-D471-4281-83AC-4451BE94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C343A7-C05E-4570-A4B4-6052CAE3C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FE2158-5108-4894-80D3-C1B3BEE0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12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486B5D-0AA3-4B72-ABE0-D9048101A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007BCC-89DB-4B5F-8F0D-FF19BD105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D862A8-DA94-4003-8062-BFAC96FF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D645AB-64EA-4969-A28E-EA007FA0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8E4601-1304-41CB-9D6B-CF9D0CBF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28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16797-B526-402A-94D8-3C6569F6A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BEC59-DCB5-48FC-B044-EF51AB1D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57B10F-18B8-4E04-9B63-223E49755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A0F038-99C5-4F98-AC25-1C842396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D5F96E-F162-4437-A09A-D2F063D0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4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E46EC7-6E94-41EF-946C-DC455BA19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22B619-11B4-40F2-ACCC-14769FAAE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9D932F-585E-430F-BBC6-D562D4F0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63C9D0-530E-4DA5-98A3-EB6042D0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6BF69A-F7C1-46CB-9815-8044A5575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5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157DA-0750-45E6-9335-6ED2CEB6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994888-309B-47B2-928C-345151406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A73C33-66C5-492C-A85A-BFE81B896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5F9790-D6DB-45D1-B1A5-7178F25A1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7B1F45-8D58-4536-82BD-FAA737BC1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CB12BD-FD07-4368-AD6F-885497FF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93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A1E83-3F66-43BE-B417-2653BEA4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5685DF-829F-40FE-975C-1D62FE860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E95C00-0E7D-4C8D-9BC9-52FAA1B00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7EA9B9-21B1-4360-BACA-CE9C3DFDEE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5E7AD2-5BD1-4ED4-9F7A-D5A008D08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F011FE6-B73C-402F-950A-5C53326B2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2FBA3AC-B784-4A68-A1D0-8BF70338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239541E-C553-4BB3-8E38-A85D0D060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94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34386-0759-40ED-A3BD-CCBD35C40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A7C309-DDFC-42D0-BC7A-0F547F6C3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9AE2872-5F62-4217-A2AB-581C9F64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E84298D-E662-4DC1-87AE-11DE3831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81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6FB17BC-8A45-4BFC-86AA-8C502C33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0ECC0DB-B03F-456A-B618-E3983035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DD831B-FE89-4B19-B2C9-4C09A6AFE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93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DB7CA6-EA67-468A-973D-38431812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85CACA-CC35-41EC-89C3-C91CC10AC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9504E0-1842-4E4C-B63D-42E0FC681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A52A80-4E97-4DE8-9056-73B595A6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7D5110-DAA3-4BD8-9752-05953E1E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F8673C-3B45-4D9C-9A2E-F4CFEFBF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49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703725-FED1-48AE-83EE-26977BF93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C6B91B-CD0B-4C7D-9D40-A886A9C5C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1CC15B-307C-46A4-B786-EFD7B63AB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6CEBE6-3029-4A85-9C31-013D8E1E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FD1C2C-852D-4B18-8434-D44ED2352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F464B4-24E5-4E86-8830-96A8438E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10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764476-9CF5-4789-B7DC-ECF631D25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CDAB6F-FB89-45D8-9633-D1C257039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20C551-6B17-4B5A-A1B8-DD4E2752CA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8146-102A-4B4E-89A2-2AA7D81B3D5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0F6138-70E4-41D6-8816-DB115461C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19C1D5-45CB-47E2-861E-11908A1FB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24CA7-611B-41F1-8ACD-91A2DCA3E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4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2ACC8-B268-4A76-8BC9-8010831C2D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Девиантное поведение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0C1964-2DB6-40FB-A517-F97131090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Факультативное занятие</a:t>
            </a:r>
          </a:p>
        </p:txBody>
      </p:sp>
    </p:spTree>
    <p:extLst>
      <p:ext uri="{BB962C8B-B14F-4D97-AF65-F5344CB8AC3E}">
        <p14:creationId xmlns:p14="http://schemas.microsoft.com/office/powerpoint/2010/main" val="100210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9888C46-7FCC-4C11-A890-68DB65431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i="1" dirty="0"/>
              <a:t>Асоциальное поведение </a:t>
            </a:r>
            <a:r>
              <a:rPr lang="ru-RU" sz="2700" dirty="0"/>
              <a:t>— это система действий, не соответ­ствующая официально установленным или фактически сложившимся в данном обществе нормам и ожиданиям</a:t>
            </a:r>
            <a:r>
              <a:rPr lang="ru-RU" dirty="0"/>
              <a:t>.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963C6DF-EE25-46EE-B688-D5BF5AB9FF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Выделяют следующие виды асоциального поведения: неодобряемое (эпизодические шалости, озорство); </a:t>
            </a:r>
          </a:p>
          <a:p>
            <a:pPr marL="0" indent="0">
              <a:buNone/>
            </a:pPr>
            <a:r>
              <a:rPr lang="ru-RU" dirty="0"/>
              <a:t>девиантное (нравственно-отрицательные проявле­ния и проступки); </a:t>
            </a:r>
          </a:p>
          <a:p>
            <a:pPr marL="0" indent="0">
              <a:buNone/>
            </a:pPr>
            <a:r>
              <a:rPr lang="ru-RU" dirty="0" err="1"/>
              <a:t>делинквентное</a:t>
            </a:r>
            <a:r>
              <a:rPr lang="ru-RU" dirty="0"/>
              <a:t> (</a:t>
            </a:r>
            <a:r>
              <a:rPr lang="ru-RU" dirty="0" err="1"/>
              <a:t>предпреступное</a:t>
            </a:r>
            <a:r>
              <a:rPr lang="ru-RU" dirty="0"/>
              <a:t>); </a:t>
            </a:r>
          </a:p>
          <a:p>
            <a:pPr marL="0" indent="0">
              <a:buNone/>
            </a:pPr>
            <a:r>
              <a:rPr lang="ru-RU" dirty="0"/>
              <a:t>преступное; </a:t>
            </a:r>
          </a:p>
          <a:p>
            <a:pPr marL="0" indent="0">
              <a:buNone/>
            </a:pPr>
            <a:r>
              <a:rPr lang="ru-RU" dirty="0"/>
              <a:t>деструктивное.</a:t>
            </a: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78D08283-F8BE-45CF-AB6F-09B11B9F2B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5173"/>
            <a:ext cx="5181600" cy="3452241"/>
          </a:xfrm>
        </p:spPr>
      </p:pic>
    </p:spTree>
    <p:extLst>
      <p:ext uri="{BB962C8B-B14F-4D97-AF65-F5344CB8AC3E}">
        <p14:creationId xmlns:p14="http://schemas.microsoft.com/office/powerpoint/2010/main" val="11071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8A3BD-1DD6-4B33-9E14-2DB146AAC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поведение и личность девиантных подростков характе­ризуются следующими особенностями: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CAF144-19B1-43C8-AAD1-794B77F70F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 изменение (или искажение) характера социальных связей, до­минирование влияния неформальных объединений;</a:t>
            </a:r>
          </a:p>
          <a:p>
            <a:r>
              <a:rPr lang="ru-RU" i="1" dirty="0"/>
              <a:t>^ </a:t>
            </a:r>
            <a:r>
              <a:rPr lang="ru-RU" dirty="0"/>
              <a:t>активное непринятие коллективных норм и ценностей;</a:t>
            </a:r>
          </a:p>
          <a:p>
            <a:r>
              <a:rPr lang="ru-RU" i="1" dirty="0"/>
              <a:t>^ </a:t>
            </a:r>
            <a:r>
              <a:rPr lang="ru-RU" dirty="0"/>
              <a:t>отрицательное отношение к учебной и другим видам </a:t>
            </a:r>
            <a:r>
              <a:rPr lang="ru-RU" dirty="0" err="1"/>
              <a:t>просоциальной</a:t>
            </a:r>
            <a:r>
              <a:rPr lang="ru-RU" dirty="0"/>
              <a:t> деятельности;</a:t>
            </a:r>
          </a:p>
          <a:p>
            <a:r>
              <a:rPr lang="ru-RU" i="1" dirty="0"/>
              <a:t>^ </a:t>
            </a:r>
            <a:r>
              <a:rPr lang="ru-RU" dirty="0"/>
              <a:t>неумение контролировать свое поведение и давать ему адек­ватную оценку;</a:t>
            </a:r>
          </a:p>
          <a:p>
            <a:r>
              <a:rPr lang="ru-RU" i="1" dirty="0"/>
              <a:t>^ </a:t>
            </a:r>
            <a:r>
              <a:rPr lang="ru-RU" dirty="0"/>
              <a:t>склонность к отрицательным привычкам.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D8D352-D12D-40DD-BAB3-8C3FB5BB84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b="1" i="1" dirty="0"/>
              <a:t>характерные признака девиантного поведения:</a:t>
            </a:r>
            <a:endParaRPr lang="ru-RU" dirty="0"/>
          </a:p>
          <a:p>
            <a:pPr fontAlgn="base"/>
            <a:r>
              <a:rPr lang="ru-RU" dirty="0"/>
              <a:t>аномалия поведения активизируется при необходимости выполнять принятые в обществе (важные и значимые) социальные стандарты морали;</a:t>
            </a:r>
          </a:p>
          <a:p>
            <a:pPr fontAlgn="base"/>
            <a:r>
              <a:rPr lang="ru-RU" dirty="0"/>
              <a:t>наличие ущерба, который «распространяется» достаточно широко: начиная от собственной личности (аутоагрессия), окружающих людей (групп людей), и заканчивая материальными предметами (объектами);</a:t>
            </a:r>
          </a:p>
          <a:p>
            <a:pPr fontAlgn="base"/>
            <a:r>
              <a:rPr lang="ru-RU" dirty="0"/>
              <a:t>низкая социальная адаптация и самореализация (десоциализация) индивида, нарушающего нормы.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40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C27D1A9-4A7E-45F1-B53A-B7BFBA7E5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890587"/>
            <a:ext cx="7620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1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C62EE-79F5-4D6F-B327-66FCF00C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причины девиаций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BAD03654-47AF-49FA-A4FC-1DD184EDE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i="1" dirty="0"/>
              <a:t>Психобиологические</a:t>
            </a:r>
            <a:r>
              <a:rPr lang="ru-RU" dirty="0"/>
              <a:t> факторы (наследственные заболевания, особенности перинатального развития, пол, возрастные кризисы, неосознанные влечения и психодинамические особенности).</a:t>
            </a:r>
          </a:p>
          <a:p>
            <a:pPr fontAlgn="base"/>
            <a:r>
              <a:rPr lang="ru-RU" i="1" dirty="0"/>
              <a:t>Социальные</a:t>
            </a:r>
            <a:r>
              <a:rPr lang="ru-RU" dirty="0"/>
              <a:t> факторы:</a:t>
            </a:r>
          </a:p>
          <a:p>
            <a:pPr fontAlgn="base"/>
            <a:r>
              <a:rPr lang="ru-RU" dirty="0"/>
              <a:t>особенности семейного воспитания (ролевые и функциональные аномалии в семье, материальные возможности, стиль воспитания родителей, традиции и ценности семьи, отношение в семье к отклоняющемуся поведению);</a:t>
            </a:r>
          </a:p>
          <a:p>
            <a:pPr fontAlgn="base"/>
            <a:r>
              <a:rPr lang="ru-RU" dirty="0"/>
              <a:t>окружающий социум (наличие социальных норм и их реальное/формальное соблюдение/несоблюдение, терпимость общества к девиациям, наличие/отсутствие средств профилактики отклоняющегося поведения);</a:t>
            </a:r>
          </a:p>
          <a:p>
            <a:pPr fontAlgn="base"/>
            <a:r>
              <a:rPr lang="ru-RU" dirty="0"/>
              <a:t>влияние средств массовой информации (частота и детальность трансляции актов насилия, привлекательность образов людей с отклоняющимся поведением, необъективность в информировании о последствиях проявлений девиаций).</a:t>
            </a:r>
          </a:p>
          <a:p>
            <a:pPr fontAlgn="base"/>
            <a:r>
              <a:rPr lang="ru-RU" i="1" dirty="0"/>
              <a:t>Личностные</a:t>
            </a:r>
            <a:r>
              <a:rPr lang="ru-RU" dirty="0"/>
              <a:t> факторы.</a:t>
            </a:r>
          </a:p>
          <a:p>
            <a:pPr fontAlgn="base"/>
            <a:r>
              <a:rPr lang="ru-RU" dirty="0"/>
              <a:t>нарушение эмоциональной сферы (повышенная тревожность, сниженная эмпатия, отрицательный фон настроения, внутренняя конфликтность, депрессивность и т.п.);</a:t>
            </a:r>
          </a:p>
          <a:p>
            <a:pPr fontAlgn="base"/>
            <a:r>
              <a:rPr lang="ru-RU" dirty="0"/>
              <a:t>искажение Я-концепции (неадекватная самоидентичность и социальная идентичность, необъективность образа собственного Я, неадекватная самооценка и неуверенность в себе, своих силах);</a:t>
            </a:r>
          </a:p>
          <a:p>
            <a:pPr fontAlgn="base"/>
            <a:r>
              <a:rPr lang="ru-RU" dirty="0"/>
              <a:t>искривленность когнитивной сферы (непонимание своих жизненных перспектив, искаженные жизненные установки, опыт девиантных поступков, отсутствие понимания их реальных последствий, низкий уровень рефлексии).</a:t>
            </a:r>
          </a:p>
          <a:p>
            <a:pPr fontAlgn="base"/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005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379</Words>
  <Application>Microsoft Office PowerPoint</Application>
  <PresentationFormat>Широкоэкранный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Девиантное поведение</vt:lpstr>
      <vt:lpstr>Асоциальное поведение — это система действий, не соответ­ствующая официально установленным или фактически сложившимся в данном обществе нормам и ожиданиям. </vt:lpstr>
      <vt:lpstr>поведение и личность девиантных подростков характе­ризуются следующими особенностями: </vt:lpstr>
      <vt:lpstr>Презентация PowerPoint</vt:lpstr>
      <vt:lpstr>причины девиаций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Девиантное поведение</dc:title>
  <dc:creator>Света</dc:creator>
  <cp:lastModifiedBy>Света</cp:lastModifiedBy>
  <cp:revision>7</cp:revision>
  <dcterms:created xsi:type="dcterms:W3CDTF">2020-12-03T06:16:20Z</dcterms:created>
  <dcterms:modified xsi:type="dcterms:W3CDTF">2020-12-03T06:32:21Z</dcterms:modified>
</cp:coreProperties>
</file>