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6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9642" y="370703"/>
            <a:ext cx="10239633" cy="2718486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словообразования у детей дошкольного возраста </a:t>
            </a:r>
            <a:b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стертой дизартрией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3542270"/>
            <a:ext cx="9572825" cy="265258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курсовой работы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лушателя 2019/2021 года обучения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руппы Л-194 специальности 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переподготовки 1-03 03 71 «Логопедия»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аочной формы получения образования</a:t>
            </a:r>
          </a:p>
          <a:p>
            <a:pPr>
              <a:spcBef>
                <a:spcPts val="0"/>
              </a:spcBef>
            </a:pP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Ажар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В.В.</a:t>
            </a:r>
          </a:p>
          <a:p>
            <a:pPr>
              <a:spcBef>
                <a:spcPts val="0"/>
              </a:spcBef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</a:t>
            </a:r>
          </a:p>
          <a:p>
            <a:pPr>
              <a:spcBef>
                <a:spcPts val="0"/>
              </a:spcBef>
            </a:pP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Горонина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Т.П., 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преподаватель кафедры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андрагогики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909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946256" cy="1320800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экспериментального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исследования по уровням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навыков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словообразования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222431"/>
              </p:ext>
            </p:extLst>
          </p:nvPr>
        </p:nvGraphicFramePr>
        <p:xfrm>
          <a:off x="1458098" y="1930402"/>
          <a:ext cx="8888626" cy="378665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31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9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2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2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4344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Уровни сформированности навыков словообразования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Экспериментальная группа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Контрольная группа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8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Кол-во испытуемых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Кол-во испытуемых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7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Высокий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7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Средний 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7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Ниже среднего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7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Низкий 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740"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endParaRPr lang="ru-RU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055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1061585" cy="1320800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Распределение по уровням </a:t>
            </a:r>
            <a:r>
              <a:rPr lang="ru-RU" sz="25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сформированности</a:t>
            </a:r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навыков словообразования</a:t>
            </a:r>
            <a:endParaRPr lang="ru-RU" sz="2500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5140" y="1758623"/>
            <a:ext cx="8065970" cy="477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651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641975" cy="13208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результатов: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49667"/>
            <a:ext cx="10834481" cy="449169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испытуемые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экспериментальной группы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выполнили задания в основном на низком уровне (40%), по 30 % испытуемых выполнили экспериментальное задание на среднем уровне и уровне ниже среднего.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Испытуемые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контрольной группы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показали более высокие результаты: основная масса испытуемых выполнили задание на среднем уровне (60%), 25% выполнили задание на высоком уровне, а 15% на уровне ниже среднего.</a:t>
            </a:r>
          </a:p>
          <a:p>
            <a:pPr marL="0" indent="0" algn="just">
              <a:spcBef>
                <a:spcPts val="0"/>
              </a:spcBef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59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670851" cy="1320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37913"/>
            <a:ext cx="10911483" cy="508213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</a:rPr>
              <a:t>У детей дошкольного возраста со стертой дизартрией наблюдается более низкий уровень </a:t>
            </a:r>
            <a:r>
              <a:rPr lang="ru-RU" sz="2000" dirty="0" err="1">
                <a:latin typeface="Times New Roman" panose="02020603050405020304" pitchFamily="18" charset="0"/>
              </a:rPr>
              <a:t>сформированности</a:t>
            </a:r>
            <a:r>
              <a:rPr lang="ru-RU" sz="2000" dirty="0">
                <a:latin typeface="Times New Roman" panose="02020603050405020304" pitchFamily="18" charset="0"/>
              </a:rPr>
              <a:t> навыков словообразования по сравнению с их сверстниками без речевых нарушений. Об этом свидетельствуют более низкие количественные показатели выполнения экспериментальных заданий (более низкие уровни</a:t>
            </a:r>
            <a:r>
              <a:rPr lang="ru-RU" sz="2000" dirty="0" smtClean="0">
                <a:latin typeface="Times New Roman" panose="02020603050405020304" pitchFamily="18" charset="0"/>
              </a:rPr>
              <a:t>);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</a:rPr>
              <a:t>У детей дошкольного возраста со стертой дизартрией в большей степени сформированы навыки словообразования суффиксальным способом путем применения уменьшительно-ласкательных суффиксов по сравнению с  остальными изучаемыми нами навыками словообразования: образования относительных и притяжательных прилагательных, приставочных глаголов, различных форм существительных</a:t>
            </a:r>
            <a:r>
              <a:rPr lang="ru-RU" sz="2000" dirty="0" smtClean="0">
                <a:latin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Представленные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ошибки являются достаточно устойчивыми в речи детей дошкольного возраста со стертой дизартрией, их распространение будет оказывать на формировании у детей предложно-падежного управления, использовании лексико-грамматических конструкций и негативно влиять на весь процесс построения речевого высказывания.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54949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8897"/>
            <a:ext cx="10970969" cy="117801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и упражнения для логопедической работы по развитию навыков глагольного словообразования: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07525"/>
            <a:ext cx="10970970" cy="4533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направление – уточнение лексического значения глаголов</a:t>
            </a:r>
          </a:p>
          <a:p>
            <a:pPr marL="0" indent="0">
              <a:buNone/>
            </a:pPr>
            <a:endParaRPr lang="ru-RU" sz="8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«Путаница»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(закреплять знания о действии; развивать у ребенка речевое внимание и понимание речи);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«Что можно сделать?»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Уточнять и активизировать глагольный словарь ребенка; закреплять знания о многозначности значений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глаголов);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</a:rPr>
              <a:t>Упражнение </a:t>
            </a:r>
            <a:r>
              <a:rPr lang="ru-RU" sz="2000" dirty="0">
                <a:latin typeface="Times New Roman" panose="02020603050405020304" pitchFamily="18" charset="0"/>
              </a:rPr>
              <a:t>«Кто как передвигается</a:t>
            </a:r>
            <a:r>
              <a:rPr lang="ru-RU" sz="2000" dirty="0" smtClean="0">
                <a:latin typeface="Times New Roman" panose="02020603050405020304" pitchFamily="18" charset="0"/>
              </a:rPr>
              <a:t>?»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spc="-5" dirty="0" smtClean="0">
                <a:latin typeface="Times New Roman" panose="02020603050405020304" pitchFamily="18" charset="0"/>
              </a:rPr>
              <a:t>(Расширять</a:t>
            </a:r>
            <a:r>
              <a:rPr lang="ru-RU" sz="2000" spc="-5" dirty="0">
                <a:latin typeface="Times New Roman" panose="02020603050405020304" pitchFamily="18" charset="0"/>
              </a:rPr>
              <a:t>, уточнять и активизировать глагольный словарь </a:t>
            </a:r>
            <a:r>
              <a:rPr lang="ru-RU" sz="2000" spc="-5" dirty="0" smtClean="0">
                <a:latin typeface="Times New Roman" panose="02020603050405020304" pitchFamily="18" charset="0"/>
              </a:rPr>
              <a:t>действий);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spc="-5" dirty="0" smtClean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</a:rPr>
              <a:t>Упражнение </a:t>
            </a:r>
            <a:r>
              <a:rPr lang="ru-RU" sz="2000" dirty="0">
                <a:latin typeface="Times New Roman" panose="02020603050405020304" pitchFamily="18" charset="0"/>
              </a:rPr>
              <a:t>«Что можно делать</a:t>
            </a:r>
            <a:r>
              <a:rPr lang="ru-RU" sz="2000" dirty="0" smtClean="0">
                <a:latin typeface="Times New Roman" panose="02020603050405020304" pitchFamily="18" charset="0"/>
              </a:rPr>
              <a:t>?»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spc="-5" dirty="0" smtClean="0">
                <a:latin typeface="Times New Roman" panose="02020603050405020304" pitchFamily="18" charset="0"/>
              </a:rPr>
              <a:t>(Расширять</a:t>
            </a:r>
            <a:r>
              <a:rPr lang="ru-RU" sz="2000" spc="-5" dirty="0">
                <a:latin typeface="Times New Roman" panose="02020603050405020304" pitchFamily="18" charset="0"/>
              </a:rPr>
              <a:t>, уточнять и активизировать глагольный словарь </a:t>
            </a:r>
            <a:r>
              <a:rPr lang="ru-RU" sz="2000" spc="-5" dirty="0" smtClean="0">
                <a:latin typeface="Times New Roman" panose="02020603050405020304" pitchFamily="18" charset="0"/>
              </a:rPr>
              <a:t>действий).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21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8897"/>
            <a:ext cx="10970969" cy="117801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и упражнения для логопедической работы по развитию навыков глагольного словообразования: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07525"/>
            <a:ext cx="11036872" cy="4533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Второе направление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уточнение грамматического значения </a:t>
            </a:r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глаголов</a:t>
            </a:r>
          </a:p>
          <a:p>
            <a:pPr marL="0" indent="0">
              <a:buNone/>
            </a:pPr>
            <a:endParaRPr lang="ru-RU" sz="8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«Угадай, кто это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(Учить ребенка воспринимать на слух разницу в окончаниях глаголов мужского и женского рода в прошедшем времени, подбирать существительное соответствующего рода к предложенной форме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глагола);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«Кто что делает?»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Учить ребенка воспринимать и различать на слух глаголы единственного и множественного числа; учить подбирать к глаголу существительное в единственном или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множе¬ственном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числе (в соответствии с числом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глагола);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554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8897"/>
            <a:ext cx="10970969" cy="117801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и упражнения для логопедической работы по развитию навыков глагольного словообразования: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07525"/>
            <a:ext cx="10970970" cy="4533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Третье направление – формирование глагольного словообразования</a:t>
            </a:r>
          </a:p>
          <a:p>
            <a:pPr marL="0" indent="0">
              <a:buNone/>
            </a:pPr>
            <a:endParaRPr lang="ru-RU" sz="8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«Движение машинки»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(Учить ребенка различать по смыслу глаголы с общей корневой частью и разными приставками; учить подбирать при составлении словосочетаний нужный по смыслу приставочный глагол, а к глаголу — несколько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существительных);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«Исправь ошибку»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закрепить понимание приставочных глаголов);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</a:rPr>
              <a:t>Игра «Потерялись слова»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spc="-5" dirty="0" smtClean="0">
                <a:latin typeface="Times New Roman" panose="02020603050405020304" pitchFamily="18" charset="0"/>
              </a:rPr>
              <a:t>(</a:t>
            </a:r>
            <a:r>
              <a:rPr lang="ru-RU" sz="2000" spc="-5" dirty="0">
                <a:latin typeface="Times New Roman" panose="02020603050405020304" pitchFamily="18" charset="0"/>
              </a:rPr>
              <a:t>учить употреблять приставочные глаголы в предложениях (по сюжетным картинкам</a:t>
            </a:r>
            <a:r>
              <a:rPr lang="ru-RU" sz="2000" spc="-5" dirty="0" smtClean="0">
                <a:latin typeface="Times New Roman" panose="02020603050405020304" pitchFamily="18" charset="0"/>
              </a:rPr>
              <a:t>).</a:t>
            </a:r>
            <a:endParaRPr lang="ru-RU" sz="2000" dirty="0"/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560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670851" cy="1320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034745"/>
            <a:ext cx="10911483" cy="4385305"/>
          </a:xfrm>
        </p:spPr>
        <p:txBody>
          <a:bodyPr>
            <a:norm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		Предложенные </a:t>
            </a:r>
            <a:r>
              <a:rPr lang="ru-RU" sz="2400" dirty="0">
                <a:latin typeface="Times New Roman" panose="02020603050405020304" pitchFamily="18" charset="0"/>
              </a:rPr>
              <a:t>пути и приемы развития и формирования глагольного словаря и глагольного словообразования способствуют в целом оптимизации процесса коррекционно-педагогической помощи детям дошкольного возраста со стертой дизартрией и могут быть использованы в процессе формирования словообразовательной компетенции.</a:t>
            </a:r>
            <a:endParaRPr lang="ru-RU" sz="2400" dirty="0"/>
          </a:p>
          <a:p>
            <a:pPr marL="0" indent="0" algn="just">
              <a:spcBef>
                <a:spcPts val="0"/>
              </a:spcBef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70323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9642" y="370703"/>
            <a:ext cx="10239633" cy="2718486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словообразования у детей дошкольного возраста </a:t>
            </a:r>
            <a:b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стертой дизартрией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42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69989"/>
            <a:ext cx="10484936" cy="417137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теоретического и экспериментального изучения особенностей словообразования у детей старшего дошкольного возраста со стёртой дизартрией предложить методы и приемы, а также определить содержание работы по формированию словообразовательной компетенции у данной категории детей.</a:t>
            </a:r>
          </a:p>
        </p:txBody>
      </p:sp>
    </p:spTree>
    <p:extLst>
      <p:ext uri="{BB962C8B-B14F-4D97-AF65-F5344CB8AC3E}">
        <p14:creationId xmlns:p14="http://schemas.microsoft.com/office/powerpoint/2010/main" val="133285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757880"/>
            <a:ext cx="8596668" cy="724931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82811"/>
            <a:ext cx="10443748" cy="4558551"/>
          </a:xfrm>
        </p:spPr>
        <p:txBody>
          <a:bodyPr>
            <a:normAutofit/>
          </a:bodyPr>
          <a:lstStyle/>
          <a:p>
            <a:pPr marL="0" indent="450215" algn="just">
              <a:spcBef>
                <a:spcPts val="0"/>
              </a:spcBef>
              <a:tabLst>
                <a:tab pos="228600" algn="l"/>
              </a:tabLst>
            </a:pPr>
            <a:r>
              <a:rPr lang="ru-RU" sz="2800" dirty="0">
                <a:latin typeface="Times New Roman" panose="02020603050405020304" pitchFamily="18" charset="0"/>
              </a:rPr>
              <a:t>1) провести теоретический анализ психолого-педагогической литературы и экспериментальных данных логопедии по проблеме формирования процессов словообразования у детей, в том числе и со стёртой дизартрией;</a:t>
            </a:r>
            <a:endParaRPr lang="ru-RU" sz="2800" dirty="0"/>
          </a:p>
          <a:p>
            <a:pPr marL="0" indent="450215" algn="just">
              <a:spcBef>
                <a:spcPts val="0"/>
              </a:spcBef>
              <a:tabLst>
                <a:tab pos="228600" algn="l"/>
              </a:tabLst>
            </a:pPr>
            <a:r>
              <a:rPr lang="ru-RU" sz="2800" dirty="0">
                <a:latin typeface="Times New Roman" panose="02020603050405020304" pitchFamily="18" charset="0"/>
              </a:rPr>
              <a:t>2) экспериментально исследовать навыки словообразования у детей дошкольного возраста со стёртой дизартрией; </a:t>
            </a:r>
            <a:endParaRPr lang="ru-RU" sz="2800" dirty="0"/>
          </a:p>
          <a:p>
            <a:pPr marL="0" indent="450215" algn="just">
              <a:spcBef>
                <a:spcPts val="0"/>
              </a:spcBef>
              <a:tabLst>
                <a:tab pos="228600" algn="l"/>
              </a:tabLst>
            </a:pPr>
            <a:r>
              <a:rPr lang="ru-RU" sz="2800" dirty="0">
                <a:latin typeface="Times New Roman" panose="02020603050405020304" pitchFamily="18" charset="0"/>
              </a:rPr>
              <a:t>3) на основании полученных экспериментальных данных разработать и предложить методы, приемы и содержание коррекционной работы по формированию словообразования у детей старшего дошкольного возраста со стёртой дизартрией.</a:t>
            </a:r>
            <a:endParaRPr lang="ru-RU" sz="2800" dirty="0"/>
          </a:p>
          <a:p>
            <a:pPr marL="0"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28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2595" y="1845276"/>
            <a:ext cx="10709189" cy="3435177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словообразования у детей со стёртой дизартрией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исследования: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словообразовательной компетенции у детей старшего дошкольного возраста со стёртой дизартрией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77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07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ru-RU" sz="4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Методы исследования: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861751"/>
            <a:ext cx="10657931" cy="4179611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	теоретический – анализ психолого-педагогической и методической литературы по проблеме исследования;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	эмпирический – констатирующий психолого-педагогический эксперимент;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	статистический – количественная и качественная обработка экспериментальных данных.</a:t>
            </a:r>
          </a:p>
          <a:p>
            <a:pPr marL="0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449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493174" cy="1320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Экспериментальное исследование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15763"/>
            <a:ext cx="10822688" cy="496741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проводилось на базе государственного учреждения образования «Ясли-сад №138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г.Минска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». 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эксперименте приняло участие: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детей старшего дошкольного возраста со стертой дизартрией, в том числе с общим недоразвитием речи 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ур.р.р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.), осложненной дизартрией (экспериментальная группа).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детей старшего дошкольного возраста без речевых нарушений (контрольная группа).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возраст испытуемых составлял 6 лет.</a:t>
            </a:r>
          </a:p>
          <a:p>
            <a:pPr marL="0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экспериментального исследования: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особенностей словообразования у детей старшего дошкольного возраста со стертой дизартрией.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157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1094536" cy="81554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Изучение 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особенностей </a:t>
            </a: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словообразования: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25147"/>
            <a:ext cx="10781498" cy="461621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словаря прилагательных (определений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качестве стимульного материала предлагаются предметные картинки.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1.1 Относительные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прилагательные (материал изготовления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1.2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Притяжательные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прилагательные.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сследование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употребления существительных с уменьшительно-ласкательными суффиксами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3.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названий детенышей.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Предлагается речевой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 с предметными картинками в качестве стимульного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материала.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4.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приставочных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глаголов (по картинкам).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91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649693" cy="132080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оценке состояния навыков словообразования были выставлены следующие баллы: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042983"/>
            <a:ext cx="10542601" cy="3998379"/>
          </a:xfrm>
        </p:spPr>
        <p:txBody>
          <a:bodyPr>
            <a:normAutofit/>
          </a:bodyPr>
          <a:lstStyle/>
          <a:p>
            <a:pPr marL="0" indent="540385" algn="just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балл – дает правильный ответ;</a:t>
            </a:r>
          </a:p>
          <a:p>
            <a:pPr marL="0" indent="540385" algn="just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 балла – дает правильный ответ после небольшой помощи;</a:t>
            </a:r>
          </a:p>
          <a:p>
            <a:pPr marL="0" indent="540385" algn="just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0,25 балла – форму образует неверно;</a:t>
            </a:r>
          </a:p>
          <a:p>
            <a:pPr marL="0" indent="540385" algn="just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баллов – задание не выполняет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данной серии: 23 пробы,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баллов – 23.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632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95416"/>
            <a:ext cx="10946255" cy="124391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 основании обработки полученных 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была определена степень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навыков словообразования: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95849"/>
            <a:ext cx="10699121" cy="4712043"/>
          </a:xfrm>
        </p:spPr>
        <p:txBody>
          <a:bodyPr>
            <a:normAutofit/>
          </a:bodyPr>
          <a:lstStyle/>
          <a:p>
            <a:pPr marL="0" indent="450215" algn="just"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</a:rPr>
              <a:t>1 степень успешности – 49 % и ниже – низкий уровень </a:t>
            </a:r>
            <a:r>
              <a:rPr lang="ru-RU" sz="2400" dirty="0" err="1">
                <a:latin typeface="Times New Roman" panose="02020603050405020304" pitchFamily="18" charset="0"/>
              </a:rPr>
              <a:t>сформированности</a:t>
            </a:r>
            <a:r>
              <a:rPr lang="ru-RU" sz="2400" dirty="0">
                <a:latin typeface="Times New Roman" panose="02020603050405020304" pitchFamily="18" charset="0"/>
              </a:rPr>
              <a:t> навыков словообразования, слова испытуемые образуют неверно</a:t>
            </a:r>
            <a:r>
              <a:rPr lang="ru-RU" sz="2400" dirty="0" smtClean="0">
                <a:latin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/>
          </a:p>
          <a:p>
            <a:pPr marL="0" indent="450215" algn="just"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</a:rPr>
              <a:t>2 степень успешности – 50 – 64 % – уровень </a:t>
            </a:r>
            <a:r>
              <a:rPr lang="ru-RU" sz="2400" dirty="0" err="1">
                <a:latin typeface="Times New Roman" panose="02020603050405020304" pitchFamily="18" charset="0"/>
              </a:rPr>
              <a:t>сформированности</a:t>
            </a:r>
            <a:r>
              <a:rPr lang="ru-RU" sz="2400" dirty="0">
                <a:latin typeface="Times New Roman" panose="02020603050405020304" pitchFamily="18" charset="0"/>
              </a:rPr>
              <a:t> навыков словообразования ниже среднего, слова образуются частично правильно</a:t>
            </a:r>
            <a:r>
              <a:rPr lang="ru-RU" sz="2400" dirty="0" smtClean="0">
                <a:latin typeface="Times New Roman" panose="02020603050405020304" pitchFamily="18" charset="0"/>
              </a:rPr>
              <a:t>.</a:t>
            </a:r>
          </a:p>
          <a:p>
            <a:pPr marL="0" indent="450215" algn="just">
              <a:spcBef>
                <a:spcPts val="0"/>
              </a:spcBef>
            </a:pPr>
            <a:endParaRPr lang="ru-RU" sz="2400" dirty="0"/>
          </a:p>
          <a:p>
            <a:pPr marL="0" indent="450215" algn="just"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</a:rPr>
              <a:t>3 степень успешности – 65 – 79 % – средний уровень </a:t>
            </a:r>
            <a:r>
              <a:rPr lang="ru-RU" sz="2400" dirty="0" err="1">
                <a:latin typeface="Times New Roman" panose="02020603050405020304" pitchFamily="18" charset="0"/>
              </a:rPr>
              <a:t>сформированности</a:t>
            </a:r>
            <a:r>
              <a:rPr lang="ru-RU" sz="2400" dirty="0">
                <a:latin typeface="Times New Roman" panose="02020603050405020304" pitchFamily="18" charset="0"/>
              </a:rPr>
              <a:t> навыков словообразования, имеются незначительные ошибки изменения формы слов либо формы слов образуют правильно после небольшой помощи</a:t>
            </a:r>
            <a:r>
              <a:rPr lang="ru-RU" sz="2400" dirty="0" smtClean="0">
                <a:latin typeface="Times New Roman" panose="02020603050405020304" pitchFamily="18" charset="0"/>
              </a:rPr>
              <a:t>.</a:t>
            </a:r>
          </a:p>
          <a:p>
            <a:pPr marL="0" indent="450215" algn="just">
              <a:spcBef>
                <a:spcPts val="0"/>
              </a:spcBef>
            </a:pPr>
            <a:endParaRPr lang="ru-RU" sz="2400" dirty="0"/>
          </a:p>
          <a:p>
            <a:pPr marL="0" indent="450215" algn="just"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</a:rPr>
              <a:t>4 степень успешности – 80 – 100 % – высокий уровень </a:t>
            </a:r>
            <a:r>
              <a:rPr lang="ru-RU" sz="2400" dirty="0" err="1">
                <a:latin typeface="Times New Roman" panose="02020603050405020304" pitchFamily="18" charset="0"/>
              </a:rPr>
              <a:t>сформированности</a:t>
            </a:r>
            <a:r>
              <a:rPr lang="ru-RU" sz="2400" dirty="0">
                <a:latin typeface="Times New Roman" panose="02020603050405020304" pitchFamily="18" charset="0"/>
              </a:rPr>
              <a:t> навыков словообразования.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85411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396</TotalTime>
  <Words>987</Words>
  <Application>Microsoft Office PowerPoint</Application>
  <PresentationFormat>Широкоэкранный</PresentationFormat>
  <Paragraphs>140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 3</vt:lpstr>
      <vt:lpstr>Грань</vt:lpstr>
      <vt:lpstr>Формирование навыков словообразования у детей дошкольного возраста  со стертой дизартрией</vt:lpstr>
      <vt:lpstr>Презентация PowerPoint</vt:lpstr>
      <vt:lpstr>Задачи:</vt:lpstr>
      <vt:lpstr>Презентация PowerPoint</vt:lpstr>
      <vt:lpstr>Методы исследования:  </vt:lpstr>
      <vt:lpstr>Экспериментальное исследование</vt:lpstr>
      <vt:lpstr>Изучение особенностей словообразования:</vt:lpstr>
      <vt:lpstr>При оценке состояния навыков словообразования были выставлены следующие баллы: </vt:lpstr>
      <vt:lpstr>На основании обработки полученных данных была определена степень сформированности навыков словообразования: </vt:lpstr>
      <vt:lpstr>Результаты экспериментального исследования по уровням сформированности навыков словообразования </vt:lpstr>
      <vt:lpstr>Распределение по уровням сформированности навыков словообразования</vt:lpstr>
      <vt:lpstr>Анализ результатов:</vt:lpstr>
      <vt:lpstr>Выводы:</vt:lpstr>
      <vt:lpstr>Игры и упражнения для логопедической работы по развитию навыков глагольного словообразования:</vt:lpstr>
      <vt:lpstr>Игры и упражнения для логопедической работы по развитию навыков глагольного словообразования:</vt:lpstr>
      <vt:lpstr>Игры и упражнения для логопедической работы по развитию навыков глагольного словообразования:</vt:lpstr>
      <vt:lpstr>Заключение</vt:lpstr>
      <vt:lpstr>Формирование навыков словообразования у детей дошкольного возраста  со стертой дизартрией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навыков словообразования у детей дошкольного возраста  со стертой дизартрией</dc:title>
  <dc:creator>Виктория</dc:creator>
  <cp:lastModifiedBy>USER</cp:lastModifiedBy>
  <cp:revision>15</cp:revision>
  <dcterms:created xsi:type="dcterms:W3CDTF">2021-01-27T18:58:38Z</dcterms:created>
  <dcterms:modified xsi:type="dcterms:W3CDTF">2021-01-31T09:54:36Z</dcterms:modified>
</cp:coreProperties>
</file>