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130EE515-AC75-4615-907F-F36E1179FB53}" type="datetimeFigureOut">
              <a:rPr lang="ru-RU" smtClean="0"/>
              <a:pPr/>
              <a:t>17.12.2020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4F35A1E-9683-4DB1-AE7B-C2CA34B4367C}"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30EE515-AC75-4615-907F-F36E1179FB53}" type="datetimeFigureOut">
              <a:rPr lang="ru-RU" smtClean="0"/>
              <a:pPr/>
              <a:t>17.12.2020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F35A1E-9683-4DB1-AE7B-C2CA34B4367C}"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84F35A1E-9683-4DB1-AE7B-C2CA34B4367C}"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30EE515-AC75-4615-907F-F36E1179FB53}" type="datetimeFigureOut">
              <a:rPr lang="ru-RU" smtClean="0"/>
              <a:pPr/>
              <a:t>17.12.2020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130EE515-AC75-4615-907F-F36E1179FB53}" type="datetimeFigureOut">
              <a:rPr lang="ru-RU" smtClean="0"/>
              <a:pPr/>
              <a:t>17.12.2020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84F35A1E-9683-4DB1-AE7B-C2CA34B4367C}"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130EE515-AC75-4615-907F-F36E1179FB53}" type="datetimeFigureOut">
              <a:rPr lang="ru-RU" smtClean="0"/>
              <a:pPr/>
              <a:t>17.12.2020</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4F35A1E-9683-4DB1-AE7B-C2CA34B4367C}"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130EE515-AC75-4615-907F-F36E1179FB53}" type="datetimeFigureOut">
              <a:rPr lang="ru-RU" smtClean="0"/>
              <a:pPr/>
              <a:t>17.12.2020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F35A1E-9683-4DB1-AE7B-C2CA34B4367C}"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130EE515-AC75-4615-907F-F36E1179FB53}" type="datetimeFigureOut">
              <a:rPr lang="ru-RU" smtClean="0"/>
              <a:pPr/>
              <a:t>17.12.2020</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84F35A1E-9683-4DB1-AE7B-C2CA34B4367C}"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30EE515-AC75-4615-907F-F36E1179FB53}" type="datetimeFigureOut">
              <a:rPr lang="ru-RU" smtClean="0"/>
              <a:pPr/>
              <a:t>17.12.2020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84F35A1E-9683-4DB1-AE7B-C2CA34B4367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130EE515-AC75-4615-907F-F36E1179FB53}" type="datetimeFigureOut">
              <a:rPr lang="ru-RU" smtClean="0"/>
              <a:pPr/>
              <a:t>17.12.2020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4F35A1E-9683-4DB1-AE7B-C2CA34B4367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4F35A1E-9683-4DB1-AE7B-C2CA34B4367C}"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130EE515-AC75-4615-907F-F36E1179FB53}" type="datetimeFigureOut">
              <a:rPr lang="ru-RU" smtClean="0"/>
              <a:pPr/>
              <a:t>17.12.2020</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84F35A1E-9683-4DB1-AE7B-C2CA34B4367C}"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130EE515-AC75-4615-907F-F36E1179FB53}" type="datetimeFigureOut">
              <a:rPr lang="ru-RU" smtClean="0"/>
              <a:pPr/>
              <a:t>17.12.2020</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30EE515-AC75-4615-907F-F36E1179FB53}" type="datetimeFigureOut">
              <a:rPr lang="ru-RU" smtClean="0"/>
              <a:pPr/>
              <a:t>17.12.2020</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4F35A1E-9683-4DB1-AE7B-C2CA34B4367C}"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en-US" dirty="0" smtClean="0"/>
              <a:t>Consciousness</a:t>
            </a:r>
            <a:endParaRPr lang="ru-RU" dirty="0"/>
          </a:p>
        </p:txBody>
      </p:sp>
      <p:sp>
        <p:nvSpPr>
          <p:cNvPr id="2" name="Заголовок 1"/>
          <p:cNvSpPr>
            <a:spLocks noGrp="1"/>
          </p:cNvSpPr>
          <p:nvPr>
            <p:ph type="ctrTitle"/>
          </p:nvPr>
        </p:nvSpPr>
        <p:spPr/>
        <p:txBody>
          <a:bodyPr>
            <a:normAutofit/>
          </a:bodyPr>
          <a:lstStyle/>
          <a:p>
            <a:r>
              <a:rPr lang="en-US" dirty="0" smtClean="0"/>
              <a:t>Levels of development of the psyche of living organisms</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p:cNvSpPr>
            <a:spLocks noGrp="1"/>
          </p:cNvSpPr>
          <p:nvPr>
            <p:ph type="title"/>
          </p:nvPr>
        </p:nvSpPr>
        <p:spPr/>
        <p:txBody>
          <a:bodyPr/>
          <a:lstStyle/>
          <a:p>
            <a:r>
              <a:rPr lang="ru-RU" dirty="0" smtClean="0"/>
              <a:t>С</a:t>
            </a:r>
            <a:r>
              <a:rPr lang="en-US" dirty="0" err="1" smtClean="0"/>
              <a:t>onsciousness</a:t>
            </a:r>
            <a:r>
              <a:rPr lang="ru-RU" dirty="0" smtClean="0"/>
              <a:t> </a:t>
            </a:r>
            <a:endParaRPr lang="ru-RU" dirty="0" smtClean="0"/>
          </a:p>
        </p:txBody>
      </p:sp>
      <p:sp>
        <p:nvSpPr>
          <p:cNvPr id="29699" name="Содержимое 2"/>
          <p:cNvSpPr>
            <a:spLocks noGrp="1"/>
          </p:cNvSpPr>
          <p:nvPr>
            <p:ph sz="quarter" idx="1"/>
          </p:nvPr>
        </p:nvSpPr>
        <p:spPr>
          <a:xfrm>
            <a:off x="457200" y="1219200"/>
            <a:ext cx="8229600" cy="5210175"/>
          </a:xfrm>
        </p:spPr>
        <p:txBody>
          <a:bodyPr>
            <a:normAutofit/>
          </a:bodyPr>
          <a:lstStyle/>
          <a:p>
            <a:pPr algn="ctr" eaLnBrk="1" hangingPunct="1">
              <a:buFont typeface="Wingdings 3" pitchFamily="18" charset="2"/>
              <a:buNone/>
            </a:pPr>
            <a:endParaRPr lang="ru-RU" sz="1000" dirty="0" smtClean="0"/>
          </a:p>
          <a:p>
            <a:pPr algn="ctr">
              <a:buNone/>
            </a:pPr>
            <a:r>
              <a:rPr lang="en-US" sz="4000" dirty="0" smtClean="0"/>
              <a:t>Consciousness is the highest level of mental reflection and regulation, inherent only in man as a socio-historical being.</a:t>
            </a:r>
            <a:endParaRPr lang="ru-RU" sz="4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1"/>
          <p:cNvSpPr>
            <a:spLocks noGrp="1"/>
          </p:cNvSpPr>
          <p:nvPr>
            <p:ph type="title"/>
          </p:nvPr>
        </p:nvSpPr>
        <p:spPr>
          <a:xfrm>
            <a:off x="457200" y="142875"/>
            <a:ext cx="8229600" cy="1000125"/>
          </a:xfrm>
        </p:spPr>
        <p:txBody>
          <a:bodyPr/>
          <a:lstStyle/>
          <a:p>
            <a:r>
              <a:rPr lang="ru-RU" dirty="0" smtClean="0"/>
              <a:t>С</a:t>
            </a:r>
            <a:r>
              <a:rPr lang="en-US" dirty="0" err="1" smtClean="0"/>
              <a:t>onsciousness</a:t>
            </a:r>
            <a:r>
              <a:rPr lang="ru-RU" dirty="0" smtClean="0"/>
              <a:t> </a:t>
            </a:r>
            <a:endParaRPr lang="ru-RU" dirty="0" smtClean="0"/>
          </a:p>
        </p:txBody>
      </p:sp>
      <p:sp>
        <p:nvSpPr>
          <p:cNvPr id="30723" name="Содержимое 2"/>
          <p:cNvSpPr>
            <a:spLocks noGrp="1"/>
          </p:cNvSpPr>
          <p:nvPr>
            <p:ph sz="quarter" idx="1"/>
          </p:nvPr>
        </p:nvSpPr>
        <p:spPr>
          <a:xfrm>
            <a:off x="457200" y="1219200"/>
            <a:ext cx="8229600" cy="5424488"/>
          </a:xfrm>
        </p:spPr>
        <p:txBody>
          <a:bodyPr>
            <a:normAutofit/>
          </a:bodyPr>
          <a:lstStyle/>
          <a:p>
            <a:pPr algn="ctr" eaLnBrk="1" hangingPunct="1">
              <a:buFont typeface="Wingdings 3" pitchFamily="18" charset="2"/>
              <a:buNone/>
            </a:pPr>
            <a:endParaRPr lang="ru-RU" sz="1000" dirty="0" smtClean="0"/>
          </a:p>
          <a:p>
            <a:pPr algn="ctr">
              <a:buNone/>
            </a:pPr>
            <a:r>
              <a:rPr lang="be-BY" sz="2800" dirty="0" smtClean="0"/>
              <a:t> </a:t>
            </a:r>
            <a:r>
              <a:rPr lang="en-US" sz="2800" dirty="0" smtClean="0"/>
              <a:t>Similar mental activity for the formation of mental images occurs in the most developed animals, such as dogs, horses, dolphins.</a:t>
            </a:r>
            <a:endParaRPr lang="ru-RU" sz="2800" dirty="0" smtClean="0"/>
          </a:p>
          <a:p>
            <a:pPr algn="ctr">
              <a:buNone/>
            </a:pPr>
            <a:r>
              <a:rPr lang="en-US" sz="2800" dirty="0" smtClean="0"/>
              <a:t>W</a:t>
            </a:r>
            <a:r>
              <a:rPr lang="en-US" sz="2800" dirty="0" smtClean="0"/>
              <a:t>hat </a:t>
            </a:r>
            <a:r>
              <a:rPr lang="en-US" sz="2800" dirty="0" smtClean="0"/>
              <a:t>distinguishes man from animals is not this activity itself, but the mechanisms of its flow, which originated in the process of human social development</a:t>
            </a:r>
            <a:r>
              <a:rPr lang="en-US" sz="2800" dirty="0" smtClean="0"/>
              <a:t>.</a:t>
            </a:r>
            <a:endParaRPr lang="ru-RU" sz="2800" dirty="0" smtClean="0"/>
          </a:p>
          <a:p>
            <a:pPr algn="ctr">
              <a:buNone/>
            </a:pPr>
            <a:r>
              <a:rPr lang="en-US" sz="2800" dirty="0" smtClean="0"/>
              <a:t>These mechanisms and features of their operation determine the presence of such a phenomenon as consciousness in a person.</a:t>
            </a:r>
            <a:endParaRPr lang="ru-RU"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457200" y="142875"/>
            <a:ext cx="8229600" cy="1000125"/>
          </a:xfrm>
        </p:spPr>
        <p:txBody>
          <a:bodyPr/>
          <a:lstStyle/>
          <a:p>
            <a:r>
              <a:rPr lang="ru-RU" dirty="0" smtClean="0"/>
              <a:t>С</a:t>
            </a:r>
            <a:r>
              <a:rPr lang="en-US" dirty="0" err="1" smtClean="0"/>
              <a:t>onsciousness</a:t>
            </a:r>
            <a:r>
              <a:rPr lang="ru-RU" dirty="0" smtClean="0"/>
              <a:t> </a:t>
            </a:r>
            <a:endParaRPr lang="ru-RU" dirty="0" smtClean="0"/>
          </a:p>
        </p:txBody>
      </p:sp>
      <p:sp>
        <p:nvSpPr>
          <p:cNvPr id="31747" name="Содержимое 2"/>
          <p:cNvSpPr>
            <a:spLocks noGrp="1"/>
          </p:cNvSpPr>
          <p:nvPr>
            <p:ph sz="quarter" idx="1"/>
          </p:nvPr>
        </p:nvSpPr>
        <p:spPr>
          <a:xfrm>
            <a:off x="457200" y="1219200"/>
            <a:ext cx="8229600" cy="5424488"/>
          </a:xfrm>
        </p:spPr>
        <p:txBody>
          <a:bodyPr>
            <a:normAutofit/>
          </a:bodyPr>
          <a:lstStyle/>
          <a:p>
            <a:pPr algn="ctr" eaLnBrk="1" hangingPunct="1">
              <a:buFont typeface="Wingdings 3" pitchFamily="18" charset="2"/>
              <a:buNone/>
            </a:pPr>
            <a:endParaRPr lang="ru-RU" sz="1000" dirty="0" smtClean="0"/>
          </a:p>
          <a:p>
            <a:pPr>
              <a:buNone/>
            </a:pPr>
            <a:r>
              <a:rPr lang="en-US" sz="2800" dirty="0" smtClean="0"/>
              <a:t>As </a:t>
            </a:r>
            <a:r>
              <a:rPr lang="en-US" sz="2800" dirty="0" smtClean="0"/>
              <a:t>a result of the action of these mechanisms, a person</a:t>
            </a:r>
            <a:r>
              <a:rPr lang="en-US" sz="2800" dirty="0" smtClean="0"/>
              <a:t>:</a:t>
            </a:r>
          </a:p>
          <a:p>
            <a:r>
              <a:rPr lang="en-US" sz="2800" dirty="0" smtClean="0"/>
              <a:t>distinguishes </a:t>
            </a:r>
            <a:r>
              <a:rPr lang="en-US" sz="2800" dirty="0" smtClean="0"/>
              <a:t>himself from the environment and realizes his individuality</a:t>
            </a:r>
            <a:r>
              <a:rPr lang="en-US" sz="2800" dirty="0" smtClean="0"/>
              <a:t>,</a:t>
            </a:r>
          </a:p>
          <a:p>
            <a:r>
              <a:rPr lang="en-US" sz="2800" dirty="0" smtClean="0"/>
              <a:t>forms </a:t>
            </a:r>
            <a:r>
              <a:rPr lang="en-US" sz="2800" dirty="0" smtClean="0"/>
              <a:t>his </a:t>
            </a:r>
            <a:r>
              <a:rPr lang="en-US" sz="2800" dirty="0" smtClean="0"/>
              <a:t>“I-concept</a:t>
            </a:r>
            <a:r>
              <a:rPr lang="en-US" sz="2800" dirty="0" smtClean="0"/>
              <a:t>", which consists in the totality of a person's ideas about himself, about the surrounding reality and his place in society.</a:t>
            </a:r>
            <a:r>
              <a:rPr lang="ru-RU" sz="1000" dirty="0" smtClean="0"/>
              <a:t> </a:t>
            </a:r>
          </a:p>
          <a:p>
            <a:pPr algn="ctr">
              <a:buNone/>
            </a:pPr>
            <a:r>
              <a:rPr lang="en-US" sz="2800" dirty="0" smtClean="0"/>
              <a:t>Thanks to consciousness, a person has the ability to independently, that is, without the influence of environmental stimuli, regulate their behavior.</a:t>
            </a:r>
            <a:endParaRPr lang="ru-RU"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Заголовок 1"/>
          <p:cNvSpPr>
            <a:spLocks noGrp="1"/>
          </p:cNvSpPr>
          <p:nvPr>
            <p:ph type="title"/>
          </p:nvPr>
        </p:nvSpPr>
        <p:spPr>
          <a:xfrm>
            <a:off x="457200" y="142875"/>
            <a:ext cx="8229600" cy="1000125"/>
          </a:xfrm>
        </p:spPr>
        <p:txBody>
          <a:bodyPr/>
          <a:lstStyle/>
          <a:p>
            <a:r>
              <a:rPr lang="ru-RU" dirty="0" smtClean="0"/>
              <a:t>С</a:t>
            </a:r>
            <a:r>
              <a:rPr lang="en-US" dirty="0" err="1" smtClean="0"/>
              <a:t>onsciousness</a:t>
            </a:r>
            <a:r>
              <a:rPr lang="ru-RU" dirty="0" smtClean="0"/>
              <a:t> </a:t>
            </a:r>
            <a:endParaRPr lang="ru-RU" dirty="0" smtClean="0"/>
          </a:p>
        </p:txBody>
      </p:sp>
      <p:sp>
        <p:nvSpPr>
          <p:cNvPr id="32771" name="Содержимое 2"/>
          <p:cNvSpPr>
            <a:spLocks noGrp="1"/>
          </p:cNvSpPr>
          <p:nvPr>
            <p:ph sz="quarter" idx="1"/>
          </p:nvPr>
        </p:nvSpPr>
        <p:spPr>
          <a:xfrm>
            <a:off x="457200" y="1219200"/>
            <a:ext cx="8229600" cy="5424488"/>
          </a:xfrm>
        </p:spPr>
        <p:txBody>
          <a:bodyPr/>
          <a:lstStyle/>
          <a:p>
            <a:pPr algn="ctr" eaLnBrk="1" hangingPunct="1">
              <a:buFont typeface="Wingdings 3" pitchFamily="18" charset="2"/>
              <a:buNone/>
            </a:pPr>
            <a:endParaRPr lang="ru-RU" sz="1000" dirty="0" smtClean="0"/>
          </a:p>
          <a:p>
            <a:pPr algn="ctr">
              <a:buNone/>
            </a:pPr>
            <a:r>
              <a:rPr lang="en-US" sz="3200" dirty="0" smtClean="0"/>
              <a:t>The "I-concept" is the core of his self-regulation system</a:t>
            </a:r>
            <a:r>
              <a:rPr lang="en-US" sz="3200" dirty="0" smtClean="0"/>
              <a:t>.</a:t>
            </a:r>
          </a:p>
          <a:p>
            <a:pPr algn="ctr">
              <a:buNone/>
            </a:pPr>
            <a:endParaRPr lang="be-BY" sz="3200" dirty="0" smtClean="0"/>
          </a:p>
          <a:p>
            <a:pPr algn="ctr">
              <a:buNone/>
            </a:pPr>
            <a:r>
              <a:rPr lang="en-US" sz="3200" dirty="0" smtClean="0"/>
              <a:t>A person refracts all perceived information about the world around him through his system of ideas about himself and forms his behavior based on the system of his values, ideals and motivational attitudes.</a:t>
            </a:r>
            <a:endParaRPr lang="ru-RU"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Заголовок 1"/>
          <p:cNvSpPr>
            <a:spLocks noGrp="1"/>
          </p:cNvSpPr>
          <p:nvPr>
            <p:ph type="title"/>
          </p:nvPr>
        </p:nvSpPr>
        <p:spPr>
          <a:xfrm>
            <a:off x="457200" y="142875"/>
            <a:ext cx="8229600" cy="1000125"/>
          </a:xfrm>
        </p:spPr>
        <p:txBody>
          <a:bodyPr/>
          <a:lstStyle/>
          <a:p>
            <a:r>
              <a:rPr lang="ru-RU" dirty="0" smtClean="0"/>
              <a:t>С</a:t>
            </a:r>
            <a:r>
              <a:rPr lang="en-US" dirty="0" err="1" smtClean="0"/>
              <a:t>onsciousness</a:t>
            </a:r>
            <a:r>
              <a:rPr lang="ru-RU" dirty="0" smtClean="0"/>
              <a:t> </a:t>
            </a:r>
            <a:endParaRPr lang="ru-RU" dirty="0" smtClean="0"/>
          </a:p>
        </p:txBody>
      </p:sp>
      <p:sp>
        <p:nvSpPr>
          <p:cNvPr id="33795" name="Содержимое 2"/>
          <p:cNvSpPr>
            <a:spLocks noGrp="1"/>
          </p:cNvSpPr>
          <p:nvPr>
            <p:ph sz="quarter" idx="1"/>
          </p:nvPr>
        </p:nvSpPr>
        <p:spPr>
          <a:xfrm>
            <a:off x="457200" y="1219200"/>
            <a:ext cx="8229600" cy="5424488"/>
          </a:xfrm>
        </p:spPr>
        <p:txBody>
          <a:bodyPr>
            <a:normAutofit/>
          </a:bodyPr>
          <a:lstStyle/>
          <a:p>
            <a:pPr algn="ctr" eaLnBrk="1" hangingPunct="1">
              <a:buFont typeface="Wingdings 3" pitchFamily="18" charset="2"/>
              <a:buNone/>
            </a:pPr>
            <a:endParaRPr lang="ru-RU" sz="2200" dirty="0" smtClean="0"/>
          </a:p>
          <a:p>
            <a:pPr algn="ctr">
              <a:buNone/>
            </a:pPr>
            <a:r>
              <a:rPr lang="en-US" sz="2200" dirty="0" smtClean="0"/>
              <a:t>The adequacy of human behavior is largely determined by the degree of its criticality.</a:t>
            </a:r>
            <a:endParaRPr lang="ru-RU" sz="2200" dirty="0" smtClean="0"/>
          </a:p>
          <a:p>
            <a:pPr algn="ctr" eaLnBrk="1" hangingPunct="1">
              <a:buFont typeface="Wingdings 3" pitchFamily="18" charset="2"/>
              <a:buNone/>
            </a:pPr>
            <a:endParaRPr lang="be-BY" sz="1000" dirty="0" smtClean="0"/>
          </a:p>
          <a:p>
            <a:pPr algn="ctr">
              <a:buNone/>
            </a:pPr>
            <a:r>
              <a:rPr lang="en-US" sz="2200" dirty="0" smtClean="0"/>
              <a:t>Thanks to the criticality of a person, ideals are formed and an idea of moral values is created.</a:t>
            </a:r>
            <a:endParaRPr lang="be-BY" sz="1000" dirty="0" smtClean="0"/>
          </a:p>
          <a:p>
            <a:pPr algn="ctr">
              <a:buNone/>
            </a:pPr>
            <a:r>
              <a:rPr lang="en-US" sz="2200" dirty="0" smtClean="0"/>
              <a:t>It is the ability to critically assess what is happening and compare the information received with their attitudes and ideals, as well as, based on this comparison, to form their behavior that distinguishes a person from an animal</a:t>
            </a:r>
            <a:r>
              <a:rPr lang="en-US" sz="2200" dirty="0" smtClean="0"/>
              <a:t>.</a:t>
            </a:r>
          </a:p>
          <a:p>
            <a:pPr algn="ctr">
              <a:buNone/>
            </a:pPr>
            <a:endParaRPr lang="be-BY" sz="2200" dirty="0" smtClean="0"/>
          </a:p>
          <a:p>
            <a:pPr algn="ctr">
              <a:buNone/>
            </a:pPr>
            <a:r>
              <a:rPr lang="en-US" sz="2200" dirty="0" smtClean="0"/>
              <a:t>Thus, criticality acts as a mechanism for controlling one's behavior.</a:t>
            </a:r>
            <a:endParaRPr lang="ru-RU"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Заголовок 1"/>
          <p:cNvSpPr>
            <a:spLocks noGrp="1"/>
          </p:cNvSpPr>
          <p:nvPr>
            <p:ph type="title"/>
          </p:nvPr>
        </p:nvSpPr>
        <p:spPr>
          <a:xfrm>
            <a:off x="457200" y="142875"/>
            <a:ext cx="8229600" cy="1000125"/>
          </a:xfrm>
        </p:spPr>
        <p:txBody>
          <a:bodyPr/>
          <a:lstStyle/>
          <a:p>
            <a:r>
              <a:rPr lang="ru-RU" dirty="0" smtClean="0"/>
              <a:t>С</a:t>
            </a:r>
            <a:r>
              <a:rPr lang="en-US" dirty="0" err="1" smtClean="0"/>
              <a:t>onsciousness</a:t>
            </a:r>
            <a:r>
              <a:rPr lang="ru-RU" dirty="0" smtClean="0"/>
              <a:t>  </a:t>
            </a:r>
            <a:endParaRPr lang="ru-RU" dirty="0" smtClean="0"/>
          </a:p>
        </p:txBody>
      </p:sp>
      <p:sp>
        <p:nvSpPr>
          <p:cNvPr id="34819" name="Содержимое 2"/>
          <p:cNvSpPr>
            <a:spLocks noGrp="1"/>
          </p:cNvSpPr>
          <p:nvPr>
            <p:ph sz="quarter" idx="1"/>
          </p:nvPr>
        </p:nvSpPr>
        <p:spPr>
          <a:xfrm>
            <a:off x="457200" y="1219200"/>
            <a:ext cx="8229600" cy="5424488"/>
          </a:xfrm>
        </p:spPr>
        <p:txBody>
          <a:bodyPr/>
          <a:lstStyle/>
          <a:p>
            <a:pPr algn="ctr" eaLnBrk="1" hangingPunct="1">
              <a:buFont typeface="Wingdings 3" pitchFamily="18" charset="2"/>
              <a:buNone/>
            </a:pPr>
            <a:endParaRPr lang="ru-RU" sz="2200" dirty="0" smtClean="0"/>
          </a:p>
          <a:p>
            <a:pPr algn="ctr">
              <a:buNone/>
            </a:pPr>
            <a:r>
              <a:rPr lang="en-US" sz="3200" dirty="0" smtClean="0"/>
              <a:t>The presence of such a complex mechanism of formation and operation of mental images determines the presence of a person's ability to conscious activity</a:t>
            </a:r>
            <a:r>
              <a:rPr lang="en-US" sz="3200" dirty="0" smtClean="0"/>
              <a:t>, the </a:t>
            </a:r>
            <a:r>
              <a:rPr lang="en-US" sz="3200" dirty="0" smtClean="0"/>
              <a:t>manifestation of which is </a:t>
            </a:r>
            <a:r>
              <a:rPr lang="en-US" sz="3200" b="1" dirty="0" smtClean="0"/>
              <a:t>work</a:t>
            </a:r>
            <a:r>
              <a:rPr lang="en-US" sz="3200" dirty="0" smtClean="0"/>
              <a:t>.</a:t>
            </a:r>
            <a:endParaRPr lang="ru-RU" sz="28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TotalTime>
  <Words>333</Words>
  <Application>Microsoft Office PowerPoint</Application>
  <PresentationFormat>Экран (4:3)</PresentationFormat>
  <Paragraphs>32</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Официальная</vt:lpstr>
      <vt:lpstr>Levels of development of the psyche of living organisms</vt:lpstr>
      <vt:lpstr>Сonsciousness </vt:lpstr>
      <vt:lpstr>Сonsciousness </vt:lpstr>
      <vt:lpstr>Сonsciousness </vt:lpstr>
      <vt:lpstr>Сonsciousness </vt:lpstr>
      <vt:lpstr>Сonsciousness </vt:lpstr>
      <vt:lpstr>Сonsciousness  </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3</cp:revision>
  <dcterms:created xsi:type="dcterms:W3CDTF">2020-12-17T18:16:09Z</dcterms:created>
  <dcterms:modified xsi:type="dcterms:W3CDTF">2020-12-17T18:35:38Z</dcterms:modified>
</cp:coreProperties>
</file>