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4" r:id="rId2"/>
    <p:sldId id="256" r:id="rId3"/>
    <p:sldId id="257" r:id="rId4"/>
    <p:sldId id="265" r:id="rId5"/>
    <p:sldId id="266" r:id="rId6"/>
    <p:sldId id="267" r:id="rId7"/>
    <p:sldId id="268" r:id="rId8"/>
    <p:sldId id="269" r:id="rId9"/>
    <p:sldId id="270" r:id="rId10"/>
    <p:sldId id="261" r:id="rId11"/>
    <p:sldId id="271" r:id="rId12"/>
    <p:sldId id="263" r:id="rId13"/>
    <p:sldId id="272" r:id="rId14"/>
    <p:sldId id="259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60" r:id="rId24"/>
    <p:sldId id="258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11" autoAdjust="0"/>
    <p:restoredTop sz="94660"/>
  </p:normalViewPr>
  <p:slideViewPr>
    <p:cSldViewPr>
      <p:cViewPr varScale="1">
        <p:scale>
          <a:sx n="107" d="100"/>
          <a:sy n="107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5E2-3480-4842-881A-FD2983E7C90F}" type="datetimeFigureOut">
              <a:rPr lang="ru-RU" smtClean="0"/>
              <a:t>13.04.2011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7BE28D-BB99-4FE2-9610-04592D301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5E2-3480-4842-881A-FD2983E7C90F}" type="datetimeFigureOut">
              <a:rPr lang="ru-RU" smtClean="0"/>
              <a:t>13.04.2011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8D-BB99-4FE2-9610-04592D301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5E2-3480-4842-881A-FD2983E7C90F}" type="datetimeFigureOut">
              <a:rPr lang="ru-RU" smtClean="0"/>
              <a:t>13.04.2011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8D-BB99-4FE2-9610-04592D301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5E2-3480-4842-881A-FD2983E7C90F}" type="datetimeFigureOut">
              <a:rPr lang="ru-RU" smtClean="0"/>
              <a:t>13.04.2011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7BE28D-BB99-4FE2-9610-04592D301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5E2-3480-4842-881A-FD2983E7C90F}" type="datetimeFigureOut">
              <a:rPr lang="ru-RU" smtClean="0"/>
              <a:t>13.04.2011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8D-BB99-4FE2-9610-04592D301F5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5E2-3480-4842-881A-FD2983E7C90F}" type="datetimeFigureOut">
              <a:rPr lang="ru-RU" smtClean="0"/>
              <a:t>13.04.2011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8D-BB99-4FE2-9610-04592D301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5E2-3480-4842-881A-FD2983E7C90F}" type="datetimeFigureOut">
              <a:rPr lang="ru-RU" smtClean="0"/>
              <a:t>13.04.2011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A7BE28D-BB99-4FE2-9610-04592D301F5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5E2-3480-4842-881A-FD2983E7C90F}" type="datetimeFigureOut">
              <a:rPr lang="ru-RU" smtClean="0"/>
              <a:t>13.04.2011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8D-BB99-4FE2-9610-04592D301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5E2-3480-4842-881A-FD2983E7C90F}" type="datetimeFigureOut">
              <a:rPr lang="ru-RU" smtClean="0"/>
              <a:t>13.04.2011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8D-BB99-4FE2-9610-04592D301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5E2-3480-4842-881A-FD2983E7C90F}" type="datetimeFigureOut">
              <a:rPr lang="ru-RU" smtClean="0"/>
              <a:t>13.04.2011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8D-BB99-4FE2-9610-04592D301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5E2-3480-4842-881A-FD2983E7C90F}" type="datetimeFigureOut">
              <a:rPr lang="ru-RU" smtClean="0"/>
              <a:t>13.04.2011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8D-BB99-4FE2-9610-04592D301F5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E3F55E2-3480-4842-881A-FD2983E7C90F}" type="datetimeFigureOut">
              <a:rPr lang="ru-RU" smtClean="0"/>
              <a:t>13.04.2011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7BE28D-BB99-4FE2-9610-04592D301F5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Психология общения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915816" y="2708920"/>
            <a:ext cx="60102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Процесс коммуникации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39552" y="1357498"/>
            <a:ext cx="8031066" cy="4807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Каналы общения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речевой </a:t>
            </a:r>
            <a:r>
              <a:rPr lang="ru-RU" dirty="0"/>
              <a:t>(</a:t>
            </a:r>
            <a:r>
              <a:rPr lang="ru-RU" dirty="0" smtClean="0"/>
              <a:t>вербальный </a:t>
            </a:r>
            <a:r>
              <a:rPr lang="ru-RU" dirty="0"/>
              <a:t>— от латинского слова «устный, словесный») </a:t>
            </a:r>
          </a:p>
          <a:p>
            <a:pPr lvl="0"/>
            <a:r>
              <a:rPr lang="ru-RU" dirty="0" smtClean="0"/>
              <a:t>неречевой </a:t>
            </a:r>
            <a:r>
              <a:rPr lang="ru-RU" dirty="0"/>
              <a:t>(невербальному).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Схема передачи сообщения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04864"/>
            <a:ext cx="6912768" cy="3391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15616" y="566124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коммуникатор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228184" y="566124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реципиент</a:t>
            </a:r>
            <a:endParaRPr lang="ru-RU" sz="2400" dirty="0"/>
          </a:p>
        </p:txBody>
      </p:sp>
      <p:cxnSp>
        <p:nvCxnSpPr>
          <p:cNvPr id="8" name="Прямая со стрелкой 7"/>
          <p:cNvCxnSpPr>
            <a:stCxn id="5" idx="3"/>
            <a:endCxn id="6" idx="1"/>
          </p:cNvCxnSpPr>
          <p:nvPr/>
        </p:nvCxnSpPr>
        <p:spPr>
          <a:xfrm>
            <a:off x="3275856" y="5892081"/>
            <a:ext cx="29523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07904" y="6093296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сообщение</a:t>
            </a:r>
            <a:endParaRPr lang="ru-RU" sz="2000" b="1" i="1" dirty="0"/>
          </a:p>
        </p:txBody>
      </p:sp>
      <p:sp>
        <p:nvSpPr>
          <p:cNvPr id="13" name="Выноска-облако 12"/>
          <p:cNvSpPr/>
          <p:nvPr/>
        </p:nvSpPr>
        <p:spPr>
          <a:xfrm>
            <a:off x="1979712" y="1340768"/>
            <a:ext cx="2376264" cy="1008112"/>
          </a:xfrm>
          <a:prstGeom prst="cloudCallout">
            <a:avLst>
              <a:gd name="adj1" fmla="val -36612"/>
              <a:gd name="adj2" fmla="val 708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кодирование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491880" y="4509120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Канал связи</a:t>
            </a:r>
            <a:endParaRPr lang="ru-RU" sz="2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Выноска-облако 15"/>
          <p:cNvSpPr/>
          <p:nvPr/>
        </p:nvSpPr>
        <p:spPr>
          <a:xfrm>
            <a:off x="6084168" y="1772816"/>
            <a:ext cx="2448272" cy="1152128"/>
          </a:xfrm>
          <a:prstGeom prst="cloudCallout">
            <a:avLst>
              <a:gd name="adj1" fmla="val -73950"/>
              <a:gd name="adj2" fmla="val 215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декодирование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635896" y="393305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текст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Функции невербального поведения: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создает </a:t>
            </a:r>
            <a:r>
              <a:rPr lang="ru-RU" dirty="0"/>
              <a:t>образ партнера по общению;</a:t>
            </a:r>
          </a:p>
          <a:p>
            <a:pPr lvl="0"/>
            <a:r>
              <a:rPr lang="ru-RU" dirty="0"/>
              <a:t>выражает взаимоотношения партнеров по общению, формирует эти отношения;</a:t>
            </a:r>
          </a:p>
          <a:p>
            <a:pPr lvl="0"/>
            <a:r>
              <a:rPr lang="ru-RU" dirty="0"/>
              <a:t>является индикатором актуальных психических состояний личности;</a:t>
            </a:r>
          </a:p>
          <a:p>
            <a:pPr lvl="0"/>
            <a:r>
              <a:rPr lang="ru-RU" dirty="0"/>
              <a:t>выступает в роли уточнения, изменения понимания вербального сообщения, усиливает эмоциональную насыщенность сказанного;</a:t>
            </a:r>
          </a:p>
          <a:p>
            <a:pPr lvl="0"/>
            <a:r>
              <a:rPr lang="ru-RU" dirty="0"/>
              <a:t>поддерживает оптимальный уровень психологической близости между общающимися;</a:t>
            </a:r>
          </a:p>
          <a:p>
            <a:r>
              <a:rPr lang="ru-RU" dirty="0"/>
              <a:t>выступает в качестве показателя </a:t>
            </a:r>
            <a:r>
              <a:rPr lang="ru-RU" dirty="0" err="1"/>
              <a:t>статусно-ролевых</a:t>
            </a:r>
            <a:r>
              <a:rPr lang="ru-RU" dirty="0"/>
              <a:t> отношений.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Активное слушание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30099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51920" y="1628800"/>
            <a:ext cx="48965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q"/>
            </a:pPr>
            <a:r>
              <a:rPr lang="ru-RU" dirty="0"/>
              <a:t>Поддакивание («ага», «угу», «да-да», «ну», кивание подбородком).</a:t>
            </a:r>
          </a:p>
          <a:p>
            <a:pPr lvl="0">
              <a:buFont typeface="Wingdings" pitchFamily="2" charset="2"/>
              <a:buChar char="q"/>
            </a:pPr>
            <a:r>
              <a:rPr lang="ru-RU" dirty="0"/>
              <a:t>«Эхо-реакция» — повторение последнего слова собеседника.</a:t>
            </a:r>
          </a:p>
          <a:p>
            <a:pPr lvl="0">
              <a:buFont typeface="Wingdings" pitchFamily="2" charset="2"/>
              <a:buChar char="q"/>
            </a:pPr>
            <a:r>
              <a:rPr lang="ru-RU" dirty="0"/>
              <a:t>«Зеркало» — повторение последней фразы собеседника с изменением порядка слов.</a:t>
            </a:r>
          </a:p>
          <a:p>
            <a:pPr lvl="0">
              <a:buFont typeface="Wingdings" pitchFamily="2" charset="2"/>
              <a:buChar char="q"/>
            </a:pPr>
            <a:r>
              <a:rPr lang="ru-RU" dirty="0"/>
              <a:t>«Парафраз» — передача содержания высказывания партнера другими словами.</a:t>
            </a:r>
          </a:p>
          <a:p>
            <a:pPr lvl="0">
              <a:buFont typeface="Wingdings" pitchFamily="2" charset="2"/>
              <a:buChar char="q"/>
            </a:pPr>
            <a:r>
              <a:rPr lang="ru-RU" dirty="0"/>
              <a:t>Побуждение («Ну и...,» И что дальше?»).</a:t>
            </a:r>
          </a:p>
          <a:p>
            <a:pPr lvl="0">
              <a:buFont typeface="Wingdings" pitchFamily="2" charset="2"/>
              <a:buChar char="q"/>
            </a:pPr>
            <a:r>
              <a:rPr lang="ru-RU" dirty="0"/>
              <a:t>Уточняющие вопросы («Что ты имел в виду?»).</a:t>
            </a:r>
          </a:p>
          <a:p>
            <a:pPr lvl="0">
              <a:buFont typeface="Wingdings" pitchFamily="2" charset="2"/>
              <a:buChar char="q"/>
            </a:pPr>
            <a:r>
              <a:rPr lang="ru-RU" dirty="0"/>
              <a:t>Наводящие вопросы (что? где? когда? почему? зачем?).</a:t>
            </a:r>
          </a:p>
          <a:p>
            <a:pPr lvl="0">
              <a:buFont typeface="Wingdings" pitchFamily="2" charset="2"/>
              <a:buChar char="q"/>
            </a:pPr>
            <a:r>
              <a:rPr lang="ru-RU" dirty="0"/>
              <a:t>Продолжение (когда слушатель вклинивается в речь и пытается завершить фразу, подсказывает слова).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Эмоции («ух», «ах», «здорово»; смех, «скорбная мина»).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1560" y="4365104"/>
            <a:ext cx="3024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3 </a:t>
            </a:r>
            <a:r>
              <a:rPr lang="ru-RU" sz="2400" dirty="0" smtClean="0"/>
              <a:t>такта слушания: </a:t>
            </a:r>
          </a:p>
          <a:p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dirty="0" smtClean="0"/>
              <a:t>поддержка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/>
              <a:t>уяснение 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/>
              <a:t>комментирование</a:t>
            </a:r>
            <a:r>
              <a:rPr lang="ru-RU" sz="2400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Перцептивная</a:t>
            </a:r>
            <a:r>
              <a:rPr lang="ru-RU" dirty="0" smtClean="0"/>
              <a:t> </a:t>
            </a:r>
            <a:r>
              <a:rPr lang="ru-RU" dirty="0"/>
              <a:t>сторона общения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3768" y="1600200"/>
            <a:ext cx="6203032" cy="4525963"/>
          </a:xfrm>
        </p:spPr>
        <p:txBody>
          <a:bodyPr/>
          <a:lstStyle/>
          <a:p>
            <a:r>
              <a:rPr lang="ru-RU" dirty="0"/>
              <a:t>Процесс восприятия одним человеком другого выступает как обязательная составная часть общения и представляет то, что называют перцепцией, или </a:t>
            </a:r>
            <a:r>
              <a:rPr lang="ru-RU" dirty="0" err="1"/>
              <a:t>перцептивной</a:t>
            </a:r>
            <a:r>
              <a:rPr lang="ru-RU" dirty="0"/>
              <a:t> стороной общения.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19050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Механизмы социальной перцепции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идентификация, </a:t>
            </a:r>
          </a:p>
          <a:p>
            <a:pPr lvl="0"/>
            <a:r>
              <a:rPr lang="ru-RU" dirty="0" err="1"/>
              <a:t>эмпатия</a:t>
            </a:r>
            <a:r>
              <a:rPr lang="ru-RU" dirty="0"/>
              <a:t>, </a:t>
            </a:r>
          </a:p>
          <a:p>
            <a:pPr lvl="0"/>
            <a:r>
              <a:rPr lang="ru-RU" dirty="0"/>
              <a:t>аттракция, </a:t>
            </a:r>
          </a:p>
          <a:p>
            <a:pPr lvl="0"/>
            <a:r>
              <a:rPr lang="ru-RU" dirty="0"/>
              <a:t>рефлексия </a:t>
            </a:r>
          </a:p>
          <a:p>
            <a:r>
              <a:rPr lang="ru-RU" dirty="0"/>
              <a:t>каузальная атрибуция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Идентификация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Идентификация [лат. </a:t>
            </a:r>
            <a:r>
              <a:rPr lang="ru-RU" dirty="0" err="1" smtClean="0"/>
              <a:t>identificare</a:t>
            </a:r>
            <a:r>
              <a:rPr lang="ru-RU" dirty="0" smtClean="0"/>
              <a:t> — отождествлять] (в социальной психологии) — эмоционально-когнитивный процесс неосознаваемого отождествления субъектом себя с другим субъектом, группой, образцом.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Эмпатия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способность эмоционально воспринять другого человека, проникнуть в его внутренний мир, принять его со всеми его мыслями и чувствами.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Аттракция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(от фр. «притяжение») — </a:t>
            </a:r>
            <a:r>
              <a:rPr lang="ru-RU" i="1" dirty="0"/>
              <a:t>возникновение при восприятии другого человека чувства симпатии, привлекательности, привязанности, когда общение с ним становится приятным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вопросы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ru-RU" dirty="0" smtClean="0"/>
              <a:t>Виды</a:t>
            </a:r>
            <a:r>
              <a:rPr lang="ru-RU" dirty="0"/>
              <a:t>, функции и структура </a:t>
            </a:r>
            <a:r>
              <a:rPr lang="ru-RU" dirty="0" smtClean="0"/>
              <a:t>общения</a:t>
            </a:r>
            <a:endParaRPr lang="en-US" dirty="0" smtClean="0"/>
          </a:p>
          <a:p>
            <a:pPr marL="514350" indent="-514350" algn="l">
              <a:buAutoNum type="arabicPeriod"/>
            </a:pPr>
            <a:r>
              <a:rPr lang="ru-RU" dirty="0" smtClean="0"/>
              <a:t>Коммуникативная </a:t>
            </a:r>
            <a:r>
              <a:rPr lang="ru-RU" dirty="0"/>
              <a:t>сторона общения: передача информации и средства </a:t>
            </a:r>
            <a:r>
              <a:rPr lang="ru-RU" dirty="0" smtClean="0"/>
              <a:t>общения</a:t>
            </a:r>
            <a:endParaRPr lang="en-US" dirty="0" smtClean="0"/>
          </a:p>
          <a:p>
            <a:pPr marL="514350" indent="-514350" algn="l">
              <a:buAutoNum type="arabicPeriod"/>
            </a:pPr>
            <a:r>
              <a:rPr lang="ru-RU" dirty="0" smtClean="0"/>
              <a:t>Общение </a:t>
            </a:r>
            <a:r>
              <a:rPr lang="ru-RU" dirty="0"/>
              <a:t>как восприятие людьми друг друга (</a:t>
            </a:r>
            <a:r>
              <a:rPr lang="ru-RU" dirty="0" err="1"/>
              <a:t>перцептивная</a:t>
            </a:r>
            <a:r>
              <a:rPr lang="ru-RU" dirty="0"/>
              <a:t> сторона общения</a:t>
            </a:r>
            <a:r>
              <a:rPr lang="ru-RU" dirty="0" smtClean="0"/>
              <a:t>)</a:t>
            </a:r>
            <a:endParaRPr lang="en-US" dirty="0" smtClean="0"/>
          </a:p>
          <a:p>
            <a:pPr marL="514350" indent="-514350" algn="l">
              <a:buAutoNum type="arabicPeriod"/>
            </a:pPr>
            <a:r>
              <a:rPr lang="ru-RU" dirty="0"/>
              <a:t>Взаимодействие, взаимовлияние людей друг на друга в процессе общения: интерактивная сторона общения</a:t>
            </a:r>
            <a:endParaRPr lang="en-US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РЕФЛЕКСИЯ (от позднелатинского </a:t>
            </a:r>
            <a:r>
              <a:rPr lang="ru-RU" dirty="0" err="1" smtClean="0"/>
              <a:t>reflexio</a:t>
            </a:r>
            <a:r>
              <a:rPr lang="ru-RU" dirty="0" smtClean="0"/>
              <a:t> - обращение назад), 1) размышление, самонаблюдение, самопознание. 2) (Философское) форма познания, теоретическая деятельность человека, направленная на осмысление своих собственных действий и их оснований.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Каузальная атрибуция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объяснение субъектом межличностного восприятия причин и методов поведения других людей.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Социальные стереотипы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СОЦИАЛЬНЫЙ СТЕРЕОТИП (греч. </a:t>
            </a:r>
            <a:r>
              <a:rPr lang="ru-RU" dirty="0" err="1" smtClean="0"/>
              <a:t>stereos</a:t>
            </a:r>
            <a:r>
              <a:rPr lang="ru-RU" dirty="0" smtClean="0"/>
              <a:t> - телесный, твердый, объемный, пространственный и </a:t>
            </a:r>
            <a:r>
              <a:rPr lang="ru-RU" dirty="0" err="1" smtClean="0"/>
              <a:t>typos</a:t>
            </a:r>
            <a:r>
              <a:rPr lang="ru-RU" dirty="0" smtClean="0"/>
              <a:t> - отпечаток) - "застывший" образ или представление о социальном объекте различных социальных субъектов, выражающие привычный способ восприятия, действия по отношению к данному объекту. </a:t>
            </a:r>
          </a:p>
          <a:p>
            <a:r>
              <a:rPr lang="ru-RU" dirty="0" smtClean="0"/>
              <a:t>Термин "С.С." введен У. </a:t>
            </a:r>
            <a:r>
              <a:rPr lang="ru-RU" dirty="0" err="1" smtClean="0"/>
              <a:t>Липманом</a:t>
            </a:r>
            <a:r>
              <a:rPr lang="ru-RU" dirty="0" smtClean="0"/>
              <a:t> (1922) для обозначения как форм общения, организованных по упрощенным (типизированным на уровне повседневной жизни) схемам, так и оснований выносимых социальными </a:t>
            </a:r>
            <a:r>
              <a:rPr lang="ru-RU" dirty="0" err="1" smtClean="0"/>
              <a:t>субьектами</a:t>
            </a:r>
            <a:r>
              <a:rPr lang="ru-RU" dirty="0" smtClean="0"/>
              <a:t> стандартных оценок представителям общественных, профессиональных, этнических групп.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Восприятие эмоциональных реакций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31242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23528" y="6237312"/>
            <a:ext cx="4310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Рис.1. Эмоциональная шкала Р. </a:t>
            </a:r>
            <a:r>
              <a:rPr lang="ru-RU" dirty="0" err="1" smtClean="0"/>
              <a:t>Вудвортса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700808"/>
            <a:ext cx="32194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5720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Рис. 2 Эмоциональная шкала П. </a:t>
            </a:r>
            <a:r>
              <a:rPr lang="ru-RU" dirty="0" err="1" smtClean="0"/>
              <a:t>Экмэна</a:t>
            </a:r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Интерактивная сторона общения</a:t>
            </a:r>
            <a:endParaRPr lang="ru-RU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856895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2593" y="206190"/>
            <a:ext cx="8479887" cy="6103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010" y="190490"/>
            <a:ext cx="8443462" cy="6262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24677"/>
            <a:ext cx="8579400" cy="6343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воздействия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убеждение и </a:t>
            </a:r>
          </a:p>
          <a:p>
            <a:pPr lvl="0"/>
            <a:r>
              <a:rPr lang="ru-RU" dirty="0"/>
              <a:t>принуждение (на уровне сознания), </a:t>
            </a:r>
          </a:p>
          <a:p>
            <a:pPr lvl="0"/>
            <a:r>
              <a:rPr lang="ru-RU" dirty="0"/>
              <a:t>внушение, заражение  </a:t>
            </a:r>
          </a:p>
          <a:p>
            <a:pPr lvl="0"/>
            <a:r>
              <a:rPr lang="ru-RU" dirty="0"/>
              <a:t>подражание (на неосознаваемом уровне психики).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общения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i="1" dirty="0"/>
              <a:t>Общение — </a:t>
            </a:r>
            <a:r>
              <a:rPr lang="ru-RU" b="1" dirty="0"/>
              <a:t>специфическая форма взаимодействия человека с другими людьми как членами общества, в общении реализуются социальные отношения людей</a:t>
            </a:r>
            <a:r>
              <a:rPr lang="ru-RU" b="1" dirty="0" smtClean="0"/>
              <a:t>.</a:t>
            </a:r>
            <a:endParaRPr lang="en-US" b="1" dirty="0" smtClean="0"/>
          </a:p>
          <a:p>
            <a:r>
              <a:rPr lang="ru-RU" b="1" i="1" dirty="0"/>
              <a:t>Общение </a:t>
            </a:r>
            <a:r>
              <a:rPr lang="ru-RU" b="1" dirty="0"/>
              <a:t>— процесс взаимодействия людей, социальных групп, общностей, в котором происходит обмен информацией, опытом, способностями и результатами деятельности.</a:t>
            </a:r>
            <a:endParaRPr lang="ru-RU" dirty="0"/>
          </a:p>
          <a:p>
            <a:r>
              <a:rPr lang="ru-RU" i="1" dirty="0" smtClean="0"/>
              <a:t>Общение </a:t>
            </a:r>
            <a:r>
              <a:rPr lang="ru-RU" i="1" dirty="0"/>
              <a:t>является необходимым условием для формирования человеческой психики и личности. Поведение, деятельность, отношение человека к миру и самому себе во многом определяются его общением с другими людьми.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Три стороны общения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b="1" i="1" dirty="0" smtClean="0"/>
              <a:t>Коммуникативная </a:t>
            </a:r>
            <a:r>
              <a:rPr lang="ru-RU" b="1" i="1" dirty="0"/>
              <a:t>сторона общения </a:t>
            </a:r>
            <a:r>
              <a:rPr lang="ru-RU" dirty="0"/>
              <a:t>состоит в обмене информацией между людьми; но общение не сводится лишь к передаче информации, это более широкое понятие. </a:t>
            </a:r>
          </a:p>
          <a:p>
            <a:pPr lvl="0"/>
            <a:r>
              <a:rPr lang="ru-RU" b="1" i="1" dirty="0" err="1" smtClean="0"/>
              <a:t>Перцептивная</a:t>
            </a:r>
            <a:r>
              <a:rPr lang="ru-RU" b="1" i="1" dirty="0" smtClean="0"/>
              <a:t> </a:t>
            </a:r>
            <a:r>
              <a:rPr lang="ru-RU" b="1" i="1" dirty="0"/>
              <a:t>сторона </a:t>
            </a:r>
            <a:r>
              <a:rPr lang="ru-RU" dirty="0"/>
              <a:t>общения включает процесс восприятия друг друга партнерами по общению и установление на этой основе взаимопонимания</a:t>
            </a:r>
            <a:r>
              <a:rPr lang="ru-RU" dirty="0" smtClean="0"/>
              <a:t>.</a:t>
            </a:r>
          </a:p>
          <a:p>
            <a:r>
              <a:rPr lang="ru-RU" b="1" i="1" dirty="0" smtClean="0"/>
              <a:t>Интерактивная сторона </a:t>
            </a:r>
            <a:r>
              <a:rPr lang="ru-RU" dirty="0" smtClean="0"/>
              <a:t>заключается в организации взаимодействия между людьми; например, нужно согласовать действия, распределить функции или повлиять на настроение, поведение, убеждения собеседника.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общения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/>
          </a:bodyPr>
          <a:lstStyle/>
          <a:p>
            <a:pPr lvl="0"/>
            <a:r>
              <a:rPr lang="ru-RU" sz="1600" i="1" dirty="0"/>
              <a:t>личностно формирующую </a:t>
            </a:r>
            <a:r>
              <a:rPr lang="ru-RU" sz="1600" dirty="0"/>
              <a:t>(общение является необходимым условием для формирования личности человека: «с кем поведешься — от того и наберешься»);</a:t>
            </a:r>
          </a:p>
          <a:p>
            <a:pPr lvl="0"/>
            <a:r>
              <a:rPr lang="ru-RU" sz="1600" i="1" dirty="0"/>
              <a:t>коммуникативную </a:t>
            </a:r>
            <a:r>
              <a:rPr lang="ru-RU" sz="1600" dirty="0"/>
              <a:t>(передача информации);</a:t>
            </a:r>
          </a:p>
          <a:p>
            <a:pPr lvl="0"/>
            <a:r>
              <a:rPr lang="ru-RU" sz="1600" i="1" dirty="0"/>
              <a:t>инструментальную </a:t>
            </a:r>
            <a:r>
              <a:rPr lang="ru-RU" sz="1600" dirty="0"/>
              <a:t>(общение выступает как социальный механизм управления для осуществления каких- то действий людей</a:t>
            </a:r>
            <a:r>
              <a:rPr lang="ru-RU" sz="1600" dirty="0" smtClean="0"/>
              <a:t>,, </a:t>
            </a:r>
            <a:r>
              <a:rPr lang="ru-RU" sz="1600" dirty="0"/>
              <a:t>принятия решения и т.п.);</a:t>
            </a:r>
          </a:p>
          <a:p>
            <a:pPr lvl="0"/>
            <a:r>
              <a:rPr lang="ru-RU" sz="1600" i="1" dirty="0"/>
              <a:t>экспрессивную </a:t>
            </a:r>
            <a:r>
              <a:rPr lang="ru-RU" sz="1600" dirty="0"/>
              <a:t>(позволяет партнерам по общению выразить и понять переживания, эмоции друг друга, отношения);</a:t>
            </a:r>
          </a:p>
          <a:p>
            <a:pPr lvl="0"/>
            <a:r>
              <a:rPr lang="ru-RU" sz="1600" i="1" dirty="0"/>
              <a:t>психотерапевтическую </a:t>
            </a:r>
            <a:r>
              <a:rPr lang="ru-RU" sz="1600" dirty="0"/>
              <a:t>(общение, подтверждение внимания людей к человеку является необходимым фактором для сохранения психологического комфорта, положительного эмоционального самочувствия, физического здоровья человека: «Для человека нет более страшного наказания, чем находиться в обществе и быть </a:t>
            </a:r>
            <a:r>
              <a:rPr lang="ru-RU" sz="1600" dirty="0" err="1"/>
              <a:t>незамечаемым</a:t>
            </a:r>
            <a:r>
              <a:rPr lang="ru-RU" sz="1600" dirty="0"/>
              <a:t> другими людьми» (У. Джеймс);</a:t>
            </a:r>
          </a:p>
          <a:p>
            <a:pPr lvl="0"/>
            <a:r>
              <a:rPr lang="ru-RU" sz="1600" i="1" dirty="0"/>
              <a:t>интегративную </a:t>
            </a:r>
            <a:r>
              <a:rPr lang="ru-RU" sz="1600" dirty="0"/>
              <a:t>(общение выступает как средство объединения людей);</a:t>
            </a:r>
          </a:p>
          <a:p>
            <a:pPr lvl="0"/>
            <a:r>
              <a:rPr lang="ru-RU" sz="1600" i="1" dirty="0"/>
              <a:t>социализирующую </a:t>
            </a:r>
            <a:r>
              <a:rPr lang="ru-RU" sz="1600" dirty="0"/>
              <a:t>(через общение происходит усвоение норм культуры и ценностей определенного общества);</a:t>
            </a:r>
          </a:p>
          <a:p>
            <a:pPr lvl="0"/>
            <a:r>
              <a:rPr lang="ru-RU" sz="1600" i="1" dirty="0"/>
              <a:t>функцию самовыражения </a:t>
            </a:r>
            <a:r>
              <a:rPr lang="ru-RU" sz="1600" dirty="0"/>
              <a:t>(общение позволяет продемонстрировать личностный, интеллектуальный потенциал человека, его индивидуальные особенности).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(стратегии) общения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открытое — закрытое; </a:t>
            </a:r>
          </a:p>
          <a:p>
            <a:r>
              <a:rPr lang="ru-RU" dirty="0"/>
              <a:t>2) монологическое — диалогическое; </a:t>
            </a:r>
          </a:p>
          <a:p>
            <a:r>
              <a:rPr lang="ru-RU" dirty="0"/>
              <a:t>3) ролевое (исходя из социальной роли) — личностное (общение «по душам»).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общения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Контакт масок</a:t>
            </a:r>
          </a:p>
          <a:p>
            <a:r>
              <a:rPr lang="ru-RU" dirty="0" smtClean="0"/>
              <a:t>Примитивное общение</a:t>
            </a:r>
          </a:p>
          <a:p>
            <a:r>
              <a:rPr lang="ru-RU" dirty="0" smtClean="0"/>
              <a:t>Формально-ролевое общение</a:t>
            </a:r>
          </a:p>
          <a:p>
            <a:r>
              <a:rPr lang="ru-RU" dirty="0" smtClean="0"/>
              <a:t>Деловое общение</a:t>
            </a:r>
          </a:p>
          <a:p>
            <a:r>
              <a:rPr lang="ru-RU" dirty="0" smtClean="0"/>
              <a:t>Светское общение</a:t>
            </a:r>
          </a:p>
          <a:p>
            <a:r>
              <a:rPr lang="ru-RU" dirty="0" smtClean="0"/>
              <a:t>Духовное общение</a:t>
            </a:r>
          </a:p>
          <a:p>
            <a:r>
              <a:rPr lang="ru-RU" dirty="0" err="1" smtClean="0"/>
              <a:t>Манипулятивное</a:t>
            </a:r>
            <a:r>
              <a:rPr lang="ru-RU" dirty="0" smtClean="0"/>
              <a:t> общение</a:t>
            </a:r>
          </a:p>
          <a:p>
            <a:r>
              <a:rPr lang="ru-RU" dirty="0" smtClean="0"/>
              <a:t>Императивное общение</a:t>
            </a:r>
          </a:p>
          <a:p>
            <a:r>
              <a:rPr lang="ru-RU" dirty="0" smtClean="0"/>
              <a:t>Диалогическое общение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Коммуникативная сторона общения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Коммуникация </a:t>
            </a:r>
            <a:r>
              <a:rPr lang="ru-RU" b="1" dirty="0"/>
              <a:t>— процесс двустороннего обмена информацией, ведущей ко взаимному пониманию. </a:t>
            </a:r>
            <a:endParaRPr lang="ru-RU" dirty="0"/>
          </a:p>
          <a:p>
            <a:r>
              <a:rPr lang="ru-RU" b="1" dirty="0"/>
              <a:t>Коммуникация в переводе с латыни обозначает «общее, разделяемое со всеми»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Модель коммуникативного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коммуникатор </a:t>
            </a:r>
          </a:p>
          <a:p>
            <a:pPr lvl="0"/>
            <a:r>
              <a:rPr lang="ru-RU" dirty="0"/>
              <a:t>сообщение (текст) </a:t>
            </a:r>
          </a:p>
          <a:p>
            <a:pPr lvl="0"/>
            <a:r>
              <a:rPr lang="ru-RU" dirty="0"/>
              <a:t>канал передачи информации </a:t>
            </a:r>
          </a:p>
          <a:p>
            <a:pPr lvl="0"/>
            <a:r>
              <a:rPr lang="ru-RU" dirty="0"/>
              <a:t>аудитория (слушатель, приемник) </a:t>
            </a:r>
          </a:p>
          <a:p>
            <a:pPr lvl="0"/>
            <a:r>
              <a:rPr lang="ru-RU" dirty="0"/>
              <a:t>обратная связь.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123</TotalTime>
  <Words>961</Words>
  <Application>Microsoft Office PowerPoint</Application>
  <PresentationFormat>Экран (4:3)</PresentationFormat>
  <Paragraphs>111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Трек</vt:lpstr>
      <vt:lpstr>Психология общения </vt:lpstr>
      <vt:lpstr>Основные вопросы </vt:lpstr>
      <vt:lpstr>Понятие общения</vt:lpstr>
      <vt:lpstr>Три стороны общения</vt:lpstr>
      <vt:lpstr>Функции общения</vt:lpstr>
      <vt:lpstr>Виды (стратегии) общения</vt:lpstr>
      <vt:lpstr>Виды общения</vt:lpstr>
      <vt:lpstr>Коммуникативная сторона общения</vt:lpstr>
      <vt:lpstr>Модель коммуникативного процесса</vt:lpstr>
      <vt:lpstr>Процесс коммуникации</vt:lpstr>
      <vt:lpstr>Каналы общения </vt:lpstr>
      <vt:lpstr>Схема передачи сообщения</vt:lpstr>
      <vt:lpstr>Функции невербального поведения: </vt:lpstr>
      <vt:lpstr>Активное слушание</vt:lpstr>
      <vt:lpstr>Перцептивная сторона общения</vt:lpstr>
      <vt:lpstr>Механизмы социальной перцепции</vt:lpstr>
      <vt:lpstr>Идентификация</vt:lpstr>
      <vt:lpstr>Эмпатия</vt:lpstr>
      <vt:lpstr>Аттракция</vt:lpstr>
      <vt:lpstr>Рефлексия</vt:lpstr>
      <vt:lpstr>Каузальная атрибуция</vt:lpstr>
      <vt:lpstr>Социальные стереотипы</vt:lpstr>
      <vt:lpstr>Восприятие эмоциональных реакций</vt:lpstr>
      <vt:lpstr>Интерактивная сторона общения</vt:lpstr>
      <vt:lpstr>Слайд 25</vt:lpstr>
      <vt:lpstr>Слайд 26</vt:lpstr>
      <vt:lpstr>Слайд 27</vt:lpstr>
      <vt:lpstr>Методы воздействия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 общения </dc:title>
  <dc:creator>Admin</dc:creator>
  <cp:lastModifiedBy>Admin</cp:lastModifiedBy>
  <cp:revision>14</cp:revision>
  <dcterms:created xsi:type="dcterms:W3CDTF">2011-04-13T18:04:00Z</dcterms:created>
  <dcterms:modified xsi:type="dcterms:W3CDTF">2011-04-13T20:07:21Z</dcterms:modified>
</cp:coreProperties>
</file>