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9" r:id="rId9"/>
    <p:sldId id="263" r:id="rId10"/>
    <p:sldId id="277" r:id="rId11"/>
    <p:sldId id="280" r:id="rId12"/>
    <p:sldId id="264" r:id="rId13"/>
    <p:sldId id="281" r:id="rId14"/>
    <p:sldId id="265" r:id="rId15"/>
    <p:sldId id="278" r:id="rId16"/>
    <p:sldId id="282" r:id="rId17"/>
    <p:sldId id="283" r:id="rId18"/>
    <p:sldId id="266" r:id="rId19"/>
    <p:sldId id="284" r:id="rId20"/>
    <p:sldId id="268" r:id="rId21"/>
    <p:sldId id="285" r:id="rId22"/>
    <p:sldId id="276" r:id="rId23"/>
    <p:sldId id="269" r:id="rId24"/>
    <p:sldId id="286" r:id="rId25"/>
    <p:sldId id="270" r:id="rId26"/>
    <p:sldId id="271" r:id="rId27"/>
    <p:sldId id="287" r:id="rId28"/>
    <p:sldId id="272" r:id="rId29"/>
    <p:sldId id="273" r:id="rId30"/>
    <p:sldId id="288" r:id="rId31"/>
    <p:sldId id="274" r:id="rId32"/>
    <p:sldId id="275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87805" autoAdjust="0"/>
  </p:normalViewPr>
  <p:slideViewPr>
    <p:cSldViewPr>
      <p:cViewPr varScale="1">
        <p:scale>
          <a:sx n="65" d="100"/>
          <a:sy n="65" d="100"/>
        </p:scale>
        <p:origin x="15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285992"/>
            <a:ext cx="8229600" cy="3357586"/>
          </a:xfrm>
        </p:spPr>
        <p:txBody>
          <a:bodyPr/>
          <a:lstStyle/>
          <a:p>
            <a:pPr algn="r"/>
            <a:b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Подготовили: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Петкевич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Е.Ю., 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Синица Е.Б.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1785926"/>
            <a:ext cx="7772400" cy="1571636"/>
          </a:xfrm>
        </p:spPr>
        <p:txBody>
          <a:bodyPr>
            <a:normAutofit/>
          </a:bodyPr>
          <a:lstStyle/>
          <a:p>
            <a:pPr algn="ctr"/>
            <a:r>
              <a:rPr lang="ru-RU" sz="4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 «Диатон</a:t>
            </a: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75062" y="2714942"/>
            <a:ext cx="1793875" cy="1428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327648"/>
          </a:xfrm>
        </p:spPr>
        <p:txBody>
          <a:bodyPr>
            <a:normAutofit fontScale="85000" lnSpcReduction="20000"/>
          </a:bodyPr>
          <a:lstStyle/>
          <a:p>
            <a:pPr indent="411480" algn="ctr">
              <a:lnSpc>
                <a:spcPct val="160000"/>
              </a:lnSpc>
              <a:buNone/>
            </a:pPr>
            <a:r>
              <a:rPr lang="ru-RU" sz="5100" b="1" dirty="0">
                <a:solidFill>
                  <a:srgbClr val="FF0000"/>
                </a:solidFill>
              </a:rPr>
              <a:t>Звуко-цветовые ассоциации</a:t>
            </a:r>
          </a:p>
          <a:p>
            <a:pPr indent="411480" algn="just">
              <a:lnSpc>
                <a:spcPct val="160000"/>
              </a:lnSpc>
              <a:buNone/>
            </a:pPr>
            <a:r>
              <a:rPr lang="ru-RU" sz="5100" b="1" dirty="0">
                <a:solidFill>
                  <a:srgbClr val="FF0000"/>
                </a:solidFill>
              </a:rPr>
              <a:t> </a:t>
            </a:r>
            <a:r>
              <a:rPr lang="ru-RU" b="1" dirty="0"/>
              <a:t>Неотъемлемой частью психического образа текста являются вызываемые им </a:t>
            </a:r>
            <a:r>
              <a:rPr lang="ru-RU" b="1" dirty="0" err="1"/>
              <a:t>звуко-цветовые</a:t>
            </a:r>
            <a:r>
              <a:rPr lang="ru-RU" b="1" dirty="0"/>
              <a:t> ассоциации. Важно учитывать это при построении текста, несущего целостный образ, особенно в тех случаях, когда он сопровождается видеорядом.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b="1" dirty="0"/>
              <a:t>     </a:t>
            </a:r>
            <a:r>
              <a:rPr lang="ru-RU" b="1" dirty="0"/>
              <a:t>При создании текста, предназначенного для воспроизведения в определенном цветовом контексте (плакат, рекламный щит и др.), учет </a:t>
            </a:r>
            <a:r>
              <a:rPr lang="ru-RU" b="1" dirty="0" err="1"/>
              <a:t>звуко-цветовой</a:t>
            </a:r>
            <a:r>
              <a:rPr lang="ru-RU" b="1" dirty="0"/>
              <a:t> ассоциации текста особенно важен, поскольку он должен гармонировать с общей цветовой гаммой рекламного сообщения.</a:t>
            </a:r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 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78647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 indent="411480" algn="just">
              <a:lnSpc>
                <a:spcPct val="170000"/>
              </a:lnSpc>
              <a:buNone/>
            </a:pPr>
            <a:r>
              <a:rPr lang="ru-RU" sz="7000" b="1" dirty="0">
                <a:solidFill>
                  <a:srgbClr val="FF0000"/>
                </a:solidFill>
              </a:rPr>
              <a:t>Ритм</a:t>
            </a:r>
            <a:br>
              <a:rPr lang="ru-RU" sz="1200" dirty="0">
                <a:solidFill>
                  <a:schemeClr val="bg1"/>
                </a:solidFill>
              </a:rPr>
            </a:br>
            <a:endParaRPr lang="en-US" sz="3200" b="1" dirty="0"/>
          </a:p>
          <a:p>
            <a:pPr indent="411480" algn="just">
              <a:lnSpc>
                <a:spcPct val="170000"/>
              </a:lnSpc>
              <a:buNone/>
            </a:pPr>
            <a:r>
              <a:rPr lang="ru-RU" sz="3200" b="1" dirty="0"/>
              <a:t>Значение ритма переоценить трудно, не случайно </a:t>
            </a:r>
            <a:r>
              <a:rPr lang="ru-RU" sz="3200" b="1" dirty="0" err="1"/>
              <a:t>звуко-ритмическое</a:t>
            </a:r>
            <a:r>
              <a:rPr lang="ru-RU" sz="3200" b="1" dirty="0"/>
              <a:t> воздействие считается основой любой религиозно-магической системы. Ритм является организующим началом и просматривается на всех уровнях текста от звукового до образного. Одной из ритмических характеристик текста является длина слова в слогах, которая обратно пропорциональна ритмичности высказывания.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411480" algn="just">
              <a:lnSpc>
                <a:spcPct val="170000"/>
              </a:lnSpc>
              <a:buNone/>
            </a:pPr>
            <a:r>
              <a:rPr lang="ru-RU" b="1" dirty="0"/>
              <a:t>Слова разговорного диалогического стиля характеризуются в среднем небольшой длиной в слогах. Тексты, в которых, употребляются абстрактные выражения или исключительные слова, имеют более высокие среднеарифметические длины в слогах. </a:t>
            </a:r>
          </a:p>
          <a:p>
            <a:pPr>
              <a:buNone/>
            </a:pPr>
            <a:r>
              <a:rPr lang="ru-RU" b="1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714356"/>
            <a:ext cx="8183880" cy="4269124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72206"/>
            <a:ext cx="8229600" cy="12858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1329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5900" b="1" dirty="0">
                <a:solidFill>
                  <a:srgbClr val="FF0000"/>
                </a:solidFill>
              </a:rPr>
              <a:t>Золотое сечение</a:t>
            </a:r>
            <a:endParaRPr lang="en-US" sz="5900" b="1" dirty="0">
              <a:solidFill>
                <a:srgbClr val="FF0000"/>
              </a:solidFill>
            </a:endParaRPr>
          </a:p>
          <a:p>
            <a:pPr indent="411480" algn="just">
              <a:lnSpc>
                <a:spcPct val="170000"/>
              </a:lnSpc>
              <a:buNone/>
            </a:pPr>
            <a:br>
              <a:rPr lang="ru-RU" dirty="0"/>
            </a:br>
            <a:r>
              <a:rPr lang="ru-RU" b="1" dirty="0"/>
              <a:t>Другой стороной ритма на уровне структуры текста является “золотая пропорция” или “золотое сечение”. Эта пропорция отвечает такому делению целого на две части при котором отношение большей части к меньшей равно отношению целого к большей части. </a:t>
            </a:r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/>
          </a:bodyPr>
          <a:lstStyle/>
          <a:p>
            <a:pPr indent="411480" algn="just">
              <a:lnSpc>
                <a:spcPct val="170000"/>
              </a:lnSpc>
              <a:buNone/>
            </a:pPr>
            <a:r>
              <a:rPr lang="ru-RU" b="1" dirty="0"/>
              <a:t>Золотая пропорция является величиной иррациональной, т.е. несоизмеримой, ее нельзя представить в виде отношения двух целых чисел, она отвечает математическому выражению (1 + v5):2=1,6180339...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dirty="0"/>
              <a:t>     </a:t>
            </a:r>
            <a:r>
              <a:rPr lang="ru-RU" b="1" dirty="0"/>
              <a:t>Золотая пропорция обнаружена во всех областях художественного творчества, в том числе словесного. Информация, которая содержится в точке золотого сечения, влияет непосредственно на подсознание, минуя сознание.</a:t>
            </a:r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95070"/>
          </a:xfrm>
        </p:spPr>
        <p:txBody>
          <a:bodyPr>
            <a:normAutofit/>
          </a:bodyPr>
          <a:lstStyle/>
          <a:p>
            <a:pPr indent="411480" algn="just">
              <a:lnSpc>
                <a:spcPct val="150000"/>
              </a:lnSpc>
              <a:buNone/>
            </a:pPr>
            <a:r>
              <a:rPr lang="ru-RU" b="1" dirty="0"/>
              <a:t>Суггестивное (латентное) воздействие имеет установочный характер, </a:t>
            </a:r>
            <a:r>
              <a:rPr lang="ru-RU" b="1" dirty="0" err="1"/>
              <a:t>правополушарно</a:t>
            </a:r>
            <a:r>
              <a:rPr lang="ru-RU" b="1" dirty="0"/>
              <a:t>. С правым полушарием тесно связаны отрицательные эмоции. Объясняется это тем, что неприятные ситуации тесно связаны с опасностью, последняя требует быстрого и точного реагирования. </a:t>
            </a:r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dirty="0"/>
              <a:t>     </a:t>
            </a:r>
          </a:p>
          <a:p>
            <a:pPr algn="just">
              <a:buNone/>
            </a:pPr>
            <a:r>
              <a:rPr lang="en-US" b="1" dirty="0"/>
              <a:t>    </a:t>
            </a:r>
            <a:r>
              <a:rPr lang="ru-RU" b="1" dirty="0"/>
              <a:t>Таким образом, способствуя обострению внимания, отрицательные эмоции повышают скорость реакции и тем улучшают оперативный прогноз.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iatone.gif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0504"/>
            <a:ext cx="3357554" cy="2857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7643842"/>
          </a:xfrm>
        </p:spPr>
        <p:txBody>
          <a:bodyPr/>
          <a:lstStyle/>
          <a:p>
            <a:pPr indent="411480" algn="just">
              <a:buNone/>
            </a:pPr>
            <a:r>
              <a:rPr lang="ru-RU" dirty="0"/>
              <a:t>В начале 1990-х гг. в Перми была создана лаборатория суггестивной лингвистики, где исследуются, в частности, смежные проблемы психолингвистики и психотерапии, в том числе гипноза. Эта лаборатория непосредственно занимается и проблемами социально ориентированного общения. </a:t>
            </a:r>
          </a:p>
          <a:p>
            <a:pPr indent="411480" algn="just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/>
              <a:t>     </a:t>
            </a:r>
            <a:r>
              <a:rPr lang="ru-RU" dirty="0"/>
              <a:t>В 1996 ЧЕРЕПАНОВА И.Ю. защитила докторскую диссертацию, материалы которой послужили основой для нового направления в психолингвистике - "Суггестивная лингвистика".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929486"/>
          </a:xfrm>
        </p:spPr>
        <p:txBody>
          <a:bodyPr>
            <a:normAutofit fontScale="92500"/>
          </a:bodyPr>
          <a:lstStyle/>
          <a:p>
            <a:pPr indent="411480" algn="just">
              <a:lnSpc>
                <a:spcPct val="120000"/>
              </a:lnSpc>
              <a:buNone/>
            </a:pPr>
            <a:endParaRPr lang="ru-RU" dirty="0">
              <a:solidFill>
                <a:schemeClr val="bg1"/>
              </a:solidFill>
            </a:endParaRPr>
          </a:p>
          <a:p>
            <a:pPr indent="411480" algn="just">
              <a:lnSpc>
                <a:spcPct val="120000"/>
              </a:lnSpc>
              <a:buNone/>
            </a:pPr>
            <a:r>
              <a:rPr lang="ru-RU" dirty="0">
                <a:solidFill>
                  <a:schemeClr val="bg1"/>
                </a:solidFill>
              </a:rPr>
              <a:t>В </a:t>
            </a:r>
            <a:r>
              <a:rPr lang="ru-RU" dirty="0"/>
              <a:t>2003 году завершена новая версия программы  </a:t>
            </a:r>
            <a:r>
              <a:rPr lang="ru-RU" dirty="0" err="1"/>
              <a:t>Диатон</a:t>
            </a:r>
            <a:r>
              <a:rPr lang="ru-RU" dirty="0"/>
              <a:t>  - </a:t>
            </a:r>
            <a:r>
              <a:rPr lang="ru-RU" dirty="0" err="1"/>
              <a:t>Словодел</a:t>
            </a:r>
            <a:r>
              <a:rPr lang="ru-RU" dirty="0"/>
              <a:t>.</a:t>
            </a:r>
          </a:p>
          <a:p>
            <a:pPr indent="411480" algn="just">
              <a:lnSpc>
                <a:spcPct val="120000"/>
              </a:lnSpc>
              <a:buNone/>
            </a:pPr>
            <a:r>
              <a:rPr lang="ru-RU" dirty="0"/>
              <a:t> В данной версии были улучшены параметры всестороннего </a:t>
            </a:r>
            <a:r>
              <a:rPr lang="ru-RU" dirty="0" err="1"/>
              <a:t>фоносемантического</a:t>
            </a:r>
            <a:r>
              <a:rPr lang="ru-RU" dirty="0"/>
              <a:t> анализа:</a:t>
            </a:r>
          </a:p>
          <a:p>
            <a:pPr indent="411480" algn="just">
              <a:lnSpc>
                <a:spcPct val="120000"/>
              </a:lnSpc>
              <a:buNone/>
            </a:pPr>
            <a:r>
              <a:rPr lang="ru-RU" dirty="0"/>
              <a:t> На основании 10-летней практической деятельности были изменены некоторые алгоритмы программы;</a:t>
            </a:r>
          </a:p>
          <a:p>
            <a:pPr indent="411480" algn="just">
              <a:lnSpc>
                <a:spcPct val="120000"/>
              </a:lnSpc>
              <a:buNone/>
            </a:pPr>
            <a:r>
              <a:rPr lang="ru-RU" dirty="0"/>
              <a:t> Учтены данные полученные в результате практической работы психотерапевтов, ПР - специалистов, лингвистов;</a:t>
            </a:r>
          </a:p>
          <a:p>
            <a:pPr indent="411480" algn="just">
              <a:lnSpc>
                <a:spcPct val="120000"/>
              </a:lnSpc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00166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411480" algn="just">
              <a:lnSpc>
                <a:spcPct val="120000"/>
              </a:lnSpc>
              <a:buNone/>
            </a:pPr>
            <a:r>
              <a:rPr lang="ru-RU" dirty="0"/>
              <a:t> Убраны блоки дававшие ненужные или неточные (неэффективные) данные.</a:t>
            </a:r>
          </a:p>
          <a:p>
            <a:pPr indent="411480" algn="just">
              <a:lnSpc>
                <a:spcPct val="120000"/>
              </a:lnSpc>
              <a:buNone/>
            </a:pPr>
            <a:r>
              <a:rPr lang="ru-RU" dirty="0"/>
              <a:t> Кроме того, была встроена дополнительная функция анализа - влияние текста на ритмы мозга. Благодаря этой функции стало возможно отслеживать не только подсознательные реакции мозга на текст или вербальную информацию, но и физиологические изменения в его работе.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/>
          </a:bodyPr>
          <a:lstStyle/>
          <a:p>
            <a:pPr indent="411480" algn="just">
              <a:lnSpc>
                <a:spcPct val="150000"/>
              </a:lnSpc>
              <a:buNone/>
            </a:pPr>
            <a:endParaRPr lang="ru-RU" dirty="0">
              <a:solidFill>
                <a:schemeClr val="bg1"/>
              </a:solidFill>
            </a:endParaRPr>
          </a:p>
          <a:p>
            <a:pPr indent="411480" algn="just">
              <a:lnSpc>
                <a:spcPct val="150000"/>
              </a:lnSpc>
              <a:buNone/>
            </a:pPr>
            <a:r>
              <a:rPr lang="ru-RU" b="1" dirty="0"/>
              <a:t>Имеется возможность использования программы для обработки результатов свободного ассоциативного эксперимента с целью анализа реального состояния личности и психоанализа.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14290"/>
            <a:ext cx="242889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11480" algn="just">
              <a:lnSpc>
                <a:spcPct val="150000"/>
              </a:lnSpc>
              <a:buNone/>
            </a:pPr>
            <a:r>
              <a:rPr lang="ru-RU" b="1" dirty="0"/>
              <a:t> </a:t>
            </a:r>
          </a:p>
          <a:p>
            <a:pPr indent="411480" algn="just">
              <a:lnSpc>
                <a:spcPct val="150000"/>
              </a:lnSpc>
              <a:buNone/>
            </a:pPr>
            <a:r>
              <a:rPr lang="ru-RU" b="1" dirty="0"/>
              <a:t>Программа может быть использована как для экспертизы, так и для моделирования текстов внушения в опции генерации имен.</a:t>
            </a:r>
          </a:p>
          <a:p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6143644"/>
          </a:xfrm>
        </p:spPr>
        <p:txBody>
          <a:bodyPr>
            <a:normAutofit fontScale="92500" lnSpcReduction="10000"/>
          </a:bodyPr>
          <a:lstStyle/>
          <a:p>
            <a:pPr indent="411480" algn="just">
              <a:lnSpc>
                <a:spcPct val="150000"/>
              </a:lnSpc>
              <a:buNone/>
            </a:pPr>
            <a:endParaRPr lang="ru-RU" dirty="0">
              <a:solidFill>
                <a:schemeClr val="bg1"/>
              </a:solidFill>
            </a:endParaRPr>
          </a:p>
          <a:p>
            <a:pPr indent="411480" algn="just">
              <a:lnSpc>
                <a:spcPct val="150000"/>
              </a:lnSpc>
              <a:buNone/>
            </a:pPr>
            <a:endParaRPr lang="ru-RU" dirty="0">
              <a:solidFill>
                <a:schemeClr val="bg1"/>
              </a:solidFill>
            </a:endParaRPr>
          </a:p>
          <a:p>
            <a:pPr indent="411480" algn="just">
              <a:lnSpc>
                <a:spcPct val="150000"/>
              </a:lnSpc>
              <a:buNone/>
            </a:pPr>
            <a:r>
              <a:rPr lang="ru-RU" b="1" dirty="0"/>
              <a:t>Программа позволяет работать с несколькими текстами (с несколькими вариантами текста), редактировать тексты, читать тексты из файлов на диске, записывать тексты на диск. Анализировать тексты и отдельные слова можно непосредственно во время редактирования. </a:t>
            </a:r>
          </a:p>
          <a:p>
            <a:endParaRPr lang="ru-RU" b="1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9" y="0"/>
            <a:ext cx="3071834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pPr indent="411480" algn="just">
              <a:lnSpc>
                <a:spcPct val="150000"/>
              </a:lnSpc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b="1" dirty="0"/>
              <a:t>При </a:t>
            </a:r>
            <a:r>
              <a:rPr lang="ru-RU" b="1" dirty="0" err="1"/>
              <a:t>фоносемантическом</a:t>
            </a:r>
            <a:r>
              <a:rPr lang="ru-RU" b="1" dirty="0"/>
              <a:t> анализе текста или слова выдается список качеств, с которыми ассоциируется данный текст (слово) с указанием степени ассоциации в условных баллах, а также словесный комментарий.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90000" algn="ctr">
              <a:lnSpc>
                <a:spcPct val="150000"/>
              </a:lnSpc>
              <a:buNone/>
            </a:pPr>
            <a:r>
              <a:rPr lang="ru-RU" b="1" dirty="0">
                <a:solidFill>
                  <a:srgbClr val="FF0000"/>
                </a:solidFill>
              </a:rPr>
              <a:t>DIATONE</a:t>
            </a:r>
            <a:br>
              <a:rPr lang="ru-RU" dirty="0">
                <a:solidFill>
                  <a:srgbClr val="FF0000"/>
                </a:solidFill>
              </a:rPr>
            </a:br>
            <a:endParaRPr lang="en-US" b="1" dirty="0"/>
          </a:p>
          <a:p>
            <a:pPr indent="90000" algn="just">
              <a:lnSpc>
                <a:spcPct val="150000"/>
              </a:lnSpc>
              <a:buNone/>
            </a:pPr>
            <a:r>
              <a:rPr lang="ru-RU" b="1" dirty="0"/>
              <a:t> Универсальная  программа  экспертизы текстов внушения (рекламных, психотерапевтических, личностных), воздействующих на индивидуальное и массовое сознание, рассчитана на анализ суггестивных особенностей текстов.</a:t>
            </a:r>
          </a:p>
          <a:p>
            <a:pPr indent="90000" algn="just">
              <a:lnSpc>
                <a:spcPct val="150000"/>
              </a:lnSpc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429132"/>
            <a:ext cx="3857620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/>
              <a:t>     Имеется возможность получения более подробной информации (фонетическое значение текста - по 20-ти шкалам, слова - по 25-ти шкалам, частоты употребления </a:t>
            </a:r>
            <a:r>
              <a:rPr lang="ru-RU" b="1" dirty="0" err="1"/>
              <a:t>звукобукв</a:t>
            </a:r>
            <a:r>
              <a:rPr lang="ru-RU" b="1" dirty="0"/>
              <a:t> и отклонение этих частот от нормы, доля высоких и низких звуков в тексте и др.). Кроме того, имеется возможность анализа </a:t>
            </a:r>
            <a:r>
              <a:rPr lang="ru-RU" b="1" dirty="0" err="1"/>
              <a:t>звуко-цветовых</a:t>
            </a:r>
            <a:r>
              <a:rPr lang="ru-RU" b="1" dirty="0"/>
              <a:t> ассоциаций и определения точки золотого сечения в тексте.</a:t>
            </a:r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571612"/>
            <a:ext cx="507209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42918"/>
            <a:ext cx="8183880" cy="1357322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4400" dirty="0">
                <a:solidFill>
                  <a:schemeClr val="bg1"/>
                </a:solidFill>
              </a:rPr>
            </a:br>
            <a:r>
              <a:rPr lang="ru-RU" sz="4400" dirty="0">
                <a:solidFill>
                  <a:schemeClr val="tx1"/>
                </a:solidFill>
              </a:rPr>
              <a:t>Спасибо за внимание!</a:t>
            </a:r>
            <a:br>
              <a:rPr lang="ru-RU" sz="4400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3643314"/>
            <a:ext cx="3000364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95070"/>
          </a:xfrm>
        </p:spPr>
        <p:txBody>
          <a:bodyPr>
            <a:normAutofit/>
          </a:bodyPr>
          <a:lstStyle/>
          <a:p>
            <a:pPr indent="457200" algn="just">
              <a:lnSpc>
                <a:spcPct val="110000"/>
              </a:lnSpc>
              <a:buNone/>
            </a:pPr>
            <a:r>
              <a:rPr lang="ru-RU" b="1" dirty="0"/>
              <a:t>Исходные результаты полученные в ходе многочисленных психолингвистических экспериментов, а также анализа массива текстов внушения, включающего как классические суггестивные тексты, так и тексты </a:t>
            </a:r>
          </a:p>
          <a:p>
            <a:pPr indent="457200" algn="just">
              <a:lnSpc>
                <a:spcPct val="110000"/>
              </a:lnSpc>
              <a:buNone/>
            </a:pPr>
            <a:r>
              <a:rPr lang="ru-RU" b="1" dirty="0"/>
              <a:t>психотерапевтического </a:t>
            </a:r>
          </a:p>
          <a:p>
            <a:pPr indent="457200" algn="just">
              <a:lnSpc>
                <a:spcPct val="110000"/>
              </a:lnSpc>
              <a:buNone/>
            </a:pPr>
            <a:r>
              <a:rPr lang="ru-RU" b="1" dirty="0"/>
              <a:t>и гипнотического </a:t>
            </a:r>
          </a:p>
          <a:p>
            <a:pPr indent="457200" algn="just">
              <a:lnSpc>
                <a:spcPct val="110000"/>
              </a:lnSpc>
              <a:buNone/>
            </a:pPr>
            <a:r>
              <a:rPr lang="ru-RU" b="1" dirty="0"/>
              <a:t>воздействия.</a:t>
            </a:r>
          </a:p>
          <a:p>
            <a:pPr indent="457200">
              <a:lnSpc>
                <a:spcPct val="110000"/>
              </a:lnSpc>
            </a:pPr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286256"/>
            <a:ext cx="4071934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95070"/>
          </a:xfrm>
        </p:spPr>
        <p:txBody>
          <a:bodyPr/>
          <a:lstStyle/>
          <a:p>
            <a:pPr indent="411480" algn="ctr">
              <a:buNone/>
            </a:pPr>
            <a:r>
              <a:rPr lang="ru-RU" b="1" dirty="0">
                <a:solidFill>
                  <a:srgbClr val="FF0000"/>
                </a:solidFill>
              </a:rPr>
              <a:t>Суггестивно-лингвистическая экспертиза текстов </a:t>
            </a:r>
            <a:endParaRPr lang="en-US" b="1" dirty="0">
              <a:solidFill>
                <a:srgbClr val="FF0000"/>
              </a:solidFill>
            </a:endParaRPr>
          </a:p>
          <a:p>
            <a:pPr indent="411480" algn="ctr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indent="411480" algn="just">
              <a:buNone/>
            </a:pPr>
            <a:r>
              <a:rPr lang="ru-RU" b="1" dirty="0"/>
              <a:t>ориентирована прежде всего на оценку скрытых (но объективно существующих) особенностей, которые сложно осознать: </a:t>
            </a:r>
            <a:r>
              <a:rPr lang="ru-RU" b="1" dirty="0" err="1"/>
              <a:t>фоносемантических</a:t>
            </a:r>
            <a:r>
              <a:rPr lang="ru-RU" b="1" dirty="0"/>
              <a:t>, ритмических, структурных характеристик текста.</a:t>
            </a:r>
          </a:p>
          <a:p>
            <a:endParaRPr lang="ru-RU" b="1" dirty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0"/>
            <a:ext cx="1285852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7223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pPr lvl="0" algn="ctr">
              <a:lnSpc>
                <a:spcPct val="150000"/>
              </a:lnSpc>
              <a:buNone/>
            </a:pPr>
            <a:r>
              <a:rPr lang="ru-RU" b="1" dirty="0">
                <a:solidFill>
                  <a:srgbClr val="FF0000"/>
                </a:solidFill>
              </a:rPr>
              <a:t>Экспертиза проводится на основании анализа следующих параметров:</a:t>
            </a:r>
            <a:endParaRPr lang="en-US" b="1" dirty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ru-RU" b="1" dirty="0"/>
              <a:t>фонетическое значение текста;</a:t>
            </a:r>
          </a:p>
          <a:p>
            <a:pPr lvl="0">
              <a:lnSpc>
                <a:spcPct val="150000"/>
              </a:lnSpc>
            </a:pPr>
            <a:r>
              <a:rPr lang="ru-RU" b="1" dirty="0"/>
              <a:t>тип кодирования (жесткий, мягкий);</a:t>
            </a:r>
          </a:p>
          <a:p>
            <a:pPr lvl="0">
              <a:lnSpc>
                <a:spcPct val="150000"/>
              </a:lnSpc>
            </a:pPr>
            <a:r>
              <a:rPr lang="ru-RU" b="1" dirty="0"/>
              <a:t>фонетическое значение отдельного слова;</a:t>
            </a:r>
          </a:p>
          <a:p>
            <a:pPr lvl="0">
              <a:lnSpc>
                <a:spcPct val="150000"/>
              </a:lnSpc>
            </a:pPr>
            <a:r>
              <a:rPr lang="ru-RU" b="1" dirty="0"/>
              <a:t>соотношение высоких и низких звуков;</a:t>
            </a:r>
          </a:p>
          <a:p>
            <a:pPr lvl="0">
              <a:lnSpc>
                <a:spcPct val="150000"/>
              </a:lnSpc>
            </a:pPr>
            <a:r>
              <a:rPr lang="ru-RU" b="1" dirty="0" err="1"/>
              <a:t>звуко-цветовые</a:t>
            </a:r>
            <a:r>
              <a:rPr lang="ru-RU" b="1" dirty="0"/>
              <a:t> ассоциации на текст;</a:t>
            </a:r>
          </a:p>
          <a:p>
            <a:pPr lvl="0">
              <a:lnSpc>
                <a:spcPct val="150000"/>
              </a:lnSpc>
            </a:pPr>
            <a:r>
              <a:rPr lang="ru-RU" b="1" dirty="0"/>
              <a:t>ритмические характеристики текста;</a:t>
            </a:r>
          </a:p>
          <a:p>
            <a:pPr lvl="0">
              <a:lnSpc>
                <a:spcPct val="150000"/>
              </a:lnSpc>
            </a:pPr>
            <a:r>
              <a:rPr lang="ru-RU" b="1" dirty="0"/>
              <a:t>совпадение "золотого сечения" текста с его смысловой кульминацией.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0"/>
            <a:ext cx="2000232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929486"/>
          </a:xfrm>
        </p:spPr>
        <p:txBody>
          <a:bodyPr>
            <a:normAutofit fontScale="85000" lnSpcReduction="20000"/>
          </a:bodyPr>
          <a:lstStyle/>
          <a:p>
            <a:pPr indent="411480">
              <a:lnSpc>
                <a:spcPct val="170000"/>
              </a:lnSpc>
              <a:buNone/>
            </a:pPr>
            <a:r>
              <a:rPr lang="ru-RU" sz="5100" b="1" dirty="0" err="1">
                <a:solidFill>
                  <a:srgbClr val="FF0000"/>
                </a:solidFill>
              </a:rPr>
              <a:t>Фоносемантика</a:t>
            </a:r>
            <a:endParaRPr lang="ru-RU" sz="5100" b="1" dirty="0">
              <a:solidFill>
                <a:srgbClr val="FF0000"/>
              </a:solidFill>
            </a:endParaRPr>
          </a:p>
          <a:p>
            <a:pPr indent="411480" algn="just">
              <a:lnSpc>
                <a:spcPct val="170000"/>
              </a:lnSpc>
              <a:buNone/>
            </a:pPr>
            <a:r>
              <a:rPr lang="ru-RU" dirty="0">
                <a:solidFill>
                  <a:schemeClr val="bg1"/>
                </a:solidFill>
              </a:rPr>
              <a:t> </a:t>
            </a:r>
          </a:p>
          <a:p>
            <a:pPr indent="0" algn="just">
              <a:lnSpc>
                <a:spcPct val="170000"/>
              </a:lnSpc>
              <a:buNone/>
            </a:pPr>
            <a:r>
              <a:rPr lang="ru-RU" b="1" dirty="0"/>
              <a:t>Отклонение частотности употребления тех или иных</a:t>
            </a:r>
            <a:r>
              <a:rPr lang="en-US" b="1" dirty="0"/>
              <a:t> </a:t>
            </a:r>
            <a:r>
              <a:rPr lang="ru-RU" b="1" dirty="0"/>
              <a:t>звуков от нормальной частотности. В обычной</a:t>
            </a:r>
            <a:r>
              <a:rPr lang="en-US" b="1" dirty="0"/>
              <a:t> </a:t>
            </a:r>
            <a:r>
              <a:rPr lang="ru-RU" b="1" dirty="0"/>
              <a:t>речи звуки встречаются с определенной частотностью. Носитель языка интуитивно представляет себе эти нормальные частотности звуков и букв, заранее ожидает встретить в тексте каждый звук нормальное число раз. </a:t>
            </a: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dirty="0"/>
              <a:t>       </a:t>
            </a:r>
            <a:r>
              <a:rPr lang="ru-RU" b="1" dirty="0"/>
              <a:t>Если доля каких-либо звуков в тексте находится в пределах нормы, то эти звуки не несут специальной смысловой и экспрессивной нагрузки, их символика остается скрытой. Отклонение количества звуков от нормы повышает их информативность, окрашивает фонетическое значение всего текста. В сознании (подсознании) возникает соответствующий образ.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643710"/>
          </a:xfrm>
        </p:spPr>
        <p:txBody>
          <a:bodyPr>
            <a:normAutofit/>
          </a:bodyPr>
          <a:lstStyle/>
          <a:p>
            <a:pPr indent="411480" algn="ctr">
              <a:lnSpc>
                <a:spcPct val="150000"/>
              </a:lnSpc>
              <a:buNone/>
            </a:pPr>
            <a:endParaRPr lang="ru-RU" dirty="0"/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113</TotalTime>
  <Words>650</Words>
  <Application>Microsoft Office PowerPoint</Application>
  <PresentationFormat>Экран (4:3)</PresentationFormat>
  <Paragraphs>64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6" baseType="lpstr">
      <vt:lpstr>Times New Roman</vt:lpstr>
      <vt:lpstr>Verdana</vt:lpstr>
      <vt:lpstr>Wingdings 2</vt:lpstr>
      <vt:lpstr>Аспект</vt:lpstr>
      <vt:lpstr>   Подготовили: Петкевич Е.Ю.,  Синица Е.Б.</vt:lpstr>
      <vt:lpstr>Презентация PowerPoint</vt:lpstr>
      <vt:lpstr> </vt:lpstr>
      <vt:lpstr>Презентация PowerPoint</vt:lpstr>
      <vt:lpstr>Презентация PowerPoint</vt:lpstr>
      <vt:lpstr>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Подготовили: Петкевич Е.Ю.,  Синица Е.Б.</dc:title>
  <cp:lastModifiedBy>Катя</cp:lastModifiedBy>
  <cp:revision>16</cp:revision>
  <dcterms:modified xsi:type="dcterms:W3CDTF">2019-01-27T08:04:58Z</dcterms:modified>
</cp:coreProperties>
</file>