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6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Какое у Вас настроение в последнее время?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прекрасное настроение</c:v>
                </c:pt>
                <c:pt idx="1">
                  <c:v>испытываю страх, тоску</c:v>
                </c:pt>
                <c:pt idx="2">
                  <c:v>нормальное, ровное состояние</c:v>
                </c:pt>
                <c:pt idx="3">
                  <c:v>испытываю напряжение, раздражение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</c:v>
                </c:pt>
                <c:pt idx="1">
                  <c:v>2</c:v>
                </c:pt>
                <c:pt idx="2">
                  <c:v>10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6017910777944768"/>
          <c:y val="0.23860474814222526"/>
          <c:w val="0.43053829788892867"/>
          <c:h val="0.69659357098037655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Как Вы оцениваете качество Вашей жизни?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всё хорошо</c:v>
                </c:pt>
                <c:pt idx="1">
                  <c:v>всё не так плохо, жить можно.</c:v>
                </c:pt>
                <c:pt idx="2">
                  <c:v> жить трудно, но можно терпеть</c:v>
                </c:pt>
                <c:pt idx="3">
                  <c:v> терпеть такую жизнь уже невозможно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</c:v>
                </c:pt>
                <c:pt idx="1">
                  <c:v>15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867118565773396"/>
          <c:y val="0.20814026065005123"/>
          <c:w val="0.40400554909103664"/>
          <c:h val="0.7270579117752346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Как бы Вы оценили экономическое положение в Беларуси?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благополучное</c:v>
                </c:pt>
                <c:pt idx="1">
                  <c:v>спокойное</c:v>
                </c:pt>
                <c:pt idx="2">
                  <c:v>напряженное</c:v>
                </c:pt>
                <c:pt idx="3">
                  <c:v>критическое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2">
                  <c:v>17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6017910777944768"/>
          <c:y val="0.25350919537891731"/>
          <c:w val="0.43053829788892867"/>
          <c:h val="0.6816891237436844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Оцените свой уровень счастья.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я счастливый человек</c:v>
                </c:pt>
                <c:pt idx="1">
                  <c:v>я чаще счастлив, чем несчастен</c:v>
                </c:pt>
                <c:pt idx="2">
                  <c:v>я чаще несчастен, чем счастлив</c:v>
                </c:pt>
                <c:pt idx="3">
                  <c:v>я несчастливый человек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</c:v>
                </c:pt>
                <c:pt idx="1">
                  <c:v>13</c:v>
                </c:pt>
                <c:pt idx="2">
                  <c:v>2</c:v>
                </c:pt>
                <c:pt idx="3">
                  <c:v>1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6017910777944768"/>
          <c:y val="0.21127992820828978"/>
          <c:w val="0.43053829788892867"/>
          <c:h val="0.72391839091431154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Оцените свой уровень счастья.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всем удовлетворен</c:v>
                </c:pt>
                <c:pt idx="1">
                  <c:v>скорее удовлетворен, чем не удовлетворен</c:v>
                </c:pt>
                <c:pt idx="2">
                  <c:v>скорее не удовлетворен, чем удовлетворен</c:v>
                </c:pt>
                <c:pt idx="3">
                  <c:v>не удовлетворен своей жизнью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1">
                  <c:v>11</c:v>
                </c:pt>
                <c:pt idx="2">
                  <c:v>8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4316101817147044"/>
          <c:y val="0.16159842519685041"/>
          <c:w val="0.44755638749690585"/>
          <c:h val="0.77359990157480363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A647-4895-432A-B437-D1199E76ECD2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5947-47D4-4C91-A8D1-0716044F24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A647-4895-432A-B437-D1199E76ECD2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5947-47D4-4C91-A8D1-0716044F2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A647-4895-432A-B437-D1199E76ECD2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5947-47D4-4C91-A8D1-0716044F2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A647-4895-432A-B437-D1199E76ECD2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5947-47D4-4C91-A8D1-0716044F2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A647-4895-432A-B437-D1199E76ECD2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5947-47D4-4C91-A8D1-0716044F24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A647-4895-432A-B437-D1199E76ECD2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5947-47D4-4C91-A8D1-0716044F2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A647-4895-432A-B437-D1199E76ECD2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5947-47D4-4C91-A8D1-0716044F248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A647-4895-432A-B437-D1199E76ECD2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5947-47D4-4C91-A8D1-0716044F2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A647-4895-432A-B437-D1199E76ECD2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5947-47D4-4C91-A8D1-0716044F2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A647-4895-432A-B437-D1199E76ECD2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5947-47D4-4C91-A8D1-0716044F248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8A647-4895-432A-B437-D1199E76ECD2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B5947-47D4-4C91-A8D1-0716044F2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05D8A647-4895-432A-B437-D1199E76ECD2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EFB5947-47D4-4C91-A8D1-0716044F24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1772816"/>
            <a:ext cx="6477000" cy="36004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>
                    <a:lumMod val="85000"/>
                  </a:schemeClr>
                </a:solidFill>
              </a:rPr>
              <a:t>с</a:t>
            </a:r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оциальное </a:t>
            </a:r>
            <a:r>
              <a:rPr lang="ru-RU" dirty="0" smtClean="0"/>
              <a:t>самочувствие</a:t>
            </a:r>
            <a:br>
              <a:rPr lang="ru-RU" dirty="0" smtClean="0"/>
            </a:br>
            <a:r>
              <a:rPr lang="ru-RU" dirty="0" smtClean="0"/>
              <a:t>молодежи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230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543800" cy="1524000"/>
          </a:xfrm>
        </p:spPr>
        <p:txBody>
          <a:bodyPr/>
          <a:lstStyle/>
          <a:p>
            <a:r>
              <a:rPr lang="ru-RU" sz="2400" dirty="0" smtClean="0">
                <a:solidFill>
                  <a:schemeClr val="bg1">
                    <a:lumMod val="85000"/>
                  </a:schemeClr>
                </a:solidFill>
              </a:rPr>
              <a:t>Авторы </a:t>
            </a:r>
            <a:r>
              <a:rPr lang="ru-RU" sz="2400" dirty="0" smtClean="0">
                <a:solidFill>
                  <a:schemeClr val="bg1">
                    <a:lumMod val="85000"/>
                  </a:schemeClr>
                </a:solidFill>
              </a:rPr>
              <a:t>проекта:</a:t>
            </a:r>
            <a:endParaRPr lang="ru-RU" sz="24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3212976"/>
            <a:ext cx="6858000" cy="2502024"/>
          </a:xfrm>
        </p:spPr>
        <p:txBody>
          <a:bodyPr/>
          <a:lstStyle/>
          <a:p>
            <a:r>
              <a:rPr lang="ru-RU" dirty="0" smtClean="0"/>
              <a:t>Васьковская Елизавета</a:t>
            </a:r>
          </a:p>
          <a:p>
            <a:r>
              <a:rPr lang="ru-RU" dirty="0" smtClean="0"/>
              <a:t>Головина Дарья</a:t>
            </a:r>
          </a:p>
          <a:p>
            <a:r>
              <a:rPr lang="ru-RU" dirty="0" err="1" smtClean="0"/>
              <a:t>Пасюта</a:t>
            </a:r>
            <a:r>
              <a:rPr lang="ru-RU" dirty="0" smtClean="0"/>
              <a:t> Полина</a:t>
            </a:r>
          </a:p>
          <a:p>
            <a:r>
              <a:rPr lang="ru-RU" dirty="0" smtClean="0"/>
              <a:t>Черникова Любовь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09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554416" cy="5616624"/>
          </a:xfrm>
        </p:spPr>
        <p:txBody>
          <a:bodyPr>
            <a:noAutofit/>
          </a:bodyPr>
          <a:lstStyle/>
          <a:p>
            <a:r>
              <a:rPr lang="ru-RU" sz="1500" dirty="0">
                <a:solidFill>
                  <a:srgbClr val="990000"/>
                </a:solidFill>
              </a:rPr>
              <a:t>Актуальность темы исследования. </a:t>
            </a:r>
            <a:r>
              <a:rPr lang="ru-RU" sz="1500" dirty="0" smtClean="0">
                <a:solidFill>
                  <a:srgbClr val="990000"/>
                </a:solidFill>
              </a:rPr>
              <a:t/>
            </a:r>
            <a:br>
              <a:rPr lang="ru-RU" sz="1500" dirty="0" smtClean="0">
                <a:solidFill>
                  <a:srgbClr val="990000"/>
                </a:solidFill>
              </a:rPr>
            </a:br>
            <a:r>
              <a:rPr lang="ru-RU" sz="1500" b="1" dirty="0" smtClean="0">
                <a:latin typeface="+mn-lt"/>
              </a:rPr>
              <a:t>Изучение социального настроения общественных групп является важной задачей социологической науки. К одной из таких особых социально-демографических групп принадлежит молодежь, которая выступает наиболее мобильной частью белорусского общества, одним из главных факторов обеспечения его поступательного развития.</a:t>
            </a:r>
            <a:br>
              <a:rPr lang="ru-RU" sz="1500" b="1" dirty="0" smtClean="0">
                <a:latin typeface="+mn-lt"/>
              </a:rPr>
            </a:br>
            <a:r>
              <a:rPr lang="ru-RU" sz="1500" b="1" dirty="0" smtClean="0">
                <a:latin typeface="+mn-lt"/>
              </a:rPr>
              <a:t/>
            </a:r>
            <a:br>
              <a:rPr lang="ru-RU" sz="1500" b="1" dirty="0" smtClean="0">
                <a:latin typeface="+mn-lt"/>
              </a:rPr>
            </a:br>
            <a:r>
              <a:rPr lang="ru-RU" sz="1500" b="1" dirty="0" smtClean="0">
                <a:latin typeface="+mn-lt"/>
              </a:rPr>
              <a:t>В сложившихся условиях исследование социального настроения молодежи позволяет оценить изменения, происходящие в общественном сознании, определить зоны социальной напряженности, что будет способствовать выявлению направленности поведения молодых людей, поможет спрогнозировать возможность усиления позитивных и ослабление негативных явлений в процессе социализации личности.</a:t>
            </a:r>
            <a:br>
              <a:rPr lang="ru-RU" sz="1500" b="1" dirty="0" smtClean="0">
                <a:latin typeface="+mn-lt"/>
              </a:rPr>
            </a:br>
            <a:r>
              <a:rPr lang="ru-RU" sz="1500" b="1" dirty="0" smtClean="0">
                <a:latin typeface="+mn-lt"/>
              </a:rPr>
              <a:t/>
            </a:r>
            <a:br>
              <a:rPr lang="ru-RU" sz="1500" b="1" dirty="0" smtClean="0">
                <a:latin typeface="+mn-lt"/>
              </a:rPr>
            </a:br>
            <a:r>
              <a:rPr lang="ru-RU" sz="1500" b="1" dirty="0" smtClean="0">
                <a:latin typeface="+mn-lt"/>
              </a:rPr>
              <a:t>Таким образом, актуальность исследования обуславливается рядом обстоятельств. Во-первых, научное изучение социального настроения способствует формированию картины целей и интересов, духовных запросов и представлений современной молодежи, а также влияния экономических, политических и духовных условий на формирование настроений молодых людей. Во-вторых, изучение социального настроения необходимо для понимания механизмов массовых молодежных движений, для практики социального управления, своевременного снятия напряженности в обществе и устранения причин, ее порождающих. Без учета социального настроения молодежи невозможно проведение эффективной государственной политики в молодежной среде, обеспечение успешной интеграции молодых людей в современное пространство.</a:t>
            </a:r>
            <a:endParaRPr lang="ru-RU" sz="15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9205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0349" y="1484784"/>
            <a:ext cx="756084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990000"/>
                </a:solidFill>
                <a:latin typeface="+mj-lt"/>
              </a:rPr>
              <a:t>Объектом</a:t>
            </a:r>
            <a:r>
              <a:rPr lang="ru-RU" dirty="0"/>
              <a:t> </a:t>
            </a:r>
            <a:r>
              <a:rPr lang="ru-RU" sz="1600" b="1" dirty="0"/>
              <a:t>исследования является социальное настроение молодежи на современном этапе развития </a:t>
            </a:r>
            <a:r>
              <a:rPr lang="ru-RU" sz="1600" b="1" dirty="0" smtClean="0"/>
              <a:t>общества.</a:t>
            </a:r>
            <a:r>
              <a:rPr lang="ru-RU" sz="1600" b="1" dirty="0"/>
              <a:t/>
            </a:r>
            <a:br>
              <a:rPr lang="ru-RU" sz="1600" b="1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990000"/>
                </a:solidFill>
                <a:latin typeface="+mj-lt"/>
              </a:rPr>
              <a:t>Предметом</a:t>
            </a:r>
            <a:r>
              <a:rPr lang="ru-RU" dirty="0"/>
              <a:t> </a:t>
            </a:r>
            <a:r>
              <a:rPr lang="ru-RU" sz="1600" b="1" dirty="0"/>
              <a:t>исследования выступают особенности и условия формирования социального настроения </a:t>
            </a:r>
            <a:r>
              <a:rPr lang="ru-RU" sz="1600" b="1" dirty="0" smtClean="0"/>
              <a:t>молодежи.</a:t>
            </a:r>
          </a:p>
          <a:p>
            <a:endParaRPr lang="ru-RU" sz="1600" b="1" dirty="0" smtClean="0"/>
          </a:p>
          <a:p>
            <a:endParaRPr lang="ru-RU" sz="1600" b="1" dirty="0"/>
          </a:p>
          <a:p>
            <a:r>
              <a:rPr lang="ru-RU" sz="1600" b="1" dirty="0" smtClean="0"/>
              <a:t>Цель</a:t>
            </a:r>
            <a:r>
              <a:rPr lang="ru-RU" sz="1600" b="1" dirty="0"/>
              <a:t>: </a:t>
            </a:r>
            <a:r>
              <a:rPr lang="en-US" sz="1600" b="1" dirty="0" smtClean="0"/>
              <a:t> </a:t>
            </a:r>
            <a:r>
              <a:rPr lang="ru-RU" sz="1600" b="1" dirty="0" smtClean="0"/>
              <a:t>определить </a:t>
            </a:r>
            <a:r>
              <a:rPr lang="ru-RU" sz="1600" b="1" dirty="0"/>
              <a:t>социальное самочувствие молодежи.</a:t>
            </a:r>
          </a:p>
          <a:p>
            <a:r>
              <a:rPr lang="ru-RU" sz="1600" b="1" dirty="0"/>
              <a:t>Задачи:</a:t>
            </a:r>
            <a:br>
              <a:rPr lang="ru-RU" sz="1600" b="1" dirty="0"/>
            </a:br>
            <a:r>
              <a:rPr lang="ru-RU" sz="1600" b="1" dirty="0"/>
              <a:t>1</a:t>
            </a:r>
            <a:r>
              <a:rPr lang="ru-RU" sz="1600" b="1" dirty="0" smtClean="0"/>
              <a:t>) изучить </a:t>
            </a:r>
            <a:r>
              <a:rPr lang="ru-RU" sz="1600" b="1" dirty="0"/>
              <a:t>преобладающее настроение группы</a:t>
            </a:r>
            <a:br>
              <a:rPr lang="ru-RU" sz="1600" b="1" dirty="0"/>
            </a:br>
            <a:r>
              <a:rPr lang="ru-RU" sz="1600" b="1" dirty="0"/>
              <a:t>2</a:t>
            </a:r>
            <a:r>
              <a:rPr lang="ru-RU" sz="1600" b="1" dirty="0" smtClean="0"/>
              <a:t>) жизненное </a:t>
            </a:r>
            <a:r>
              <a:rPr lang="ru-RU" sz="1600" b="1" dirty="0"/>
              <a:t>благополучие </a:t>
            </a:r>
            <a:br>
              <a:rPr lang="ru-RU" sz="1600" b="1" dirty="0"/>
            </a:br>
            <a:r>
              <a:rPr lang="ru-RU" sz="1600" b="1" dirty="0"/>
              <a:t>3) </a:t>
            </a:r>
            <a:r>
              <a:rPr lang="ru-RU" sz="1600" b="1" dirty="0" smtClean="0"/>
              <a:t>экономическое </a:t>
            </a:r>
            <a:r>
              <a:rPr lang="ru-RU" sz="1600" b="1" dirty="0"/>
              <a:t>положение в семью</a:t>
            </a:r>
            <a:br>
              <a:rPr lang="ru-RU" sz="1600" b="1" dirty="0"/>
            </a:br>
            <a:r>
              <a:rPr lang="ru-RU" sz="1600" b="1" dirty="0"/>
              <a:t>4) уровень счастья в группе</a:t>
            </a:r>
            <a:br>
              <a:rPr lang="ru-RU" sz="1600" b="1" dirty="0"/>
            </a:br>
            <a:r>
              <a:rPr lang="ru-RU" sz="1600" b="1" dirty="0"/>
              <a:t>5) изучить степень удовлетворения жизнью студентов</a:t>
            </a:r>
          </a:p>
          <a:p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408742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-99392"/>
            <a:ext cx="6781800" cy="504056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bg1">
                    <a:lumMod val="95000"/>
                  </a:schemeClr>
                </a:solidFill>
              </a:rPr>
              <a:t>Результаты анонимного анкетирования среди студентов</a:t>
            </a:r>
            <a:endParaRPr lang="ru-RU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429984373"/>
              </p:ext>
            </p:extLst>
          </p:nvPr>
        </p:nvGraphicFramePr>
        <p:xfrm>
          <a:off x="467544" y="764704"/>
          <a:ext cx="820891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335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514782157"/>
              </p:ext>
            </p:extLst>
          </p:nvPr>
        </p:nvGraphicFramePr>
        <p:xfrm>
          <a:off x="467544" y="764704"/>
          <a:ext cx="820891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253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50427296"/>
              </p:ext>
            </p:extLst>
          </p:nvPr>
        </p:nvGraphicFramePr>
        <p:xfrm>
          <a:off x="467544" y="692696"/>
          <a:ext cx="820891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586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30612188"/>
              </p:ext>
            </p:extLst>
          </p:nvPr>
        </p:nvGraphicFramePr>
        <p:xfrm>
          <a:off x="467544" y="764704"/>
          <a:ext cx="820891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630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842459862"/>
              </p:ext>
            </p:extLst>
          </p:nvPr>
        </p:nvGraphicFramePr>
        <p:xfrm>
          <a:off x="467544" y="836712"/>
          <a:ext cx="820891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660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700808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en-US" dirty="0" smtClean="0"/>
              <a:t>   </a:t>
            </a:r>
            <a:r>
              <a:rPr lang="ru-RU" dirty="0" smtClean="0"/>
              <a:t>Так как, в своем большинстве, молодежь крайне обеспокоена своим материальным положением, самочувствие можно поднять введением различных льгот на проезд, на определенные товары и так далее, что активно и успешно применяется в различных странах).</a:t>
            </a:r>
            <a:endParaRPr lang="en-US" dirty="0" smtClean="0"/>
          </a:p>
          <a:p>
            <a:pPr lvl="0" algn="just"/>
            <a:endParaRPr lang="en-US" dirty="0" smtClean="0"/>
          </a:p>
          <a:p>
            <a:pPr lvl="0" algn="just">
              <a:buFont typeface="Arial" pitchFamily="34" charset="0"/>
              <a:buChar char="•"/>
            </a:pPr>
            <a:r>
              <a:rPr lang="en-US" dirty="0" smtClean="0"/>
              <a:t>   </a:t>
            </a:r>
            <a:r>
              <a:rPr lang="ru-RU" dirty="0" smtClean="0"/>
              <a:t>Привлечение молодёжи к волонтёрской деятельности, помощь в хосписах. Тем самым молодые люди обретут свое чувство значимости от такой работы и возможно некоторые не остановятся лишь в помощи, но и сами станут в будущем организаторами такой деятельности.</a:t>
            </a:r>
            <a:endParaRPr lang="en-US" dirty="0" smtClean="0"/>
          </a:p>
          <a:p>
            <a:pPr lvl="0" algn="just"/>
            <a:endParaRPr lang="en-US" dirty="0" smtClean="0"/>
          </a:p>
          <a:p>
            <a:pPr lvl="0" algn="just">
              <a:buFont typeface="Arial" pitchFamily="34" charset="0"/>
              <a:buChar char="•"/>
            </a:pPr>
            <a:r>
              <a:rPr lang="en-US" dirty="0" smtClean="0"/>
              <a:t>   </a:t>
            </a:r>
            <a:r>
              <a:rPr lang="ru-RU" dirty="0" smtClean="0"/>
              <a:t>Создание и поддержка центров дружественного отношения к подросткам. Здесь осуществляется возможность воспользоваться услугами высококвалифицированного врача гинеколога, психолога, психоневролога, нарколога и т.д..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548680"/>
            <a:ext cx="6791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Мероприятия для улучшения социального самочувствия молодежи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89</TotalTime>
  <Words>182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NewsPrint</vt:lpstr>
      <vt:lpstr>социальное самочувствие молодежи</vt:lpstr>
      <vt:lpstr>Актуальность темы исследования.  Изучение социального настроения общественных групп является важной задачей социологической науки. К одной из таких особых социально-демографических групп принадлежит молодежь, которая выступает наиболее мобильной частью белорусского общества, одним из главных факторов обеспечения его поступательного развития.  В сложившихся условиях исследование социального настроения молодежи позволяет оценить изменения, происходящие в общественном сознании, определить зоны социальной напряженности, что будет способствовать выявлению направленности поведения молодых людей, поможет спрогнозировать возможность усиления позитивных и ослабление негативных явлений в процессе социализации личности.  Таким образом, актуальность исследования обуславливается рядом обстоятельств. Во-первых, научное изучение социального настроения способствует формированию картины целей и интересов, духовных запросов и представлений современной молодежи, а также влияния экономических, политических и духовных условий на формирование настроений молодых людей. Во-вторых, изучение социального настроения необходимо для понимания механизмов массовых молодежных движений, для практики социального управления, своевременного снятия напряженности в обществе и устранения причин, ее порождающих. Без учета социального настроения молодежи невозможно проведение эффективной государственной политики в молодежной среде, обеспечение успешной интеграции молодых людей в современное пространство.</vt:lpstr>
      <vt:lpstr>Презентация PowerPoint</vt:lpstr>
      <vt:lpstr>Результаты анонимного анкетирования среди студентов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Авторы проекта:</vt:lpstr>
    </vt:vector>
  </TitlesOfParts>
  <Company>SPecialiST RePack, SanBuild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социальное самочувствие молодежи</dc:title>
  <dc:creator>Владимир Плотко</dc:creator>
  <cp:lastModifiedBy>Администратор</cp:lastModifiedBy>
  <cp:revision>13</cp:revision>
  <dcterms:created xsi:type="dcterms:W3CDTF">2018-03-12T17:48:29Z</dcterms:created>
  <dcterms:modified xsi:type="dcterms:W3CDTF">2019-02-24T16:54:34Z</dcterms:modified>
</cp:coreProperties>
</file>