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9" r:id="rId4"/>
    <p:sldId id="259" r:id="rId5"/>
    <p:sldId id="263" r:id="rId6"/>
    <p:sldId id="265" r:id="rId7"/>
    <p:sldId id="266" r:id="rId8"/>
    <p:sldId id="267" r:id="rId9"/>
    <p:sldId id="270" r:id="rId10"/>
    <p:sldId id="271" r:id="rId11"/>
    <p:sldId id="272" r:id="rId12"/>
    <p:sldId id="273" r:id="rId13"/>
    <p:sldId id="260" r:id="rId14"/>
    <p:sldId id="264" r:id="rId15"/>
    <p:sldId id="277" r:id="rId16"/>
    <p:sldId id="274" r:id="rId17"/>
    <p:sldId id="275" r:id="rId18"/>
    <p:sldId id="276" r:id="rId19"/>
    <p:sldId id="282" r:id="rId20"/>
    <p:sldId id="283" r:id="rId21"/>
    <p:sldId id="284" r:id="rId22"/>
    <p:sldId id="278" r:id="rId23"/>
    <p:sldId id="281" r:id="rId24"/>
    <p:sldId id="279" r:id="rId2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nisima.ru/makrobiotika-dzen-recept-ot-bezumiya-ili-kak-pravilno-est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3205" y="149289"/>
            <a:ext cx="7091361" cy="2165645"/>
          </a:xfrm>
        </p:spPr>
        <p:txBody>
          <a:bodyPr rtlCol="0"/>
          <a:lstStyle/>
          <a:p>
            <a:pPr rtl="0"/>
            <a:r>
              <a:rPr lang="ru-RU" dirty="0"/>
              <a:t>Поделись </a:t>
            </a:r>
            <a:r>
              <a:rPr lang="ru-RU" dirty="0" err="1"/>
              <a:t>улыбкою</a:t>
            </a:r>
            <a:r>
              <a:rPr lang="ru-RU" dirty="0"/>
              <a:t> своей</a:t>
            </a:r>
            <a:endParaRPr lang="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0539" y="252035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Авторы:   </a:t>
            </a:r>
          </a:p>
          <a:p>
            <a:r>
              <a:rPr lang="ru-RU" dirty="0" err="1"/>
              <a:t>Матюк</a:t>
            </a:r>
            <a:r>
              <a:rPr lang="ru-RU" dirty="0"/>
              <a:t> </a:t>
            </a:r>
            <a:r>
              <a:rPr lang="ru-RU" dirty="0" smtClean="0"/>
              <a:t>Екатерина,                                                                                       </a:t>
            </a:r>
            <a:r>
              <a:rPr lang="ru-RU" dirty="0" err="1" smtClean="0"/>
              <a:t>Кветко</a:t>
            </a:r>
            <a:r>
              <a:rPr lang="ru-RU" dirty="0" smtClean="0"/>
              <a:t> Оксана,                                                                                         </a:t>
            </a:r>
            <a:r>
              <a:rPr lang="ru-RU" dirty="0" err="1"/>
              <a:t>Шумская</a:t>
            </a:r>
            <a:r>
              <a:rPr lang="ru-RU" dirty="0"/>
              <a:t> </a:t>
            </a:r>
            <a:r>
              <a:rPr lang="ru-RU" dirty="0" smtClean="0"/>
              <a:t>Яна,                                                                                                    студентки </a:t>
            </a:r>
            <a:r>
              <a:rPr lang="ru-RU" dirty="0"/>
              <a:t>4 </a:t>
            </a:r>
            <a:r>
              <a:rPr lang="ru-RU" dirty="0" smtClean="0"/>
              <a:t>курса,                                                                                             </a:t>
            </a:r>
            <a:r>
              <a:rPr lang="ru-RU" dirty="0"/>
              <a:t>407 «а» </a:t>
            </a:r>
            <a:r>
              <a:rPr lang="ru-RU" dirty="0" smtClean="0"/>
              <a:t>группы</a:t>
            </a:r>
          </a:p>
          <a:p>
            <a:endParaRPr lang="ru-RU" dirty="0"/>
          </a:p>
          <a:p>
            <a:r>
              <a:rPr lang="ru-RU" dirty="0" smtClean="0"/>
              <a:t>Руководитель: старший </a:t>
            </a:r>
            <a:r>
              <a:rPr lang="ru-RU" smtClean="0"/>
              <a:t>преподаватель </a:t>
            </a:r>
          </a:p>
          <a:p>
            <a:r>
              <a:rPr lang="ru-RU" smtClean="0"/>
              <a:t>Шатарова М.А.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9255342-5240-4F08-ABFE-94B42204B252}"/>
              </a:ext>
            </a:extLst>
          </p:cNvPr>
          <p:cNvSpPr/>
          <p:nvPr/>
        </p:nvSpPr>
        <p:spPr>
          <a:xfrm>
            <a:off x="371061" y="594911"/>
            <a:ext cx="11449878" cy="4071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Сроки реализации проекта: учебный год</a:t>
            </a:r>
            <a:endParaRPr lang="ru-RU" sz="2000" dirty="0"/>
          </a:p>
          <a:p>
            <a:r>
              <a:rPr lang="ru-RU" sz="2000" b="1" dirty="0"/>
              <a:t>Этапы реализации проекта: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000" i="1" dirty="0"/>
              <a:t>1 этап: сентябрь - октябрь </a:t>
            </a:r>
            <a:r>
              <a:rPr lang="ru-RU" sz="2000" dirty="0"/>
              <a:t>– подготовительный. Включение участников проекта в информационно-аналитическую и мотивационно - целевую деятельность с целью обеспечения их готовности к освоению проблемы.</a:t>
            </a:r>
          </a:p>
          <a:p>
            <a:r>
              <a:rPr lang="ru-RU" sz="2000" dirty="0"/>
              <a:t> </a:t>
            </a:r>
          </a:p>
          <a:p>
            <a:r>
              <a:rPr lang="ru-RU" sz="2000" i="1" dirty="0"/>
              <a:t>2 этап: ноябрь-апрель – практический.</a:t>
            </a:r>
            <a:r>
              <a:rPr lang="ru-RU" sz="2000" dirty="0"/>
              <a:t> Формирующий - включение участников проекта в практическую деятельность по реализации мероприятий в рамках проекта</a:t>
            </a:r>
          </a:p>
          <a:p>
            <a:r>
              <a:rPr lang="ru-RU" sz="2000" dirty="0"/>
              <a:t> </a:t>
            </a:r>
          </a:p>
          <a:p>
            <a:r>
              <a:rPr lang="ru-RU" sz="2000" i="1" dirty="0"/>
              <a:t>3 этап: май-июнь – контрольно-оценочный. </a:t>
            </a:r>
            <a:r>
              <a:rPr lang="ru-RU" sz="2000" dirty="0"/>
              <a:t> Включение участников проекта в контрольно-диагностическую деятельность.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5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30AC7CED-DA42-4B95-8675-4158FFEDD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16178"/>
              </p:ext>
            </p:extLst>
          </p:nvPr>
        </p:nvGraphicFramePr>
        <p:xfrm>
          <a:off x="2427572" y="1229590"/>
          <a:ext cx="6989383" cy="523987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89096">
                  <a:extLst>
                    <a:ext uri="{9D8B030D-6E8A-4147-A177-3AD203B41FA5}">
                      <a16:colId xmlns:a16="http://schemas.microsoft.com/office/drawing/2014/main" xmlns="" val="155823058"/>
                    </a:ext>
                  </a:extLst>
                </a:gridCol>
                <a:gridCol w="6600287">
                  <a:extLst>
                    <a:ext uri="{9D8B030D-6E8A-4147-A177-3AD203B41FA5}">
                      <a16:colId xmlns:a16="http://schemas.microsoft.com/office/drawing/2014/main" xmlns="" val="2297995971"/>
                    </a:ext>
                  </a:extLst>
                </a:gridCol>
              </a:tblGrid>
              <a:tr h="413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мероприятия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0072128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Подбор диагностического инструментария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6361096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Составление плана проведения интегрированных занятий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9485226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Проведение первичной диагностики подростков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5692523"/>
                  </a:ext>
                </a:extLst>
              </a:tr>
              <a:tr h="971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Анализ результатов диагностики подростков и планирование реализации проекта, а также получение гарантии о материальной поддержке администрации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0285909"/>
                  </a:ext>
                </a:extLst>
              </a:tr>
              <a:tr h="419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Договорённость с администрацией  о реализации этапов проекта 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479742"/>
                  </a:ext>
                </a:extLst>
              </a:tr>
              <a:tr h="638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Договорённость с учителем музыки о подборе музыкальных композиций для танцетерапии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6478128"/>
                  </a:ext>
                </a:extLst>
              </a:tr>
              <a:tr h="5635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Реализация плана интегрированных занятий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29705703"/>
                  </a:ext>
                </a:extLst>
              </a:tr>
              <a:tr h="549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Проведение итоговой диагностики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2900252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D7637654-00EC-4991-A678-D29387D13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2900" y="203046"/>
            <a:ext cx="355952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28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7037DEC-1174-48E9-8B07-499D675398B1}"/>
              </a:ext>
            </a:extLst>
          </p:cNvPr>
          <p:cNvSpPr/>
          <p:nvPr/>
        </p:nvSpPr>
        <p:spPr>
          <a:xfrm>
            <a:off x="382137" y="124609"/>
            <a:ext cx="7615451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Перспективы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Коррекция и дополнение плана мероприятий проекта на следующий год исходя из анализа результатов текущей диагностики, а также от возможных отзывов и пожеланий участников проекта.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Ежегодное проведение уже разработанных мероприятий и разработка новых мероприятий, данного проекта для формирования навыков психогигиены в подростковой среде, например флешмоб «Подари улыбку! », а также повышение их потребности в саморазвитии.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Привлечение учащихся из других классов.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Включение других мероприятий в проект, например исследование песенного репертуара, который слушают современные подростки.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94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7735" y="2633870"/>
            <a:ext cx="6400801" cy="2486025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«Мы растим в себе Улыбку Воли, </a:t>
            </a:r>
            <a:br>
              <a:rPr lang="ru-RU" dirty="0"/>
            </a:br>
            <a:r>
              <a:rPr lang="ru-RU" dirty="0"/>
              <a:t>Улыбку Подвига, Улыбку Творчества».</a:t>
            </a:r>
            <a:br>
              <a:rPr lang="ru-RU" dirty="0"/>
            </a:br>
            <a:r>
              <a:rPr lang="ru-RU" dirty="0"/>
              <a:t>                                                                                                    </a:t>
            </a:r>
            <a:endParaRPr lang="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568" y="4662695"/>
            <a:ext cx="6400801" cy="914400"/>
          </a:xfrm>
        </p:spPr>
        <p:txBody>
          <a:bodyPr rtlCol="0"/>
          <a:lstStyle/>
          <a:p>
            <a:r>
              <a:rPr lang="ru-RU" dirty="0"/>
              <a:t>Ш. </a:t>
            </a:r>
            <a:r>
              <a:rPr lang="ru-RU" dirty="0" err="1"/>
              <a:t>Амонашвили</a:t>
            </a:r>
            <a:r>
              <a:rPr lang="ru-RU" dirty="0"/>
              <a:t/>
            </a:r>
            <a:br>
              <a:rPr lang="ru-RU" dirty="0"/>
            </a:b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0AEAB43A-4B8E-4E00-8207-14EFE3499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87571"/>
              </p:ext>
            </p:extLst>
          </p:nvPr>
        </p:nvGraphicFramePr>
        <p:xfrm>
          <a:off x="2077709" y="432747"/>
          <a:ext cx="8375423" cy="6350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22902">
                  <a:extLst>
                    <a:ext uri="{9D8B030D-6E8A-4147-A177-3AD203B41FA5}">
                      <a16:colId xmlns:a16="http://schemas.microsoft.com/office/drawing/2014/main" xmlns="" val="603639162"/>
                    </a:ext>
                  </a:extLst>
                </a:gridCol>
                <a:gridCol w="7752521">
                  <a:extLst>
                    <a:ext uri="{9D8B030D-6E8A-4147-A177-3AD203B41FA5}">
                      <a16:colId xmlns:a16="http://schemas.microsoft.com/office/drawing/2014/main" xmlns="" val="2391036153"/>
                    </a:ext>
                  </a:extLst>
                </a:gridCol>
              </a:tblGrid>
              <a:tr h="222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№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Тема занятия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635682426"/>
                  </a:ext>
                </a:extLst>
              </a:tr>
              <a:tr h="462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Введение. Знакомство с миром эмоций и чувств человека. Входная диагностика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1981371280"/>
                  </a:ext>
                </a:extLst>
              </a:tr>
              <a:tr h="314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Эмоции конфликта: гордость, высокомерие, зазнайство. Изобразить их в танце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4130074650"/>
                  </a:ext>
                </a:extLst>
              </a:tr>
              <a:tr h="268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Эмоции дружбы и отзывчивости. Доброта. Танец доброты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3887245441"/>
                  </a:ext>
                </a:extLst>
              </a:tr>
              <a:tr h="268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4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Эмоции гнева, зависти и ревности. Танец злости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535830664"/>
                  </a:ext>
                </a:extLst>
              </a:tr>
              <a:tr h="221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Эмоция удивления. Танец удивлений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4228297113"/>
                  </a:ext>
                </a:extLst>
              </a:tr>
              <a:tr h="46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6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Спектры улыбок (дружеская, приветливая, ободрения, восхищения, сочувствия, успокоения..).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1341840188"/>
                  </a:ext>
                </a:extLst>
              </a:tr>
              <a:tr h="221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7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Улыбка внешняя, внутренняя. Танец улыбок.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1989951687"/>
                  </a:ext>
                </a:extLst>
              </a:tr>
              <a:tr h="46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8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Психологическая игра «Цветовой карнавал».  Движения, танец, вызывающие дружескую улыбку.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1109738448"/>
                  </a:ext>
                </a:extLst>
              </a:tr>
              <a:tr h="221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Спиральная гимнастика.  Часть 1. 16 движений.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2021354000"/>
                  </a:ext>
                </a:extLst>
              </a:tr>
              <a:tr h="268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10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Спиральная гимнастика. Часть 2. 16 движений.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3759019830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11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Спиральная гимнастика. Часть 3. 16 движений.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4057677703"/>
                  </a:ext>
                </a:extLst>
              </a:tr>
              <a:tr h="268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12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Спиральная гимнастика. Часть 4. 16 движений.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1385009109"/>
                  </a:ext>
                </a:extLst>
              </a:tr>
              <a:tr h="46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13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Основы Су </a:t>
                      </a:r>
                      <a:r>
                        <a:rPr lang="ru-RU" sz="1400" dirty="0" err="1">
                          <a:effectLst/>
                        </a:rPr>
                        <a:t>Джок</a:t>
                      </a:r>
                      <a:r>
                        <a:rPr lang="ru-RU" sz="1400" dirty="0">
                          <a:effectLst/>
                        </a:rPr>
                        <a:t> терапии. Мое здоровье в моих руках. Самопомощь с помощью семян.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3521469163"/>
                  </a:ext>
                </a:extLst>
              </a:tr>
              <a:tr h="46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14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Телесно-ориентированные упражнения: «Разговор руками».  Энергичный танец для Улыбки.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517284460"/>
                  </a:ext>
                </a:extLst>
              </a:tr>
              <a:tr h="46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15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Телесно-ориентированные упражнения: «Спина и плечи».  Корейский народный танец.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1821552152"/>
                  </a:ext>
                </a:extLst>
              </a:tr>
              <a:tr h="698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16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Психологические тренинги, как один из элементов улыбчивой терапии. «Границы психологического пространства», «Мое самообладание в моих руках»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36850641"/>
                  </a:ext>
                </a:extLst>
              </a:tr>
              <a:tr h="314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17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Итоговая диагностика. Подготовка концертных номеров для выпускников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98" marR="33798" marT="0" marB="0"/>
                </a:tc>
                <a:extLst>
                  <a:ext uri="{0D108BD9-81ED-4DB2-BD59-A6C34878D82A}">
                    <a16:rowId xmlns:a16="http://schemas.microsoft.com/office/drawing/2014/main" xmlns="" val="3098041752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213B6388-3063-46E1-9D7B-8860C8BF9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21" y="109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ИНТЕГРИРОВАННЫХ ЗАНЯТИЙ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DE272209-1FF2-4B41-9731-CBA792E6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697" y="1600200"/>
            <a:ext cx="7340118" cy="2486025"/>
          </a:xfrm>
        </p:spPr>
        <p:txBody>
          <a:bodyPr/>
          <a:lstStyle/>
          <a:p>
            <a:r>
              <a:rPr lang="ru-RU" sz="5400" dirty="0">
                <a:solidFill>
                  <a:srgbClr val="000000"/>
                </a:solidFill>
              </a:rPr>
              <a:t>«</a:t>
            </a:r>
            <a:r>
              <a:rPr lang="ru-RU" sz="5400" b="1" dirty="0">
                <a:solidFill>
                  <a:srgbClr val="000000"/>
                </a:solidFill>
              </a:rPr>
              <a:t>Музыка для детей</a:t>
            </a:r>
            <a:r>
              <a:rPr lang="ru-RU" sz="5400" dirty="0">
                <a:solidFill>
                  <a:srgbClr val="000000"/>
                </a:solidFill>
              </a:rPr>
              <a:t>»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3789D1E2-C33A-440F-85C1-8A15114F3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39201" y="4086225"/>
            <a:ext cx="2014330" cy="9144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Карл </a:t>
            </a:r>
            <a:r>
              <a:rPr lang="ru-RU" sz="2800" dirty="0" err="1">
                <a:solidFill>
                  <a:srgbClr val="000000"/>
                </a:solidFill>
              </a:rPr>
              <a:t>Орф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75585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1FE7B9C-C9B1-414F-9C26-78EEFA58A1B3}"/>
              </a:ext>
            </a:extLst>
          </p:cNvPr>
          <p:cNvSpPr/>
          <p:nvPr/>
        </p:nvSpPr>
        <p:spPr>
          <a:xfrm>
            <a:off x="410817" y="335846"/>
            <a:ext cx="1126434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</a:rPr>
              <a:t>Суть методики «</a:t>
            </a:r>
            <a:r>
              <a:rPr lang="ru-RU" sz="2000" b="1" dirty="0">
                <a:solidFill>
                  <a:srgbClr val="000000"/>
                </a:solidFill>
              </a:rPr>
              <a:t>Музыка для детей</a:t>
            </a:r>
            <a:r>
              <a:rPr lang="ru-RU" sz="2000" dirty="0">
                <a:solidFill>
                  <a:srgbClr val="000000"/>
                </a:solidFill>
              </a:rPr>
              <a:t>» Карл </a:t>
            </a:r>
            <a:r>
              <a:rPr lang="ru-RU" sz="2000" dirty="0" err="1">
                <a:solidFill>
                  <a:srgbClr val="000000"/>
                </a:solidFill>
              </a:rPr>
              <a:t>Орфа</a:t>
            </a:r>
            <a:r>
              <a:rPr lang="ru-RU" sz="2000" dirty="0">
                <a:solidFill>
                  <a:srgbClr val="000000"/>
                </a:solidFill>
              </a:rPr>
              <a:t> заключается в раскрытии музыкальных талантов у детей через импровизацию в музыке и движении.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000000"/>
                </a:solidFill>
              </a:rPr>
              <a:t>Основная идея Карла </a:t>
            </a:r>
            <a:r>
              <a:rPr lang="ru-RU" sz="2000" b="1" dirty="0" err="1">
                <a:solidFill>
                  <a:srgbClr val="000000"/>
                </a:solidFill>
              </a:rPr>
              <a:t>Орфа</a:t>
            </a:r>
            <a:r>
              <a:rPr lang="ru-RU" sz="2000" dirty="0">
                <a:solidFill>
                  <a:srgbClr val="000000"/>
                </a:solidFill>
              </a:rPr>
              <a:t> – самостоятельный поиск детьми музыкантов внутри себя через обучение игре на простых музыкальных инструментах, таких как цимбалы, маракасы, колокольчики, треугольники, ксилофон, металлофон и другие.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</a:rPr>
              <a:t>Композитор ввел термин «</a:t>
            </a:r>
            <a:r>
              <a:rPr lang="ru-RU" sz="2000" b="1" dirty="0">
                <a:solidFill>
                  <a:srgbClr val="000000"/>
                </a:solidFill>
              </a:rPr>
              <a:t>элементарное музицирование</a:t>
            </a:r>
            <a:r>
              <a:rPr lang="ru-RU" sz="2000" dirty="0">
                <a:solidFill>
                  <a:srgbClr val="000000"/>
                </a:solidFill>
              </a:rPr>
              <a:t>», то есть процесс, состоящий из нескольких элементов: пения, импровизации, движения и игры на инструментах. Карл </a:t>
            </a:r>
            <a:r>
              <a:rPr lang="ru-RU" sz="2000" dirty="0" err="1">
                <a:solidFill>
                  <a:srgbClr val="000000"/>
                </a:solidFill>
              </a:rPr>
              <a:t>Орф</a:t>
            </a:r>
            <a:r>
              <a:rPr lang="ru-RU" sz="2000" dirty="0">
                <a:solidFill>
                  <a:srgbClr val="000000"/>
                </a:solidFill>
              </a:rPr>
              <a:t> разработал детские песенки, пьесы и упражнения, которые легко можно изменять и придумывать новые вместе с детьми.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</a:rPr>
              <a:t>Податливый материал для занятий побуждает детей фантазировать, сочинять и импровизировать. Таким образом, на музыкальных занятиях достигается цель развития творческого начала ребенка.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97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8BE0268-77DB-4366-AD6C-D38C2F06429B}"/>
              </a:ext>
            </a:extLst>
          </p:cNvPr>
          <p:cNvSpPr/>
          <p:nvPr/>
        </p:nvSpPr>
        <p:spPr>
          <a:xfrm>
            <a:off x="377687" y="308045"/>
            <a:ext cx="1143662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Методика «Музыка для детей» Карла </a:t>
            </a:r>
            <a:r>
              <a:rPr lang="ru-RU" sz="2000" b="1" dirty="0" err="1">
                <a:solidFill>
                  <a:srgbClr val="000000"/>
                </a:solidFill>
              </a:rPr>
              <a:t>Орфа</a:t>
            </a:r>
            <a:r>
              <a:rPr lang="ru-RU" sz="2000" dirty="0">
                <a:solidFill>
                  <a:srgbClr val="000000"/>
                </a:solidFill>
              </a:rPr>
              <a:t> представляет большой интерес благодаря несомненным</a:t>
            </a:r>
            <a:r>
              <a:rPr lang="ru-RU" sz="2000" b="1" dirty="0">
                <a:solidFill>
                  <a:srgbClr val="000000"/>
                </a:solidFill>
              </a:rPr>
              <a:t> </a:t>
            </a:r>
            <a:r>
              <a:rPr lang="ru-RU" sz="2000" b="1" u="sng" dirty="0">
                <a:solidFill>
                  <a:srgbClr val="000000"/>
                </a:solidFill>
              </a:rPr>
              <a:t>преимуществам</a:t>
            </a:r>
            <a:r>
              <a:rPr lang="ru-RU" sz="2000" dirty="0">
                <a:solidFill>
                  <a:srgbClr val="000000"/>
                </a:solidFill>
              </a:rPr>
              <a:t>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</a:rPr>
              <a:t>• для организации музыкальных занятий не требуется специального музыкального образования педагога;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</a:rPr>
              <a:t>• система легко сочетается с другими методиками раннего развития детей за счет своей универсальности и экономичности, кроме этого высокая адаптивность к разнообразным национальным условиям позволяет использовать лучшие образцы народной культуры;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</a:rPr>
              <a:t>• методика Карла </a:t>
            </a:r>
            <a:r>
              <a:rPr lang="ru-RU" sz="2000" dirty="0" err="1">
                <a:solidFill>
                  <a:srgbClr val="000000"/>
                </a:solidFill>
              </a:rPr>
              <a:t>Орфа</a:t>
            </a:r>
            <a:r>
              <a:rPr lang="ru-RU" sz="2000" dirty="0">
                <a:solidFill>
                  <a:srgbClr val="000000"/>
                </a:solidFill>
              </a:rPr>
              <a:t> учитывает индивидуальные особенности ребенка и позволяет эффективно взаимодействовать детям с различными навыками, способностями и потребностями;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</a:rPr>
              <a:t>• методика закладывает огромный потенциал для развития детей раннего возраста и дальнейшей творческой деятельности.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83546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639E73-F916-4FC6-995D-C7A868169BE7}"/>
              </a:ext>
            </a:extLst>
          </p:cNvPr>
          <p:cNvSpPr/>
          <p:nvPr/>
        </p:nvSpPr>
        <p:spPr>
          <a:xfrm>
            <a:off x="145773" y="0"/>
            <a:ext cx="119004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LSStory"/>
              </a:rPr>
              <a:t>Речевые упражнения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. Развивают у ребенка </a:t>
            </a:r>
            <a:r>
              <a:rPr lang="ru-RU" u="sng" dirty="0">
                <a:solidFill>
                  <a:srgbClr val="000000"/>
                </a:solidFill>
                <a:latin typeface="ALSStory"/>
              </a:rPr>
              <a:t>чувство ритма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, способствуют формированию правильной артикуляции, показывают разнообразие динамических оттенков и темпов. Эта форма работы подходит для общего музыкального развития.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ALSStory"/>
              </a:rPr>
              <a:t>Поэтическое музицирование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. Этот элемент помогает детям ощутить гармоничное звучание поэзии и музыки. Дети легко и с удовольствием заучивают стихи, впоследствии читают их выразительно, осознавая связь музыки и слова.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ALSStory"/>
              </a:rPr>
              <a:t>Музыкально-двигательные упражнения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. Активные упражнения подготавливают детей к спонтанным двигательным выражениям, учат изображать настроения и звуки с помощью элементарных движений – хлопков, щелчков, притопов.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LSStory"/>
              </a:rPr>
              <a:t>У детей вырабатывается скорость реакций, умение ждать и находить момент вступления. Выполняя музыкально-двигательные упражнения, ребенок исполняет и творит одновременно, он начинает воспринимать музыку через движение.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ALSStory"/>
              </a:rPr>
              <a:t>Игры с инструментами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. Этот вид деятельности совершенствует ранее приобретенные ребенком навыки владения темпом, динамикой, ритмом. Дети учатся взаимодействовать между собой и легко развивают чувство ансамбля.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LSStory"/>
              </a:rPr>
              <a:t>Творческий процесс игры на музыкальных инструментах постепенно учит детей различать тембровое звучание инструментов. Ударные и шумовые музыкальные инструменты можно изготовить самостоятельно.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ALSStory"/>
              </a:rPr>
              <a:t>Элементарный музыкальный театр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. Этот элемент представляет собой интегративную игровую форму деятельности, предполагающую одновременное воздействие музыки, движения, танца, речи и художественного образа в изобразительной игре. В качестве особых приемов организации театрализованной деятельности используются </a:t>
            </a:r>
            <a:r>
              <a:rPr lang="ru-RU" dirty="0" err="1">
                <a:solidFill>
                  <a:srgbClr val="000000"/>
                </a:solidFill>
                <a:latin typeface="ALSStory"/>
              </a:rPr>
              <a:t>игротренинги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, которые помимо развивающих задач помогают решить проблему полезного и увлекательного досуга.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234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B88BF06-F8FC-4CF3-BE7D-1ED3DEBF7D73}"/>
              </a:ext>
            </a:extLst>
          </p:cNvPr>
          <p:cNvSpPr/>
          <p:nvPr/>
        </p:nvSpPr>
        <p:spPr>
          <a:xfrm>
            <a:off x="2372139" y="390942"/>
            <a:ext cx="744772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LSStory"/>
              </a:rPr>
              <a:t>Ритмичная декламация прибауток, потешек, стихов</a:t>
            </a:r>
            <a:r>
              <a:rPr lang="ru-RU" sz="2400" dirty="0">
                <a:solidFill>
                  <a:srgbClr val="000000"/>
                </a:solidFill>
                <a:latin typeface="ALSStory"/>
              </a:rPr>
              <a:t>.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LSStory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ALSStory"/>
              </a:rPr>
              <a:t>Дети произносят четверостишия ритмично, шумовыми инструментами поддерживая ритм. Инструменты для упражнения дети подбирают самостоятельно в соответствии с содержанием стихотворения.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>
                <a:solidFill>
                  <a:srgbClr val="000000"/>
                </a:solidFill>
                <a:latin typeface="ALSStory"/>
              </a:rPr>
              <a:t>Играет котик на скрипке,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ALSStory"/>
              </a:rPr>
              <a:t>В тазу танцуют рыбки,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ALSStory"/>
              </a:rPr>
              <a:t>Пляшут ложки, блюдца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ALSStory"/>
              </a:rPr>
              <a:t>И лошади смеются!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ALSStory"/>
              </a:rPr>
              <a:t>Мой игрушечный петух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ALSStory"/>
              </a:rPr>
              <a:t>Тренирует утром слух!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ALSStory"/>
              </a:rPr>
              <a:t>Песню слышим далеко-о: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ALSStory"/>
              </a:rPr>
              <a:t>- Кукареку! Ко-ко-ко-о!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02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FDB4883-5B70-486E-BBE2-0E646CAC37F1}"/>
              </a:ext>
            </a:extLst>
          </p:cNvPr>
          <p:cNvSpPr/>
          <p:nvPr/>
        </p:nvSpPr>
        <p:spPr>
          <a:xfrm>
            <a:off x="5953608" y="264847"/>
            <a:ext cx="6096000" cy="54014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…Вопросы охраны здоровья детей 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их защиты являются сложными,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требующими масштабных изучения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действий. И мы должны быть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обеспокоены этой проблемой.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Пусть никто не считает,  что эти 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вопросы не должны волновать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нацию, что они ниже  достоинства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государственных деятелей и правительств.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Если бы у нас было хотя бы одно поколение,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правильно рожденных, подготовленных,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образованных и здоровых детей, 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правительство было бы избавлено от тысячи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других проблем...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Герберт Гувер, 1930</a:t>
            </a:r>
            <a:endParaRPr lang="ru-RU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">
            <a:extLst>
              <a:ext uri="{FF2B5EF4-FFF2-40B4-BE49-F238E27FC236}">
                <a16:creationId xmlns:a16="http://schemas.microsoft.com/office/drawing/2014/main" xmlns="" id="{FE8C9406-4B49-4F4A-9C82-395648613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18" y="410817"/>
            <a:ext cx="3122224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F7B9105-3736-489E-8900-F93718510F1A}"/>
              </a:ext>
            </a:extLst>
          </p:cNvPr>
          <p:cNvSpPr/>
          <p:nvPr/>
        </p:nvSpPr>
        <p:spPr>
          <a:xfrm>
            <a:off x="1010478" y="1489622"/>
            <a:ext cx="10171044" cy="517064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ALSStory"/>
              </a:rPr>
              <a:t>Пригрело весеннее солнце</a:t>
            </a:r>
            <a:r>
              <a:rPr lang="ru-RU" sz="1600" dirty="0">
                <a:solidFill>
                  <a:srgbClr val="000000"/>
                </a:solidFill>
                <a:latin typeface="ALSStory"/>
              </a:rPr>
              <a:t>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(дети приветствуют </a:t>
            </a:r>
            <a:r>
              <a:rPr lang="ru-RU" sz="1600" i="1" dirty="0">
                <a:solidFill>
                  <a:srgbClr val="000000"/>
                </a:solidFill>
                <a:latin typeface="ALSStory"/>
              </a:rPr>
              <a:t>солнце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, поднимая руки вверх, каждый ребенок не очень громко поет звук в привычном регистре).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С пригорка понесся веселый ручеек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(дети изображают бульканье ручейка, болтая языком).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Наполнил до краев огромную глубокую лужу</a:t>
            </a:r>
            <a:r>
              <a:rPr lang="ru-RU" sz="1600" dirty="0">
                <a:solidFill>
                  <a:srgbClr val="000000"/>
                </a:solidFill>
                <a:latin typeface="ALSStory"/>
              </a:rPr>
              <a:t>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(голосом дети на глиссандо опускаются в нижний регистр).</a:t>
            </a:r>
            <a:r>
              <a:rPr lang="ru-RU" sz="1400" i="1" dirty="0"/>
              <a:t/>
            </a:r>
            <a:br>
              <a:rPr lang="ru-RU" sz="1400" i="1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Через край перелился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(несколько детей булькают языком, остальные делают «волну» голосом - вверх и вниз).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И побежал дальше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(дети булькают языком</a:t>
            </a:r>
            <a:r>
              <a:rPr lang="ru-RU" sz="1400" dirty="0">
                <a:solidFill>
                  <a:srgbClr val="000000"/>
                </a:solidFill>
                <a:latin typeface="ALSStory"/>
              </a:rPr>
              <a:t>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На солнце вылезли из-под </a:t>
            </a:r>
            <a:r>
              <a:rPr lang="ru-RU" sz="1600" b="1" dirty="0" err="1">
                <a:solidFill>
                  <a:srgbClr val="000000"/>
                </a:solidFill>
                <a:latin typeface="ALSStory"/>
              </a:rPr>
              <a:t>коры</a:t>
            </a:r>
            <a:r>
              <a:rPr lang="ru-RU" sz="1600" b="1" dirty="0">
                <a:solidFill>
                  <a:srgbClr val="000000"/>
                </a:solidFill>
                <a:latin typeface="ALSStory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LSStory"/>
              </a:rPr>
              <a:t>жуки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(дети поют </a:t>
            </a:r>
            <a:r>
              <a:rPr lang="ru-RU" sz="1400" i="1" dirty="0" err="1">
                <a:solidFill>
                  <a:srgbClr val="000000"/>
                </a:solidFill>
                <a:latin typeface="ALSStory"/>
              </a:rPr>
              <a:t>жжж-жжж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 низким голосом</a:t>
            </a:r>
            <a:r>
              <a:rPr lang="ru-RU" sz="1400" dirty="0">
                <a:solidFill>
                  <a:srgbClr val="000000"/>
                </a:solidFill>
                <a:latin typeface="ALSStory"/>
              </a:rPr>
              <a:t>), а букашки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</a:t>
            </a:r>
            <a:r>
              <a:rPr lang="ru-RU" sz="1400" i="1" dirty="0" err="1">
                <a:solidFill>
                  <a:srgbClr val="000000"/>
                </a:solidFill>
                <a:latin typeface="ALSStory"/>
              </a:rPr>
              <a:t>ззз-ззз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 высоким голосом)</a:t>
            </a:r>
          </a:p>
          <a:p>
            <a:pPr algn="ctr"/>
            <a:endParaRPr lang="ru-RU" sz="1400" i="1" dirty="0">
              <a:solidFill>
                <a:srgbClr val="000000"/>
              </a:solidFill>
              <a:latin typeface="ALSStory"/>
            </a:endParaRP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ALSStory"/>
              </a:rPr>
              <a:t>крылышки расправили и разлетелись в разные стороны</a:t>
            </a:r>
            <a:r>
              <a:rPr lang="ru-RU" sz="1400" b="1" i="1" dirty="0">
                <a:solidFill>
                  <a:srgbClr val="000000"/>
                </a:solidFill>
                <a:latin typeface="ALSStory"/>
              </a:rPr>
              <a:t>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</a:t>
            </a:r>
            <a:r>
              <a:rPr lang="ru-RU" sz="1400" i="1" dirty="0" err="1">
                <a:solidFill>
                  <a:srgbClr val="000000"/>
                </a:solidFill>
                <a:latin typeface="ALSStory"/>
              </a:rPr>
              <a:t>тр-тр-тр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 голосом разной высоты или шепотом - кто как хочет).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Ой! Что-то зашуршало под кучей хвороста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(дети шуршат бумагой или подражают голосом: </a:t>
            </a:r>
            <a:r>
              <a:rPr lang="ru-RU" sz="1400" i="1" dirty="0" err="1">
                <a:solidFill>
                  <a:srgbClr val="000000"/>
                </a:solidFill>
                <a:latin typeface="ALSStory"/>
              </a:rPr>
              <a:t>шур-шур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И появился ежик</a:t>
            </a:r>
            <a:r>
              <a:rPr lang="ru-RU" sz="1600" b="1" i="1" dirty="0">
                <a:solidFill>
                  <a:srgbClr val="000000"/>
                </a:solidFill>
                <a:latin typeface="ALSStory"/>
              </a:rPr>
              <a:t>!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(дети сопят носом, при этом энергично выпуская и втягивая воздух).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Лес наполнился радостными весенними голосами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(все дети одновременно имитируют птичьи голоса).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>
                <a:solidFill>
                  <a:srgbClr val="000000"/>
                </a:solidFill>
                <a:latin typeface="ALSStory"/>
              </a:rPr>
              <a:t>Вот и наступила весна! </a:t>
            </a:r>
            <a:r>
              <a:rPr lang="ru-RU" sz="1400" i="1" dirty="0">
                <a:solidFill>
                  <a:srgbClr val="000000"/>
                </a:solidFill>
                <a:latin typeface="ALSStory"/>
              </a:rPr>
              <a:t>(каждый ребенок поет свой «весенний звук», который выбирает сам).</a:t>
            </a:r>
            <a:endParaRPr lang="ru-RU" sz="1400" i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3DE4404-99EA-46ED-BB80-2260E8B206E1}"/>
              </a:ext>
            </a:extLst>
          </p:cNvPr>
          <p:cNvSpPr/>
          <p:nvPr/>
        </p:nvSpPr>
        <p:spPr>
          <a:xfrm>
            <a:off x="4928816" y="103569"/>
            <a:ext cx="2733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LSStory"/>
              </a:rPr>
              <a:t>«Весенние голоса»</a:t>
            </a:r>
            <a:endParaRPr lang="ru-RU" sz="2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621A05A-8600-401C-B5CA-5D839F2FAD82}"/>
              </a:ext>
            </a:extLst>
          </p:cNvPr>
          <p:cNvSpPr/>
          <p:nvPr/>
        </p:nvSpPr>
        <p:spPr>
          <a:xfrm>
            <a:off x="319623" y="504208"/>
            <a:ext cx="119518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0000"/>
                </a:solidFill>
                <a:latin typeface="ALSStory"/>
              </a:rPr>
              <a:t>(</a:t>
            </a:r>
            <a:r>
              <a:rPr lang="ru-RU" sz="1600" i="1" dirty="0" err="1">
                <a:solidFill>
                  <a:srgbClr val="000000"/>
                </a:solidFill>
                <a:latin typeface="ALSStory"/>
              </a:rPr>
              <a:t>фонопедическое</a:t>
            </a:r>
            <a:r>
              <a:rPr lang="ru-RU" sz="1600" i="1" dirty="0">
                <a:solidFill>
                  <a:srgbClr val="000000"/>
                </a:solidFill>
                <a:latin typeface="ALSStory"/>
              </a:rPr>
              <a:t> упражнение-игра). Дети стоят в кругу, совершают движения руками и подражают звукам природы голосом. Каждому предложению рассказа соответствует свое звучание.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951932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29FB0C-8E3B-43ED-9587-79ED5CB483AE}"/>
              </a:ext>
            </a:extLst>
          </p:cNvPr>
          <p:cNvSpPr/>
          <p:nvPr/>
        </p:nvSpPr>
        <p:spPr>
          <a:xfrm>
            <a:off x="4352670" y="0"/>
            <a:ext cx="3486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LSStory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ALSStory"/>
              </a:rPr>
              <a:t>«Дождик накрапывает»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4B5BDB7-818F-4DA6-B527-AE2DE9011115}"/>
              </a:ext>
            </a:extLst>
          </p:cNvPr>
          <p:cNvSpPr/>
          <p:nvPr/>
        </p:nvSpPr>
        <p:spPr>
          <a:xfrm>
            <a:off x="284921" y="486008"/>
            <a:ext cx="116221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ALSStory"/>
              </a:rPr>
              <a:t>(звуковая импровизация «звучащими» жестами). Дети жестами передают характер звуков дождя, используя постукивания и похлопывания руками и пальцами</a:t>
            </a:r>
            <a:endParaRPr lang="ru-RU" i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493E049-60DC-48F9-9E4D-7FC49B432371}"/>
              </a:ext>
            </a:extLst>
          </p:cNvPr>
          <p:cNvSpPr/>
          <p:nvPr/>
        </p:nvSpPr>
        <p:spPr>
          <a:xfrm>
            <a:off x="3167269" y="1012954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rgbClr val="000000"/>
                </a:solidFill>
                <a:latin typeface="ALSStory"/>
              </a:rPr>
              <a:t>Мелкий дождик моросит </a:t>
            </a:r>
            <a:r>
              <a:rPr lang="ru-RU" sz="2000" i="1" dirty="0">
                <a:solidFill>
                  <a:srgbClr val="000000"/>
                </a:solidFill>
                <a:latin typeface="ALSStory"/>
              </a:rPr>
              <a:t>(дети ударяют по парте пальчиками)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>
                <a:solidFill>
                  <a:srgbClr val="000000"/>
                </a:solidFill>
                <a:latin typeface="ALSStory"/>
              </a:rPr>
              <a:t>Кап-кап-кап-кап!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>
                <a:solidFill>
                  <a:srgbClr val="000000"/>
                </a:solidFill>
                <a:latin typeface="ALSStory"/>
              </a:rPr>
              <a:t>В листьях сада шелестит </a:t>
            </a:r>
            <a:r>
              <a:rPr lang="ru-RU" sz="2000" i="1" dirty="0">
                <a:solidFill>
                  <a:srgbClr val="000000"/>
                </a:solidFill>
                <a:latin typeface="ALSStory"/>
              </a:rPr>
              <a:t>(дети трут ладошки друг об друга)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400" b="1" dirty="0">
                <a:solidFill>
                  <a:srgbClr val="000000"/>
                </a:solidFill>
                <a:latin typeface="ALSStory"/>
              </a:rPr>
              <a:t>Кап-кап-кап-кап!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>
                <a:solidFill>
                  <a:srgbClr val="000000"/>
                </a:solidFill>
                <a:latin typeface="ALSStory"/>
              </a:rPr>
              <a:t>Мокнет мячик у ворот </a:t>
            </a:r>
            <a:r>
              <a:rPr lang="ru-RU" sz="2000" i="1" dirty="0">
                <a:solidFill>
                  <a:srgbClr val="000000"/>
                </a:solidFill>
                <a:latin typeface="ALSStory"/>
              </a:rPr>
              <a:t>(дети хлопают ладошками по коленям)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400" b="1" dirty="0">
                <a:solidFill>
                  <a:srgbClr val="000000"/>
                </a:solidFill>
                <a:latin typeface="ALSStory"/>
              </a:rPr>
              <a:t>Кап-кап-кап-кап!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>
                <a:solidFill>
                  <a:srgbClr val="000000"/>
                </a:solidFill>
                <a:latin typeface="ALSStory"/>
              </a:rPr>
              <a:t>Мокнет поле, огород </a:t>
            </a:r>
            <a:r>
              <a:rPr lang="ru-RU" sz="2000" i="1" dirty="0">
                <a:solidFill>
                  <a:srgbClr val="000000"/>
                </a:solidFill>
                <a:latin typeface="ALSStory"/>
              </a:rPr>
              <a:t>(дети тихонько хлопают в ладоши)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400" b="1" dirty="0">
                <a:solidFill>
                  <a:srgbClr val="000000"/>
                </a:solidFill>
                <a:latin typeface="ALSStory"/>
              </a:rPr>
              <a:t>Кап-кап-кап-кап! </a:t>
            </a:r>
            <a:r>
              <a:rPr lang="ru-RU" sz="2000" dirty="0">
                <a:solidFill>
                  <a:srgbClr val="000000"/>
                </a:solidFill>
                <a:latin typeface="ALSStory"/>
              </a:rPr>
              <a:t>(Степанов В.)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060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7EBE97-AD32-425A-BF59-C9CF80B5F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557" y="2193403"/>
            <a:ext cx="8559319" cy="1780179"/>
          </a:xfrm>
        </p:spPr>
        <p:txBody>
          <a:bodyPr>
            <a:normAutofit/>
          </a:bodyPr>
          <a:lstStyle/>
          <a:p>
            <a:r>
              <a:rPr lang="ru-RU" b="1" dirty="0"/>
              <a:t>«Спиральная гимнастика»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Текст 7">
            <a:extLst>
              <a:ext uri="{FF2B5EF4-FFF2-40B4-BE49-F238E27FC236}">
                <a16:creationId xmlns:a16="http://schemas.microsoft.com/office/drawing/2014/main" xmlns="" id="{20EC44ED-6CDF-4B3B-A4A8-B54FBF920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0087" y="3556138"/>
            <a:ext cx="2703444" cy="9144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Пак </a:t>
            </a:r>
            <a:r>
              <a:rPr lang="ru-RU" sz="2800" b="1" dirty="0" err="1">
                <a:solidFill>
                  <a:srgbClr val="000000"/>
                </a:solidFill>
              </a:rPr>
              <a:t>Чжэ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Ву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29968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6CA6526-5EB7-4362-8476-0EB53C4BBB13}"/>
              </a:ext>
            </a:extLst>
          </p:cNvPr>
          <p:cNvSpPr/>
          <p:nvPr/>
        </p:nvSpPr>
        <p:spPr>
          <a:xfrm>
            <a:off x="212035" y="207499"/>
            <a:ext cx="118474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Этот комплекс для укрепления тела изобрел Пак </a:t>
            </a:r>
            <a:r>
              <a:rPr lang="ru-RU" sz="2000" dirty="0" err="1">
                <a:solidFill>
                  <a:schemeClr val="tx1">
                    <a:lumMod val="75000"/>
                  </a:schemeClr>
                </a:solidFill>
              </a:rPr>
              <a:t>Чже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</a:schemeClr>
                </a:solidFill>
              </a:rPr>
              <a:t>Ву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. Ее еще называют твист – терапией. «Твист», переводится, как «скручивание». Основанием является достижение равновесий четырех энергий: 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hlinkClick r:id="rId2"/>
              </a:rPr>
              <a:t>Инь, </a:t>
            </a:r>
            <a:r>
              <a:rPr lang="ru-RU" sz="2000" dirty="0" err="1">
                <a:solidFill>
                  <a:schemeClr val="tx1">
                    <a:lumMod val="75000"/>
                  </a:schemeClr>
                </a:solidFill>
                <a:hlinkClick r:id="rId2"/>
              </a:rPr>
              <a:t>Янь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</a:schemeClr>
                </a:solidFill>
              </a:rPr>
              <a:t>Нейтро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 и «начальная частица». Удивительно, что выполнять сразу весь комплекс невероятно легко. В нем всего 64 движения – по 16 на каждую из энергий, действующих на человека. Профессор заметил, что в природе нет совершенно прямых линий, все мышцы человека, даже ДНК имеет вид спирали. На этом открытии и был построен весь комплекс движений.</a:t>
            </a:r>
          </a:p>
          <a:p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Прелесть спиральной гимнастики заключается в том, что человек не получает жестких требований, как выполнять эти простые упражнения. Когда начнете выполнять этот комплекс, то вы не почувствуете усталость, излишнюю напряженность мышц, а только прилив сил, энергии, невероятной бодрости.</a:t>
            </a:r>
          </a:p>
          <a:p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Выполняя регулярно простые движения, вы добьетесь оздоровление всего организма. Твист – настоящее спасение от излишней полноты, заболеваний печени, позвоночника, шеи. Причем, ее могут выполнять все: больные, здоровые, старики, дети, всем от нее будет только польза. Время на выполнение комплекса уйдет всего 5 минут, что очень удобно для работающего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782282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:\Спир.гимн 1\img003.jpg">
            <a:extLst>
              <a:ext uri="{FF2B5EF4-FFF2-40B4-BE49-F238E27FC236}">
                <a16:creationId xmlns:a16="http://schemas.microsoft.com/office/drawing/2014/main" xmlns="" id="{A8399CB0-5DCF-4E97-8FF2-0A41EA7DBE5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414" y="132523"/>
            <a:ext cx="10245656" cy="644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37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статистика заболеваемости детей и подростков">
            <a:extLst>
              <a:ext uri="{FF2B5EF4-FFF2-40B4-BE49-F238E27FC236}">
                <a16:creationId xmlns:a16="http://schemas.microsoft.com/office/drawing/2014/main" xmlns="" id="{9451F3C5-2D93-456E-AFD9-353FDFB8D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446" y="1141044"/>
            <a:ext cx="6004063" cy="457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947BE99B-E3CC-40DD-AD88-A196740B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89" y="356566"/>
            <a:ext cx="10109822" cy="524555"/>
          </a:xfrm>
        </p:spPr>
        <p:txBody>
          <a:bodyPr>
            <a:normAutofit fontScale="90000"/>
          </a:bodyPr>
          <a:lstStyle/>
          <a:p>
            <a:r>
              <a:rPr lang="ru-RU" dirty="0"/>
              <a:t>Статистика заболеваемости детей и подростков</a:t>
            </a: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DD1133F-10EE-4717-A173-5AF55FC41DB8}"/>
              </a:ext>
            </a:extLst>
          </p:cNvPr>
          <p:cNvSpPr/>
          <p:nvPr/>
        </p:nvSpPr>
        <p:spPr>
          <a:xfrm>
            <a:off x="1974574" y="963719"/>
            <a:ext cx="974034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ea typeface="Times New Roman" panose="02020603050405020304" pitchFamily="18" charset="0"/>
              </a:rPr>
              <a:t>С одной стороны здоровье подростка зависит от:</a:t>
            </a:r>
            <a:endParaRPr lang="ru-RU" sz="2400" b="1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атмосферы в семье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атмосферы в школе, классе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благосостояния родителей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качества питания, медицинских услуг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условий для занятия физической культурой и т. д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F5218DA-F014-4EE7-9EA5-E8DE4F3FE2CF}"/>
              </a:ext>
            </a:extLst>
          </p:cNvPr>
          <p:cNvSpPr/>
          <p:nvPr/>
        </p:nvSpPr>
        <p:spPr>
          <a:xfrm>
            <a:off x="742121" y="848139"/>
            <a:ext cx="1101255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Мы создать совместный проект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«Поделись </a:t>
            </a:r>
            <a:r>
              <a:rPr lang="ru-RU" sz="2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улыбкою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своей!»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для успешной адаптации пятиклассников и 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улучшения психоэмоционального здоровья детей через активизацию их творческих ресурсов и способности к самовыражению.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Включение учащихся в процесс творчества необходимо для дальнейшего их саморазвития.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64EC1E2-E52B-4042-A6B0-8025D97C21B8}"/>
              </a:ext>
            </a:extLst>
          </p:cNvPr>
          <p:cNvSpPr/>
          <p:nvPr/>
        </p:nvSpPr>
        <p:spPr>
          <a:xfrm>
            <a:off x="2279373" y="134126"/>
            <a:ext cx="9647583" cy="5905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 содержания проекта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Методологические и теоретические основы проекта: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единства сознания и деятельности (С. Л. Рубинштейн); принцип системности;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личностно-ориентированного подхода (Г. А.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Цукерман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Ш. А.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Амонашвили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Концептуальную основу проекта: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возрастная периодизация Д. Б. Эльконина, концепция о тесной связи между физическим и психическим развитием А. Керн.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воспитания и развития творческих способностей мы активно используем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элементы концепции музыкального образования Карла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Орфа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Музыкально-двигательные упражнения. (Восприятие музыки через движение).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Элементарный  музыкальный театр (Интерактивная форма деятельности, предполагающая одновременное воздействие музыки, движения, танца, речи и художественного образа в изобразительной игре). А также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игротретинги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 особый прием организации театральной деятельности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0323D5A-CDFF-4FF8-8F35-FABF11DF3761}"/>
              </a:ext>
            </a:extLst>
          </p:cNvPr>
          <p:cNvSpPr/>
          <p:nvPr/>
        </p:nvSpPr>
        <p:spPr>
          <a:xfrm>
            <a:off x="225287" y="159026"/>
            <a:ext cx="11648661" cy="564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Целевая аудитория: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Учащиеся 5-х классов.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630555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63055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Описание целевой группы.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Психологические и психофизиологические исследования свидетельствуют, что в начале обучения в пятом классе школьники переживают период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адаптации к новым условиям обучения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во многом сходный с тем, который был характерен для начала обучения в первом классе. </a:t>
            </a:r>
            <a:endParaRPr lang="ru-RU" sz="1600" dirty="0">
              <a:solidFill>
                <a:schemeClr val="tx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Изменение условий обучения, разнообразие и качественное усложнение требований, предъявляемых к школьнику разными учителями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все это является довольно серьезным испытанием для психики школьника.</a:t>
            </a:r>
            <a:endParaRPr lang="ru-RU" sz="1600" dirty="0">
              <a:solidFill>
                <a:schemeClr val="tx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17970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адаптационный период дети часто становятся более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тревожными, робкими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или, напротив,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«развязными», чрезмерно шумными, суетливыми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У них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снижается работоспособность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они могут стать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забывчивыми, неорганизованными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Иногда у них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нарушается сон, аппетит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... Подобные функциональные отклонения в той или иной форме характерны примерно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70–80%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школьников</a:t>
            </a:r>
            <a:endParaRPr lang="ru-RU" sz="1600" dirty="0">
              <a:solidFill>
                <a:schemeClr val="tx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9255342-5240-4F08-ABFE-94B42204B252}"/>
              </a:ext>
            </a:extLst>
          </p:cNvPr>
          <p:cNvSpPr/>
          <p:nvPr/>
        </p:nvSpPr>
        <p:spPr>
          <a:xfrm>
            <a:off x="371061" y="727433"/>
            <a:ext cx="11449878" cy="472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Цель проекта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создание  условий для успешной адаптации  пятиклассников и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среды для активизации их творческих ресурсов через взаимодействие занятий  психологии и танцевальных движений (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танцетерапии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)                                        </a:t>
            </a:r>
            <a:r>
              <a:rPr lang="ru-R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Задачи проекта:</a:t>
            </a:r>
            <a:r>
              <a:rPr lang="ru-R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совместную работу педагога-психолога и педагога дополнительного образования для проведения интегрированных занятий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Способствовать успешной адаптации и формированию адекватной самооценки у пятиклассников  с помощью психологических игр, релаксационных упражнений и музыкально-танцевальных движений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Повысить интерес учащихся к укреплению своего физического и психологического здоровья,  к развитию творческих способностей с помощью упражнений «Спиральной гимнастики»,  элементов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танцетерапии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и основ Су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Джок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терапии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9255342-5240-4F08-ABFE-94B42204B252}"/>
              </a:ext>
            </a:extLst>
          </p:cNvPr>
          <p:cNvSpPr/>
          <p:nvPr/>
        </p:nvSpPr>
        <p:spPr>
          <a:xfrm>
            <a:off x="371061" y="117833"/>
            <a:ext cx="11449878" cy="5115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Ожидаемый результат</a:t>
            </a:r>
            <a:endParaRPr lang="ru-RU" sz="2400" dirty="0"/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dirty="0"/>
              <a:t>1.Организована совместная работа педагога-психолога и педагога дополнительного образования для проведения интегрированных занятий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2. Созданы условия для успешной адаптации пятиклассников, сформирована адекватная самооценка  с помощью психологических игр, релаксационных упражнений и музыкально-танцевальных движений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3.Повышен интерес у учащихся к укреплению своего физического и психологического здоровья,  к развитию творческих способностей с помощью упражнений «Спиральной гимнастики»,  элементов </a:t>
            </a:r>
            <a:r>
              <a:rPr lang="ru-RU" sz="2400" dirty="0" err="1"/>
              <a:t>танцетерапии</a:t>
            </a:r>
            <a:r>
              <a:rPr lang="ru-RU" sz="2400" dirty="0"/>
              <a:t> и основ Су </a:t>
            </a:r>
            <a:r>
              <a:rPr lang="ru-RU" sz="2400" dirty="0" err="1"/>
              <a:t>Джок</a:t>
            </a:r>
            <a:r>
              <a:rPr lang="ru-RU" sz="2400" dirty="0"/>
              <a:t> терапии.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4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Играющие дети 16 х 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учебной презентации с играющимися детьми (рисованные картинки, широкоэкранный формат)</Template>
  <TotalTime>103</TotalTime>
  <Words>807</Words>
  <Application>Microsoft Office PowerPoint</Application>
  <PresentationFormat>Произвольный</PresentationFormat>
  <Paragraphs>161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Играющие дети 16 х 9</vt:lpstr>
      <vt:lpstr>Поделись улыбкою своей</vt:lpstr>
      <vt:lpstr>Презентация PowerPoint</vt:lpstr>
      <vt:lpstr>Статистика заболеваемости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«Мы растим в себе Улыбку Воли,  Улыбку Подвига, Улыбку Творчества».                                                                                                     </vt:lpstr>
      <vt:lpstr>Презентация PowerPoint</vt:lpstr>
      <vt:lpstr>«Музыка для детей»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«Спиральная гимнастика»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Поделись улыбкою своей</dc:title>
  <dc:creator>Екатерина Матюк</dc:creator>
  <cp:lastModifiedBy>Администратор</cp:lastModifiedBy>
  <cp:revision>12</cp:revision>
  <dcterms:created xsi:type="dcterms:W3CDTF">2018-03-13T21:32:18Z</dcterms:created>
  <dcterms:modified xsi:type="dcterms:W3CDTF">2019-02-24T17:30:50Z</dcterms:modified>
</cp:coreProperties>
</file>