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Arial Black" pitchFamily="34" charset="0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6D8BE6E-4F67-4847-9D88-39150B1E9357}">
  <a:tblStyle styleId="{16D8BE6E-4F67-4847-9D88-39150B1E935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AF2"/>
          </a:solidFill>
        </a:fill>
      </a:tcStyle>
    </a:wholeTbl>
    <a:band1H>
      <a:tcTxStyle/>
      <a:tcStyle>
        <a:tcBdr/>
        <a:fill>
          <a:solidFill>
            <a:srgbClr val="CFD3E3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3E3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9EAF2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5D28C95-8731-44B2-98A4-E21980B0A92B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eCell>
    <a:swCell>
      <a:tcTxStyle b="on" i="off">
        <a:font>
          <a:latin typeface="Arial"/>
          <a:ea typeface="Arial"/>
          <a:cs typeface="Arial"/>
        </a:font>
        <a:schemeClr val="dk1"/>
      </a:tcTxStyle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64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75279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Shape 25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 Black"/>
              <a:buNone/>
              <a:defRPr sz="88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  <a:defRPr sz="32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  <a:defRPr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2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1" name="Shape 11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1258075"/>
            <a:ext cx="8073000" cy="19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</a:pPr>
            <a:r>
              <a:rPr lang="ru-RU" sz="4800"/>
              <a:t>Волонтерский проект</a:t>
            </a:r>
            <a:endParaRPr sz="480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</a:pPr>
            <a:r>
              <a:rPr lang="ru-RU" sz="4800"/>
              <a:t>«ТВОРИ И ПОМОГАЙ»</a:t>
            </a:r>
            <a:endParaRPr sz="4800"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99592" y="3284984"/>
            <a:ext cx="7141200" cy="17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2400" dirty="0"/>
              <a:t>Авторы проекта:</a:t>
            </a:r>
            <a:endParaRPr sz="24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2400" b="0" dirty="0"/>
              <a:t>Опара Ангелина</a:t>
            </a:r>
            <a:endParaRPr sz="2400" b="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2400" b="0" dirty="0"/>
              <a:t>Петух Кира</a:t>
            </a:r>
            <a:endParaRPr sz="2400" b="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2400" b="0" dirty="0"/>
              <a:t>Сорока </a:t>
            </a:r>
            <a:r>
              <a:rPr lang="ru-RU" sz="2400" b="0" dirty="0" smtClean="0"/>
              <a:t>Елизавета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lang="ru-RU" sz="2400" b="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2400" b="0" dirty="0" smtClean="0"/>
              <a:t>Руководитель: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ru-RU" sz="2400" b="0" dirty="0" smtClean="0"/>
              <a:t>Шатарова М.А.</a:t>
            </a:r>
            <a:endParaRPr sz="2400" b="0" dirty="0"/>
          </a:p>
        </p:txBody>
      </p:sp>
      <p:pic>
        <p:nvPicPr>
          <p:cNvPr id="92" name="Shape 92" descr="https://s.tcdn.co/024/ad3/024ad376-5b48-328b-a7e0-e0e1dccdad6a/14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18581" y="3793065"/>
            <a:ext cx="2897070" cy="28970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67550" y="1288750"/>
            <a:ext cx="8154900" cy="50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Цель проекта: </a:t>
            </a: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создание интернет-магазина на базе приюта для бездомных животных,</a:t>
            </a:r>
            <a:r>
              <a:rPr lang="ru-RU" sz="2400" b="0" dirty="0"/>
              <a:t> где </a:t>
            </a:r>
            <a:r>
              <a:rPr lang="ru-RU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будет реализ</a:t>
            </a:r>
            <a:r>
              <a:rPr lang="ru-RU" sz="2400" b="0" dirty="0"/>
              <a:t>овываться разнообразная, в первую очередь печатная продукция, создавать дизайн которой будут </a:t>
            </a:r>
            <a:r>
              <a:rPr lang="ru-RU" sz="2400" b="0" dirty="0" smtClean="0"/>
              <a:t>студенты</a:t>
            </a:r>
            <a:r>
              <a:rPr lang="ru-RU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400" b="0" dirty="0"/>
          </a:p>
          <a:p>
            <a:pPr marL="0" marR="0" lvl="0" indent="0" algn="just" rtl="0">
              <a:lnSpc>
                <a:spcPct val="90000"/>
              </a:lnSpc>
              <a:spcBef>
                <a:spcPts val="11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ru-RU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Задачи проекта: </a:t>
            </a: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-15748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 dirty="0"/>
              <a:t>Оформление страницы магазина, приюта и проекта в социальных сетях;</a:t>
            </a:r>
            <a:endParaRPr sz="2400" dirty="0"/>
          </a:p>
          <a:p>
            <a:pPr marL="457200" lvl="1" indent="-15748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 dirty="0"/>
              <a:t>Проведение </a:t>
            </a:r>
            <a:r>
              <a:rPr lang="ru-RU" sz="2400" dirty="0" err="1"/>
              <a:t>краудфандинговой</a:t>
            </a:r>
            <a:r>
              <a:rPr lang="ru-RU" sz="2400" dirty="0"/>
              <a:t> кампании;</a:t>
            </a:r>
            <a:endParaRPr sz="2400" dirty="0"/>
          </a:p>
          <a:p>
            <a:pPr marL="457200" lvl="1" indent="-157480" algn="just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 dirty="0"/>
              <a:t>Разработка продукции (футболки, кружки, наклейки, блокноты, значки и др</a:t>
            </a:r>
            <a:r>
              <a:rPr lang="ru-RU" sz="2400" dirty="0" smtClean="0"/>
              <a:t>.)</a:t>
            </a:r>
            <a:endParaRPr sz="2400" dirty="0"/>
          </a:p>
          <a:p>
            <a:pPr marL="4572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 dirty="0"/>
          </a:p>
          <a:p>
            <a:pPr marL="274320" marR="0" lvl="1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0" y="-174848"/>
            <a:ext cx="9144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</a:pPr>
            <a:r>
              <a:rPr lang="ru-RU"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ЦЕЛИ И ЗАДАЧИ ПРОЕКТА</a:t>
            </a:r>
            <a:endParaRPr sz="3600" b="0" i="0" u="none" strike="noStrike" cap="none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305125"/>
            <a:ext cx="8287800" cy="95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ПЛАН РЕАЛИЗАЦИИ ПРОЕКТА</a:t>
            </a:r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1710600" y="1643788"/>
            <a:ext cx="5722800" cy="1135500"/>
          </a:xfrm>
          <a:prstGeom prst="rect">
            <a:avLst/>
          </a:prstGeom>
          <a:solidFill>
            <a:srgbClr val="CFD3E3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480"/>
              </a:spcBef>
              <a:spcAft>
                <a:spcPts val="600"/>
              </a:spcAft>
              <a:buNone/>
            </a:pPr>
            <a:r>
              <a:rPr lang="ru-RU" sz="2000" b="0"/>
              <a:t>Составление подробного описания проекта</a:t>
            </a:r>
            <a:endParaRPr sz="2000"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1710600" y="3089875"/>
            <a:ext cx="5722800" cy="1135500"/>
          </a:xfrm>
          <a:prstGeom prst="rect">
            <a:avLst/>
          </a:prstGeom>
          <a:solidFill>
            <a:srgbClr val="CFD3E3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600"/>
              </a:spcAft>
              <a:buNone/>
            </a:pPr>
            <a:r>
              <a:rPr lang="ru-RU" sz="2000" b="0"/>
              <a:t>Проведение краудфандинговой кампании</a:t>
            </a:r>
            <a:endParaRPr sz="2000"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1710600" y="4535950"/>
            <a:ext cx="5722800" cy="1135500"/>
          </a:xfrm>
          <a:prstGeom prst="rect">
            <a:avLst/>
          </a:prstGeom>
          <a:solidFill>
            <a:srgbClr val="CFD3E3"/>
          </a:solidFill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480"/>
              </a:spcBef>
              <a:spcAft>
                <a:spcPts val="600"/>
              </a:spcAft>
              <a:buNone/>
            </a:pPr>
            <a:r>
              <a:rPr lang="ru-RU" sz="2000" b="0"/>
              <a:t>Печать продукции и открытие интернет-магазина</a:t>
            </a:r>
            <a:endParaRPr sz="2000"/>
          </a:p>
        </p:txBody>
      </p:sp>
      <p:cxnSp>
        <p:nvCxnSpPr>
          <p:cNvPr id="107" name="Shape 107"/>
          <p:cNvCxnSpPr>
            <a:stCxn id="104" idx="2"/>
            <a:endCxn id="105" idx="0"/>
          </p:cNvCxnSpPr>
          <p:nvPr/>
        </p:nvCxnSpPr>
        <p:spPr>
          <a:xfrm>
            <a:off x="4572000" y="2779288"/>
            <a:ext cx="0" cy="310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8" name="Shape 108"/>
          <p:cNvCxnSpPr>
            <a:stCxn id="105" idx="2"/>
            <a:endCxn id="106" idx="0"/>
          </p:cNvCxnSpPr>
          <p:nvPr/>
        </p:nvCxnSpPr>
        <p:spPr>
          <a:xfrm>
            <a:off x="4572000" y="4225375"/>
            <a:ext cx="0" cy="3105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Shape 113"/>
          <p:cNvGraphicFramePr/>
          <p:nvPr/>
        </p:nvGraphicFramePr>
        <p:xfrm>
          <a:off x="827584" y="1052736"/>
          <a:ext cx="7200800" cy="5206281"/>
        </p:xfrm>
        <a:graphic>
          <a:graphicData uri="http://schemas.openxmlformats.org/drawingml/2006/table">
            <a:tbl>
              <a:tblPr firstRow="1" firstCol="1" bandRow="1">
                <a:noFill/>
                <a:tableStyleId>{16D8BE6E-4F67-4847-9D88-39150B1E9357}</a:tableStyleId>
              </a:tblPr>
              <a:tblGrid>
                <a:gridCol w="2098075"/>
                <a:gridCol w="2148125"/>
                <a:gridCol w="1454400"/>
                <a:gridCol w="1500200"/>
              </a:tblGrid>
              <a:tr h="201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Сентябрь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Октябрь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Ноябрь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Декабрь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80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u="none" strike="noStrike" cap="none" dirty="0"/>
                        <a:t>Составление подробного описания проекта</a:t>
                      </a:r>
                      <a:endParaRPr sz="1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Представление проекта на </a:t>
                      </a:r>
                      <a:r>
                        <a:rPr lang="ru-RU" sz="1400" u="none" strike="noStrike" cap="none" dirty="0" err="1"/>
                        <a:t>краудфандинговую</a:t>
                      </a:r>
                      <a:r>
                        <a:rPr lang="ru-RU" sz="1400" u="none" strike="noStrike" cap="none" dirty="0"/>
                        <a:t> </a:t>
                      </a:r>
                      <a:r>
                        <a:rPr lang="ru-RU" sz="1400" u="none" strike="noStrike" cap="none" dirty="0" err="1"/>
                        <a:t>прощадку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u="none" strike="noStrike" cap="none"/>
                        <a:t>Консультация с руководителями приюта</a:t>
                      </a:r>
                      <a:endParaRPr sz="1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Запуск и продвижение проекта через социальные сети и проведение мероприятий, сбор средств 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0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0" u="none" strike="noStrike" cap="none"/>
                        <a:t>Создание иллюстраций по проекту и видеоролика, поясняющего идею и смысл проекта для краудфандинговой кампании</a:t>
                      </a:r>
                      <a:endParaRPr sz="1000" b="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Разработка продукции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Печать продукции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Оформление страниц магазина и приюта в социальных сетях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Реализация продукции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/>
                        <a:t>Наладить сотрудничество с типографией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u="none" strike="noStrike" cap="none" dirty="0"/>
                        <a:t> </a:t>
                      </a:r>
                      <a:endParaRPr sz="10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6225" marR="56225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0" y="-315416"/>
            <a:ext cx="9144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 Black"/>
              <a:buNone/>
            </a:pPr>
            <a:r>
              <a:rPr lang="ru-RU" sz="32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КАЛЕНДАРНЫЙ ПЛАН РЕАЛИЗАЦИИ</a:t>
            </a:r>
            <a:endParaRPr sz="3200" b="0" i="0" u="none" strike="noStrike" cap="none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0" y="-171400"/>
            <a:ext cx="9144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</a:pPr>
            <a:r>
              <a:rPr lang="ru-RU"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БЮДЖЕТ ПРОЕКТА</a:t>
            </a:r>
            <a:endParaRPr sz="3600" b="0" i="0" u="none" strike="noStrike" cap="none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graphicFrame>
        <p:nvGraphicFramePr>
          <p:cNvPr id="120" name="Shape 120"/>
          <p:cNvGraphicFramePr/>
          <p:nvPr/>
        </p:nvGraphicFramePr>
        <p:xfrm>
          <a:off x="1857356" y="1357298"/>
          <a:ext cx="5648525" cy="4171188"/>
        </p:xfrm>
        <a:graphic>
          <a:graphicData uri="http://schemas.openxmlformats.org/drawingml/2006/table">
            <a:tbl>
              <a:tblPr firstRow="1" firstCol="1" bandRow="1">
                <a:noFill/>
                <a:tableStyleId>{65D28C95-8731-44B2-98A4-E21980B0A92B}</a:tableStyleId>
              </a:tblPr>
              <a:tblGrid>
                <a:gridCol w="2504000"/>
                <a:gridCol w="1586400"/>
                <a:gridCol w="1558125"/>
              </a:tblGrid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Продукция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Количество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Стоимость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587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Календарь карманный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T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100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  20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87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Календарь настенный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50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  50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Блокноты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100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   45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Наклейки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200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  10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 err="1"/>
                        <a:t>Постеры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100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  50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Кружки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50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100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Значки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150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  35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Футболки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50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100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 err="1"/>
                        <a:t>Эко-сумки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100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150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 dirty="0"/>
                        <a:t>Чехлы для телефона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50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100 BYN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283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u="none" strike="noStrike" cap="none"/>
                        <a:t> </a:t>
                      </a:r>
                      <a:endParaRPr sz="14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b="1" u="none" strike="noStrike" cap="none" dirty="0">
                          <a:solidFill>
                            <a:schemeClr val="bg1"/>
                          </a:solidFill>
                        </a:rPr>
                        <a:t>ИТОГО:</a:t>
                      </a:r>
                      <a:endParaRPr sz="1400" b="1" u="none" strike="noStrike" cap="none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700" b="1" u="none" strike="noStrike" cap="none" dirty="0">
                          <a:solidFill>
                            <a:schemeClr val="bg1"/>
                          </a:solidFill>
                        </a:rPr>
                        <a:t> 660 BYN</a:t>
                      </a:r>
                      <a:endParaRPr sz="1400" b="1" u="none" strike="noStrike" cap="none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4775" marR="84775" marT="0" marB="0"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1" name="Shape 121" descr="https://s.tcdn.co/024/ad3/024ad376-5b48-328b-a7e0-e0e1dccdad6a/28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1470" y="428604"/>
            <a:ext cx="2050228" cy="2050229"/>
          </a:xfrm>
          <a:prstGeom prst="rect">
            <a:avLst/>
          </a:prstGeom>
          <a:noFill/>
          <a:ln>
            <a:noFill/>
          </a:ln>
        </p:spPr>
      </p:pic>
      <p:sp>
        <p:nvSpPr>
          <p:cNvPr id="8194" name="AutoShape 2" descr="Картинки по запросу Крепкая собака стикеры телеграм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196" name="AutoShape 4" descr="Картинки по запросу Крепкая собака стикеры телеграм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8" name="Picture 6" descr="C:\Documents and Settings\user\Рабочий стол\Новая папка\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4643454"/>
            <a:ext cx="2214546" cy="2214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0" y="152718"/>
            <a:ext cx="9144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</a:pPr>
            <a:r>
              <a:rPr lang="ru-RU" sz="3600" b="0" i="0" u="none" strike="noStrike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ОЖИДАЕМЫЕ РЕЗУЛЬТАТЫ</a:t>
            </a: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752600"/>
            <a:ext cx="7935000" cy="43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1" indent="-20828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Приют сможет сам обеспечивать себя финансово;</a:t>
            </a:r>
            <a:endParaRPr sz="2400"/>
          </a:p>
          <a:p>
            <a:pPr marL="457200" marR="0" lvl="1" indent="-20828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Привлечение внимания к проблеме бездомных животных;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-208280" rtl="0">
              <a:spcBef>
                <a:spcPts val="400"/>
              </a:spcBef>
              <a:spcAft>
                <a:spcPts val="0"/>
              </a:spcAft>
              <a:buSzPts val="2400"/>
              <a:buChar char="•"/>
            </a:pPr>
            <a:r>
              <a:rPr lang="ru-RU" sz="2400"/>
              <a:t>Увеличение притока посетителей приюта более, чем на 50%;</a:t>
            </a:r>
            <a:endParaRPr sz="2400"/>
          </a:p>
          <a:p>
            <a:pPr marL="457200" lvl="1" indent="-20828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/>
              <a:t>Возможность для студентов сделать себе имя;</a:t>
            </a:r>
            <a:endParaRPr sz="2400"/>
          </a:p>
        </p:txBody>
      </p:sp>
      <p:pic>
        <p:nvPicPr>
          <p:cNvPr id="6146" name="Picture 2" descr="https://encrypted-tbn0.gstatic.com/images?q=tbn:ANd9GcTxCTFc-tGV2naSRCAVezzVnhdwXJEqeJUkm33wEuwmfxvCSnd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643446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521650" y="552275"/>
            <a:ext cx="80391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dirty="0">
                <a:solidFill>
                  <a:srgbClr val="D1282E"/>
                </a:solidFill>
                <a:latin typeface="Arial Black"/>
                <a:ea typeface="Arial Black"/>
                <a:cs typeface="Arial Black"/>
                <a:sym typeface="Arial Black"/>
              </a:rPr>
              <a:t>РИСКИ И МЕРОПРИЯТИЯ ПО ИХ СНИЖЕНИЮ:</a:t>
            </a:r>
            <a:endParaRPr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3" name="Shape 133"/>
          <p:cNvSpPr txBox="1"/>
          <p:nvPr/>
        </p:nvSpPr>
        <p:spPr>
          <a:xfrm>
            <a:off x="611550" y="1988850"/>
            <a:ext cx="7949400" cy="144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200" dirty="0">
                <a:solidFill>
                  <a:srgbClr val="000000"/>
                </a:solidFill>
              </a:rPr>
              <a:t>Вырученных средств может оказаться недостаточно, реклама может оказаться недостаточно эффективна, приток новых посетителей не оправдает ожидаемого </a:t>
            </a:r>
            <a:r>
              <a:rPr lang="ru-RU" sz="2200" dirty="0"/>
              <a:t>объема</a:t>
            </a:r>
            <a:r>
              <a:rPr lang="ru-RU" sz="2200" dirty="0">
                <a:solidFill>
                  <a:srgbClr val="000000"/>
                </a:solidFill>
              </a:rPr>
              <a:t>.</a:t>
            </a:r>
            <a:endParaRPr sz="2200">
              <a:solidFill>
                <a:srgbClr val="000000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2200" dirty="0">
                <a:solidFill>
                  <a:srgbClr val="000000"/>
                </a:solidFill>
              </a:rPr>
              <a:t/>
            </a:r>
            <a:br>
              <a:rPr lang="ru-RU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/>
            </a:r>
            <a:br>
              <a:rPr lang="ru-RU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/>
            </a:r>
            <a:br>
              <a:rPr lang="ru-RU" sz="2200" dirty="0">
                <a:solidFill>
                  <a:srgbClr val="000000"/>
                </a:solidFill>
              </a:rPr>
            </a:br>
            <a:endParaRPr sz="2200">
              <a:solidFill>
                <a:srgbClr val="000000"/>
              </a:solidFill>
            </a:endParaRPr>
          </a:p>
        </p:txBody>
      </p:sp>
      <p:sp>
        <p:nvSpPr>
          <p:cNvPr id="5" name="Shape 133"/>
          <p:cNvSpPr txBox="1"/>
          <p:nvPr/>
        </p:nvSpPr>
        <p:spPr>
          <a:xfrm>
            <a:off x="642910" y="3786190"/>
            <a:ext cx="7949400" cy="2571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ru-RU" sz="2200" b="1" dirty="0" smtClean="0">
                <a:solidFill>
                  <a:srgbClr val="000000"/>
                </a:solidFill>
              </a:rPr>
              <a:t>Для </a:t>
            </a:r>
            <a:r>
              <a:rPr lang="ru-RU" sz="2200" b="1" dirty="0">
                <a:solidFill>
                  <a:srgbClr val="000000"/>
                </a:solidFill>
              </a:rPr>
              <a:t>предотвращения рисков, разработан ряд мероприятий:</a:t>
            </a:r>
            <a:r>
              <a:rPr lang="ru-RU" sz="2200" dirty="0">
                <a:solidFill>
                  <a:srgbClr val="000000"/>
                </a:solidFill>
              </a:rPr>
              <a:t/>
            </a:r>
            <a:br>
              <a:rPr lang="ru-RU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>Благотворительные ярмарки и концерты в поддержку приюта бездомных животных, активность в социальных сетях (</a:t>
            </a:r>
            <a:r>
              <a:rPr lang="ru-RU" sz="2200" dirty="0" err="1" smtClean="0">
                <a:solidFill>
                  <a:srgbClr val="000000"/>
                </a:solidFill>
              </a:rPr>
              <a:t>промоакции</a:t>
            </a:r>
            <a:r>
              <a:rPr lang="ru-RU" sz="2200" dirty="0">
                <a:solidFill>
                  <a:srgbClr val="000000"/>
                </a:solidFill>
              </a:rPr>
              <a:t>, розыгрыши, сотрудничество с </a:t>
            </a:r>
            <a:r>
              <a:rPr lang="ru-RU" sz="2200" dirty="0" err="1" smtClean="0">
                <a:solidFill>
                  <a:srgbClr val="000000"/>
                </a:solidFill>
              </a:rPr>
              <a:t>блогерами</a:t>
            </a:r>
            <a:r>
              <a:rPr lang="ru-RU" sz="2200" dirty="0">
                <a:solidFill>
                  <a:srgbClr val="000000"/>
                </a:solidFill>
              </a:rPr>
              <a:t>)</a:t>
            </a:r>
            <a:br>
              <a:rPr lang="ru-RU" sz="2200" dirty="0">
                <a:solidFill>
                  <a:srgbClr val="000000"/>
                </a:solidFill>
              </a:rPr>
            </a:br>
            <a:r>
              <a:rPr lang="ru-RU" sz="2200" dirty="0">
                <a:solidFill>
                  <a:srgbClr val="000000"/>
                </a:solidFill>
              </a:rPr>
              <a:t/>
            </a:r>
            <a:br>
              <a:rPr lang="ru-RU" sz="2200" dirty="0">
                <a:solidFill>
                  <a:srgbClr val="000000"/>
                </a:solidFill>
              </a:rPr>
            </a:br>
            <a:endParaRPr sz="2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0" y="-214338"/>
            <a:ext cx="91440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Arial Black"/>
              <a:buNone/>
            </a:pPr>
            <a:r>
              <a:rPr lang="ru-RU" sz="3600" b="0" i="0" u="none" strike="noStrike" cap="none" dirty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ПЕРСПЕКТИВЫ РАЗВИТИЯ</a:t>
            </a:r>
            <a:r>
              <a:rPr lang="ru-RU" sz="3600" b="0" i="0" u="none" strike="noStrike" cap="none" dirty="0" smtClean="0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:</a:t>
            </a:r>
            <a:endParaRPr sz="3600" b="0" i="0" u="none" strike="noStrike" cap="none">
              <a:solidFill>
                <a:schemeClr val="dk2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139" name="Shape 139"/>
          <p:cNvSpPr txBox="1"/>
          <p:nvPr/>
        </p:nvSpPr>
        <p:spPr>
          <a:xfrm>
            <a:off x="467550" y="1905000"/>
            <a:ext cx="7909200" cy="43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1" indent="-208280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</a:rPr>
              <a:t>Расширение ассортимента магазина;</a:t>
            </a:r>
            <a:endParaRPr sz="2400">
              <a:solidFill>
                <a:schemeClr val="dk1"/>
              </a:solidFill>
            </a:endParaRPr>
          </a:p>
          <a:p>
            <a:pPr marL="457200" lvl="1" indent="-208280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</a:rPr>
              <a:t>Создание «реального» магазина;</a:t>
            </a:r>
            <a:endParaRPr sz="2400">
              <a:solidFill>
                <a:schemeClr val="dk1"/>
              </a:solidFill>
            </a:endParaRPr>
          </a:p>
          <a:p>
            <a:pPr marL="457200" lvl="1" indent="-20828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</a:pPr>
            <a:r>
              <a:rPr lang="ru-RU" sz="2400">
                <a:solidFill>
                  <a:schemeClr val="dk1"/>
                </a:solidFill>
              </a:rPr>
              <a:t>Сотрудничество с иллюстраторами, художниками, фотографами, дизайнерами за пределами нашего факультета;</a:t>
            </a:r>
            <a:endParaRPr sz="2400">
              <a:solidFill>
                <a:schemeClr val="dk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</a:endParaRPr>
          </a:p>
        </p:txBody>
      </p:sp>
      <p:sp>
        <p:nvSpPr>
          <p:cNvPr id="2050" name="AutoShape 2" descr="Картинки по запросу Крепкая собака стикеры телеграм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ртинки по запросу Крепкая собака стикеры телеграм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Картинки по запросу Крепкая собака стикеры телеграм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Картинки по запросу Крепкая собака стикеры телеграм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Картинки по запросу Крепкая собака стикеры телеграм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9" name="Picture 11" descr="C:\Documents and Settings\user\Рабочий стол\скачанные файлы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21481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297</Words>
  <Application>Microsoft Office PowerPoint</Application>
  <PresentationFormat>Экран (4:3)</PresentationFormat>
  <Paragraphs>95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Arial Black</vt:lpstr>
      <vt:lpstr>Главная</vt:lpstr>
      <vt:lpstr>Волонтерский проект «ТВОРИ И ПОМОГАЙ»</vt:lpstr>
      <vt:lpstr>ЦЕЛИ И ЗАДАЧИ ПРОЕКТА</vt:lpstr>
      <vt:lpstr>ПЛАН РЕАЛИЗАЦИИ ПРОЕКТА</vt:lpstr>
      <vt:lpstr>КАЛЕНДАРНЫЙ ПЛАН РЕАЛИЗАЦИИ</vt:lpstr>
      <vt:lpstr>БЮДЖЕТ ПРОЕКТА</vt:lpstr>
      <vt:lpstr>ОЖИДАЕМЫЕ РЕЗУЛЬТАТЫ</vt:lpstr>
      <vt:lpstr>Презентация PowerPoint</vt:lpstr>
      <vt:lpstr>ПЕРСПЕКТИВЫ РАЗВИТИЯ: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Волонтерский проект «ТВОРИ И ПОМОГАЙ»</dc:title>
  <cp:lastModifiedBy>Администратор</cp:lastModifiedBy>
  <cp:revision>9</cp:revision>
  <dcterms:modified xsi:type="dcterms:W3CDTF">2019-02-24T16:15:39Z</dcterms:modified>
</cp:coreProperties>
</file>