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44148-6C97-4FFD-B050-E811FC0286CB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2129-9629-4D80-87BC-CD30905C3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988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44148-6C97-4FFD-B050-E811FC0286CB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2129-9629-4D80-87BC-CD30905C3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424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44148-6C97-4FFD-B050-E811FC0286CB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2129-9629-4D80-87BC-CD30905C3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267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44148-6C97-4FFD-B050-E811FC0286CB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2129-9629-4D80-87BC-CD30905C3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828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44148-6C97-4FFD-B050-E811FC0286CB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2129-9629-4D80-87BC-CD30905C3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107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44148-6C97-4FFD-B050-E811FC0286CB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2129-9629-4D80-87BC-CD30905C3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77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44148-6C97-4FFD-B050-E811FC0286CB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2129-9629-4D80-87BC-CD30905C3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30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44148-6C97-4FFD-B050-E811FC0286CB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2129-9629-4D80-87BC-CD30905C3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59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44148-6C97-4FFD-B050-E811FC0286CB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2129-9629-4D80-87BC-CD30905C3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09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44148-6C97-4FFD-B050-E811FC0286CB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2129-9629-4D80-87BC-CD30905C3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553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44148-6C97-4FFD-B050-E811FC0286CB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E2129-9629-4D80-87BC-CD30905C3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563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44148-6C97-4FFD-B050-E811FC0286CB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E2129-9629-4D80-87BC-CD30905C30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941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85389" y="533228"/>
            <a:ext cx="721062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Химические основы </a:t>
            </a:r>
            <a:b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устойчивого развития</a:t>
            </a:r>
            <a:endParaRPr lang="ru-RU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4096" y="3214529"/>
            <a:ext cx="848777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Учебная дисциплины </a:t>
            </a:r>
            <a:r>
              <a:rPr lang="ru-RU" sz="2000" b="1" dirty="0"/>
              <a:t>второй ступени высшего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образования </a:t>
            </a:r>
            <a:r>
              <a:rPr lang="ru-RU" sz="2000" b="1" dirty="0"/>
              <a:t>(магистратура) для </a:t>
            </a:r>
            <a:r>
              <a:rPr lang="ru-RU" sz="2000" b="1" dirty="0" smtClean="0"/>
              <a:t>специальности</a:t>
            </a:r>
            <a:endParaRPr lang="ru-RU" sz="2000" dirty="0"/>
          </a:p>
          <a:p>
            <a:r>
              <a:rPr lang="ru-RU" sz="2000" b="1" dirty="0"/>
              <a:t>1– 31 80 06 «Химия</a:t>
            </a:r>
            <a:r>
              <a:rPr lang="ru-RU" sz="2000" b="1" dirty="0" smtClean="0"/>
              <a:t>»</a:t>
            </a:r>
          </a:p>
          <a:p>
            <a:endParaRPr lang="ru-RU" sz="2000" b="1" dirty="0"/>
          </a:p>
          <a:p>
            <a:r>
              <a:rPr lang="ru-RU" sz="2000" b="1" dirty="0" smtClean="0"/>
              <a:t>Преподаватель: Васильева Наталья </a:t>
            </a:r>
            <a:r>
              <a:rPr lang="ru-RU" sz="2000" b="1" dirty="0" err="1" smtClean="0"/>
              <a:t>Гендриховна</a:t>
            </a:r>
            <a:r>
              <a:rPr lang="ru-RU" sz="2000" b="1" dirty="0" smtClean="0"/>
              <a:t>, доцент кафедры химии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157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9859" y="422018"/>
            <a:ext cx="100231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Лекция 6. </a:t>
            </a:r>
            <a:r>
              <a:rPr lang="ru-RU" dirty="0"/>
              <a:t>Основные проблемы перехода к устойчивому развитию и их химическая интерпретация.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Характеристика </a:t>
            </a:r>
            <a:r>
              <a:rPr lang="ru-RU" dirty="0" err="1"/>
              <a:t>техносферы</a:t>
            </a:r>
            <a:r>
              <a:rPr lang="ru-RU" dirty="0"/>
              <a:t>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720840"/>
            <a:ext cx="1219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Каковы же приоритеты химии в решении задач концепции устойчивого развития? Сохранение жизненных ресурсов. В настоящее время возрастающее потребление быстро увеличивающегося населения часто приводит к </a:t>
            </a:r>
            <a:br>
              <a:rPr lang="ru-RU" dirty="0" smtClean="0"/>
            </a:br>
            <a:r>
              <a:rPr lang="ru-RU" dirty="0" smtClean="0"/>
              <a:t>принятию краткосрочной тактики при эксплуатации природных ресурсов. Расплата за такой подход становится сейчас всё более очевидной: эрозия почв, потеря сельскохозяйственных угодий, загрязнение, разрушение экосистем и т.д. Сохранение биосферы — главное условие сохранения жизни на Земле. Но для этого необходимо устранить загрязнение окружающей среды. Очевидно, что химия и экология стоят рядом.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233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63365"/>
            <a:ext cx="11964474" cy="3808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38125" indent="335915" algn="just">
              <a:lnSpc>
                <a:spcPts val="1440"/>
              </a:lnSpc>
              <a:spcBef>
                <a:spcPts val="1125"/>
              </a:spcBef>
              <a:spcAft>
                <a:spcPts val="50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ТЕХНОСФЕРА</a:t>
            </a:r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(греч. </a:t>
            </a:r>
            <a:r>
              <a:rPr lang="ru-RU" dirty="0" err="1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techne</a:t>
            </a:r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— навыки, мастерство, умение и </a:t>
            </a:r>
            <a:r>
              <a:rPr lang="ru-RU" dirty="0" err="1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sphaira</a:t>
            </a:r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— шар)</a:t>
            </a:r>
            <a:endParaRPr lang="ru-RU" sz="2400" dirty="0" smtClean="0">
              <a:effectLst/>
              <a:ea typeface="Times New Roman" panose="02020603050405020304" pitchFamily="18" charset="0"/>
            </a:endParaRPr>
          </a:p>
          <a:p>
            <a:pPr marR="238125" indent="335915" algn="just">
              <a:lnSpc>
                <a:spcPts val="1440"/>
              </a:lnSpc>
              <a:spcBef>
                <a:spcPts val="1125"/>
              </a:spcBef>
              <a:spcAft>
                <a:spcPts val="50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· область реального бытия техники и совокупность материальных средств преобразовательной деятельности человека; глобальная среда обитания человека, синтез естественного и искусственного, приводящий к симбиозу техники и человечества в природе.</a:t>
            </a:r>
            <a:endParaRPr lang="ru-RU" sz="2400" dirty="0" smtClean="0">
              <a:effectLst/>
              <a:ea typeface="Times New Roman" panose="02020603050405020304" pitchFamily="18" charset="0"/>
            </a:endParaRPr>
          </a:p>
          <a:p>
            <a:pPr marR="238125" indent="335915" algn="just">
              <a:lnSpc>
                <a:spcPts val="1440"/>
              </a:lnSpc>
              <a:spcBef>
                <a:spcPts val="1125"/>
              </a:spcBef>
              <a:spcAft>
                <a:spcPts val="50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· особая оболочка планеты, в которой осуществляется предметно-практическая деятельность человека.</a:t>
            </a:r>
            <a:endParaRPr lang="ru-RU" sz="2400" dirty="0" smtClean="0">
              <a:effectLst/>
              <a:ea typeface="Times New Roman" panose="02020603050405020304" pitchFamily="18" charset="0"/>
            </a:endParaRPr>
          </a:p>
          <a:p>
            <a:pPr marR="238125" indent="335915" algn="just">
              <a:lnSpc>
                <a:spcPts val="1440"/>
              </a:lnSpc>
              <a:spcBef>
                <a:spcPts val="1125"/>
              </a:spcBef>
              <a:spcAft>
                <a:spcPts val="50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· как часть биосферы, коренным образом преобразованную человеком в технические и техногенные объекты;</a:t>
            </a:r>
            <a:endParaRPr lang="ru-RU" sz="2400" dirty="0" smtClean="0">
              <a:effectLst/>
              <a:ea typeface="Times New Roman" panose="02020603050405020304" pitchFamily="18" charset="0"/>
            </a:endParaRPr>
          </a:p>
          <a:p>
            <a:pPr marR="238125" indent="335915" algn="just">
              <a:lnSpc>
                <a:spcPts val="1440"/>
              </a:lnSpc>
              <a:spcBef>
                <a:spcPts val="1125"/>
              </a:spcBef>
              <a:spcAft>
                <a:spcPts val="50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· как часть биосферы, преобразованную людьми с помощью прямого и косвенного воздействия технических средств в целях наилучшего соответствия социально-экономическим потребностям человека;</a:t>
            </a:r>
            <a:endParaRPr lang="ru-RU" sz="2400" dirty="0" smtClean="0">
              <a:effectLst/>
              <a:ea typeface="Times New Roman" panose="02020603050405020304" pitchFamily="18" charset="0"/>
            </a:endParaRPr>
          </a:p>
          <a:p>
            <a:pPr marR="238125" indent="335915" algn="just">
              <a:lnSpc>
                <a:spcPts val="1440"/>
              </a:lnSpc>
              <a:spcBef>
                <a:spcPts val="1125"/>
              </a:spcBef>
              <a:spcAft>
                <a:spcPts val="50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· как замкнутую регионально-глобальную технологическую систему утилизации и реутилизации, вовлекаемых в хозяйственный оборот природных ресурсов.</a:t>
            </a:r>
            <a:endParaRPr lang="ru-RU" sz="2400" dirty="0" smtClean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·  «вторая природа», творимая человеком в процессе овеществления его целей, идей, теорий, представляет собой неорганическую механическую систему, которая сегодня включает в себя также и научные концепции, пытающиеся преобразовывать мир.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90552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</Words>
  <Application>Microsoft Office PowerPoint</Application>
  <PresentationFormat>Широкоэкранный</PresentationFormat>
  <Paragraphs>14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User-PC</dc:creator>
  <cp:lastModifiedBy>User-PC</cp:lastModifiedBy>
  <cp:revision>2</cp:revision>
  <dcterms:created xsi:type="dcterms:W3CDTF">2018-11-22T12:45:30Z</dcterms:created>
  <dcterms:modified xsi:type="dcterms:W3CDTF">2018-11-22T12:48:20Z</dcterms:modified>
</cp:coreProperties>
</file>