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1"/>
  </p:notesMasterIdLst>
  <p:sldIdLst>
    <p:sldId id="256" r:id="rId2"/>
    <p:sldId id="257" r:id="rId3"/>
    <p:sldId id="258" r:id="rId4"/>
    <p:sldId id="259" r:id="rId5"/>
    <p:sldId id="260" r:id="rId6"/>
    <p:sldId id="261" r:id="rId7"/>
    <p:sldId id="262" r:id="rId8"/>
    <p:sldId id="263" r:id="rId9"/>
    <p:sldId id="265" r:id="rId10"/>
    <p:sldId id="266" r:id="rId11"/>
    <p:sldId id="267" r:id="rId12"/>
    <p:sldId id="274" r:id="rId13"/>
    <p:sldId id="268" r:id="rId14"/>
    <p:sldId id="269" r:id="rId15"/>
    <p:sldId id="275" r:id="rId16"/>
    <p:sldId id="270" r:id="rId17"/>
    <p:sldId id="271" r:id="rId18"/>
    <p:sldId id="272" r:id="rId19"/>
    <p:sldId id="273"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9EE68D7-F7CB-4BE8-B2A6-CABAD9ECAA25}" type="datetimeFigureOut">
              <a:rPr lang="ru-RU" smtClean="0"/>
              <a:t>14.01.2018</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C16756-C67F-47DB-84EC-3A4FF945A08B}" type="slidenum">
              <a:rPr lang="ru-RU" smtClean="0"/>
              <a:t>‹#›</a:t>
            </a:fld>
            <a:endParaRPr lang="ru-RU"/>
          </a:p>
        </p:txBody>
      </p:sp>
    </p:spTree>
    <p:extLst>
      <p:ext uri="{BB962C8B-B14F-4D97-AF65-F5344CB8AC3E}">
        <p14:creationId xmlns:p14="http://schemas.microsoft.com/office/powerpoint/2010/main" val="1240084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EC16756-C67F-47DB-84EC-3A4FF945A08B}" type="slidenum">
              <a:rPr lang="ru-RU" smtClean="0"/>
              <a:t>8</a:t>
            </a:fld>
            <a:endParaRPr lang="ru-RU"/>
          </a:p>
        </p:txBody>
      </p:sp>
    </p:spTree>
    <p:extLst>
      <p:ext uri="{BB962C8B-B14F-4D97-AF65-F5344CB8AC3E}">
        <p14:creationId xmlns:p14="http://schemas.microsoft.com/office/powerpoint/2010/main" val="28255254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BCD5BFA1-598B-4704-908F-4C5176013FC3}" type="datetimeFigureOut">
              <a:rPr lang="ru-RU" smtClean="0"/>
              <a:t>14.01.2018</a:t>
            </a:fld>
            <a:endParaRPr lang="ru-RU"/>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ru-RU"/>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1D97F73B-A03D-4898-B5C8-1DBB28DBAB50}" type="slidenum">
              <a:rPr lang="ru-RU" smtClean="0"/>
              <a:t>‹#›</a:t>
            </a:fld>
            <a:endParaRPr lang="ru-RU"/>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CD5BFA1-598B-4704-908F-4C5176013FC3}" type="datetimeFigureOut">
              <a:rPr lang="ru-RU" smtClean="0"/>
              <a:t>14.01.2018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D97F73B-A03D-4898-B5C8-1DBB28DBAB50}" type="slidenum">
              <a:rPr lang="ru-RU" smtClean="0"/>
              <a:t>‹#›</a:t>
            </a:fld>
            <a:endParaRPr lang="ru-RU"/>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CD5BFA1-598B-4704-908F-4C5176013FC3}" type="datetimeFigureOut">
              <a:rPr lang="ru-RU" smtClean="0"/>
              <a:t>14.01.2018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D97F73B-A03D-4898-B5C8-1DBB28DBAB50}" type="slidenum">
              <a:rPr lang="ru-RU" smtClean="0"/>
              <a:t>‹#›</a:t>
            </a:fld>
            <a:endParaRPr lang="ru-RU"/>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CD5BFA1-598B-4704-908F-4C5176013FC3}" type="datetimeFigureOut">
              <a:rPr lang="ru-RU" smtClean="0"/>
              <a:t>14.01.2018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D97F73B-A03D-4898-B5C8-1DBB28DBAB50}" type="slidenum">
              <a:rPr lang="ru-RU" smtClean="0"/>
              <a:t>‹#›</a:t>
            </a:fld>
            <a:endParaRPr lang="ru-RU"/>
          </a:p>
        </p:txBody>
      </p:sp>
      <p:sp>
        <p:nvSpPr>
          <p:cNvPr id="11" name="Title 10"/>
          <p:cNvSpPr>
            <a:spLocks noGrp="1"/>
          </p:cNvSpPr>
          <p:nvPr>
            <p:ph type="title"/>
          </p:nvPr>
        </p:nvSpPr>
        <p:spPr/>
        <p:txBody>
          <a:bodyPr/>
          <a:lstStyle/>
          <a:p>
            <a:r>
              <a:rPr lang="ru-RU" smtClean="0"/>
              <a:t>Образец заголовка</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CD5BFA1-598B-4704-908F-4C5176013FC3}" type="datetimeFigureOut">
              <a:rPr lang="ru-RU" smtClean="0"/>
              <a:t>14.01.2018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D97F73B-A03D-4898-B5C8-1DBB28DBAB50}"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CD5BFA1-598B-4704-908F-4C5176013FC3}" type="datetimeFigureOut">
              <a:rPr lang="ru-RU" smtClean="0"/>
              <a:t>14.01.2018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D97F73B-A03D-4898-B5C8-1DBB28DBAB50}" type="slidenum">
              <a:rPr lang="ru-RU" smtClean="0"/>
              <a:t>‹#›</a:t>
            </a:fld>
            <a:endParaRPr lang="ru-RU"/>
          </a:p>
        </p:txBody>
      </p:sp>
      <p:sp>
        <p:nvSpPr>
          <p:cNvPr id="12" name="Title 11"/>
          <p:cNvSpPr>
            <a:spLocks noGrp="1"/>
          </p:cNvSpPr>
          <p:nvPr>
            <p:ph type="title"/>
          </p:nvPr>
        </p:nvSpPr>
        <p:spPr/>
        <p:txBody>
          <a:bodyPr/>
          <a:lstStyle>
            <a:lvl1pPr>
              <a:defRPr>
                <a:solidFill>
                  <a:schemeClr val="tx2"/>
                </a:solidFill>
              </a:defRPr>
            </a:lvl1pPr>
          </a:lstStyle>
          <a:p>
            <a:r>
              <a:rPr lang="ru-RU" smtClean="0"/>
              <a:t>Образец заголовка</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CD5BFA1-598B-4704-908F-4C5176013FC3}" type="datetimeFigureOut">
              <a:rPr lang="ru-RU" smtClean="0"/>
              <a:t>14.01.2018</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1D97F73B-A03D-4898-B5C8-1DBB28DBAB50}" type="slidenum">
              <a:rPr lang="ru-RU" smtClean="0"/>
              <a:t>‹#›</a:t>
            </a:fld>
            <a:endParaRPr lang="ru-RU"/>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CD5BFA1-598B-4704-908F-4C5176013FC3}" type="datetimeFigureOut">
              <a:rPr lang="ru-RU" smtClean="0"/>
              <a:t>14.01.2018</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1D97F73B-A03D-4898-B5C8-1DBB28DBAB50}" type="slidenum">
              <a:rPr lang="ru-RU" smtClean="0"/>
              <a:t>‹#›</a:t>
            </a:fld>
            <a:endParaRPr lang="ru-RU"/>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D5BFA1-598B-4704-908F-4C5176013FC3}" type="datetimeFigureOut">
              <a:rPr lang="ru-RU" smtClean="0"/>
              <a:t>14.01.2018</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1D97F73B-A03D-4898-B5C8-1DBB28DBAB5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ru-RU" smtClean="0"/>
              <a:t>Образец заголовка</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CD5BFA1-598B-4704-908F-4C5176013FC3}" type="datetimeFigureOut">
              <a:rPr lang="ru-RU" smtClean="0"/>
              <a:t>14.01.2018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D97F73B-A03D-4898-B5C8-1DBB28DBAB5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ru-RU" smtClean="0"/>
              <a:t>Образец заголовка</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CD5BFA1-598B-4704-908F-4C5176013FC3}" type="datetimeFigureOut">
              <a:rPr lang="ru-RU" smtClean="0"/>
              <a:t>14.01.2018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D97F73B-A03D-4898-B5C8-1DBB28DBAB5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BCD5BFA1-598B-4704-908F-4C5176013FC3}" type="datetimeFigureOut">
              <a:rPr lang="ru-RU" smtClean="0"/>
              <a:t>14.01.2018</a:t>
            </a:fld>
            <a:endParaRPr lang="ru-RU"/>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ru-RU"/>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1D97F73B-A03D-4898-B5C8-1DBB28DBAB5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Родильны</a:t>
            </a:r>
            <a:r>
              <a:rPr lang="ru-RU" dirty="0"/>
              <a:t>е</a:t>
            </a:r>
            <a:r>
              <a:rPr lang="ru-RU" dirty="0" smtClean="0"/>
              <a:t> обряды</a:t>
            </a:r>
            <a:endParaRPr lang="ru-RU" dirty="0"/>
          </a:p>
        </p:txBody>
      </p:sp>
      <p:sp>
        <p:nvSpPr>
          <p:cNvPr id="3" name="Подзаголовок 2"/>
          <p:cNvSpPr>
            <a:spLocks noGrp="1"/>
          </p:cNvSpPr>
          <p:nvPr>
            <p:ph type="subTitle" idx="1"/>
          </p:nvPr>
        </p:nvSpPr>
        <p:spPr>
          <a:xfrm>
            <a:off x="4640220" y="4077072"/>
            <a:ext cx="5620412" cy="1608584"/>
          </a:xfrm>
        </p:spPr>
        <p:txBody>
          <a:bodyPr>
            <a:normAutofit fontScale="92500" lnSpcReduction="10000"/>
          </a:bodyPr>
          <a:lstStyle/>
          <a:p>
            <a:pPr algn="l"/>
            <a:r>
              <a:rPr lang="ru-RU" dirty="0" smtClean="0"/>
              <a:t>Выполнила студентка</a:t>
            </a:r>
          </a:p>
          <a:p>
            <a:pPr algn="l"/>
            <a:r>
              <a:rPr lang="ru-RU" dirty="0" smtClean="0"/>
              <a:t>Филологического факультета</a:t>
            </a:r>
          </a:p>
          <a:p>
            <a:pPr algn="l"/>
            <a:r>
              <a:rPr lang="ru-RU" dirty="0" smtClean="0"/>
              <a:t>1 курса (14 гр.)</a:t>
            </a:r>
          </a:p>
          <a:p>
            <a:pPr algn="l"/>
            <a:r>
              <a:rPr lang="ru-RU" dirty="0" smtClean="0"/>
              <a:t>Сергеева Анастасия Романовна</a:t>
            </a:r>
            <a:endParaRPr lang="ru-RU" dirty="0"/>
          </a:p>
        </p:txBody>
      </p:sp>
      <p:sp>
        <p:nvSpPr>
          <p:cNvPr id="4" name="TextBox 3"/>
          <p:cNvSpPr txBox="1"/>
          <p:nvPr/>
        </p:nvSpPr>
        <p:spPr>
          <a:xfrm>
            <a:off x="2267744" y="374997"/>
            <a:ext cx="4744953" cy="923330"/>
          </a:xfrm>
          <a:prstGeom prst="rect">
            <a:avLst/>
          </a:prstGeom>
          <a:noFill/>
        </p:spPr>
        <p:txBody>
          <a:bodyPr wrap="none" rtlCol="0">
            <a:spAutoFit/>
          </a:bodyPr>
          <a:lstStyle/>
          <a:p>
            <a:pPr algn="ctr"/>
            <a:r>
              <a:rPr lang="ru-RU" dirty="0" smtClean="0"/>
              <a:t>УО «БЕЛОРУССКИЙ ГОСУДАРСТВЕННЫЙ</a:t>
            </a:r>
          </a:p>
          <a:p>
            <a:pPr algn="ctr"/>
            <a:r>
              <a:rPr lang="ru-RU" dirty="0" smtClean="0"/>
              <a:t>ПЕДАГОГИЧЕСКИЙ УНИВЕРСИТЕТ</a:t>
            </a:r>
          </a:p>
          <a:p>
            <a:pPr algn="ctr"/>
            <a:r>
              <a:rPr lang="ru-RU" dirty="0" smtClean="0"/>
              <a:t>ИМЕНИ МАКСИМА ТАНКА»</a:t>
            </a:r>
            <a:endParaRPr lang="ru-RU" dirty="0"/>
          </a:p>
        </p:txBody>
      </p:sp>
      <p:sp>
        <p:nvSpPr>
          <p:cNvPr id="5" name="TextBox 4"/>
          <p:cNvSpPr txBox="1"/>
          <p:nvPr/>
        </p:nvSpPr>
        <p:spPr>
          <a:xfrm>
            <a:off x="3859750" y="6145468"/>
            <a:ext cx="1560940" cy="338554"/>
          </a:xfrm>
          <a:prstGeom prst="rect">
            <a:avLst/>
          </a:prstGeom>
          <a:noFill/>
        </p:spPr>
        <p:txBody>
          <a:bodyPr wrap="none" rtlCol="0">
            <a:spAutoFit/>
          </a:bodyPr>
          <a:lstStyle/>
          <a:p>
            <a:r>
              <a:rPr lang="ru-RU" sz="1600" dirty="0" smtClean="0"/>
              <a:t>МИНСК 2017 г.</a:t>
            </a:r>
            <a:endParaRPr lang="ru-RU" sz="1600" dirty="0"/>
          </a:p>
        </p:txBody>
      </p:sp>
    </p:spTree>
    <p:extLst>
      <p:ext uri="{BB962C8B-B14F-4D97-AF65-F5344CB8AC3E}">
        <p14:creationId xmlns:p14="http://schemas.microsoft.com/office/powerpoint/2010/main" val="1298953716"/>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771255" y="44624"/>
            <a:ext cx="7745505" cy="3877815"/>
          </a:xfrm>
        </p:spPr>
        <p:txBody>
          <a:bodyPr>
            <a:normAutofit lnSpcReduction="10000"/>
          </a:bodyPr>
          <a:lstStyle/>
          <a:p>
            <a:pPr algn="ctr"/>
            <a:r>
              <a:rPr lang="ru-RU" dirty="0"/>
              <a:t> </a:t>
            </a:r>
            <a:r>
              <a:rPr lang="ru-RU" dirty="0" smtClean="0"/>
              <a:t>Врата </a:t>
            </a:r>
            <a:r>
              <a:rPr lang="ru-RU" dirty="0"/>
              <a:t>Нави закрываются повитухой первый раз вечером после родов, когда  повитуха омывает ребенка. Выливает воду от купели на заре. Закрываются врата Нави для ребенка, что ограждает его от болезней и внезапной смерти. </a:t>
            </a:r>
            <a:endParaRPr lang="ru-RU" dirty="0" smtClean="0"/>
          </a:p>
          <a:p>
            <a:pPr marL="0" indent="0">
              <a:buNone/>
            </a:pPr>
            <a:endParaRPr lang="ru-RU" dirty="0" smtClean="0"/>
          </a:p>
          <a:p>
            <a:pPr algn="ctr"/>
            <a:r>
              <a:rPr lang="ru-RU" dirty="0" smtClean="0"/>
              <a:t>Второй </a:t>
            </a:r>
            <a:r>
              <a:rPr lang="ru-RU" dirty="0"/>
              <a:t>раз закрываются на третий день после родов, когда баба-повитуха омывает женщину. Закрывает Навь для женщины, чтобы болезни разные не цеплялись к ней и не забирали жизненной силы</a:t>
            </a:r>
            <a:r>
              <a:rPr lang="ru-RU" dirty="0" smtClean="0"/>
              <a:t>.</a:t>
            </a:r>
          </a:p>
          <a:p>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7784" y="3645024"/>
            <a:ext cx="4536504" cy="3078602"/>
          </a:xfrm>
          <a:prstGeom prst="rect">
            <a:avLst/>
          </a:prstGeom>
        </p:spPr>
      </p:pic>
    </p:spTree>
    <p:extLst>
      <p:ext uri="{BB962C8B-B14F-4D97-AF65-F5344CB8AC3E}">
        <p14:creationId xmlns:p14="http://schemas.microsoft.com/office/powerpoint/2010/main" val="2340631035"/>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827584" y="377280"/>
            <a:ext cx="7745505" cy="6480720"/>
          </a:xfrm>
        </p:spPr>
        <p:txBody>
          <a:bodyPr>
            <a:normAutofit fontScale="92500" lnSpcReduction="20000"/>
          </a:bodyPr>
          <a:lstStyle/>
          <a:p>
            <a:pPr algn="ctr"/>
            <a:r>
              <a:rPr lang="ru-RU" dirty="0"/>
              <a:t>Рано утром, когда всходит солнце, непочатой святой водой (освященной на капище, жаром из жертвенного огнища), повитуха поливает водой роженицу, начиная с головы, приговаривая</a:t>
            </a:r>
            <a:r>
              <a:rPr lang="ru-RU" dirty="0" smtClean="0"/>
              <a:t>:</a:t>
            </a:r>
          </a:p>
          <a:p>
            <a:endParaRPr lang="ru-RU" dirty="0"/>
          </a:p>
          <a:p>
            <a:pPr marL="0" indent="0" algn="ctr">
              <a:buNone/>
            </a:pPr>
            <a:r>
              <a:rPr lang="ru-RU" b="1" i="1" dirty="0">
                <a:solidFill>
                  <a:schemeClr val="tx2"/>
                </a:solidFill>
              </a:rPr>
              <a:t/>
            </a:r>
            <a:br>
              <a:rPr lang="ru-RU" b="1" i="1" dirty="0">
                <a:solidFill>
                  <a:schemeClr val="tx2"/>
                </a:solidFill>
              </a:rPr>
            </a:br>
            <a:r>
              <a:rPr lang="ru-RU" b="1" i="1" dirty="0">
                <a:solidFill>
                  <a:schemeClr val="tx2"/>
                </a:solidFill>
              </a:rPr>
              <a:t>     Святой  водой омываю,</a:t>
            </a:r>
            <a:br>
              <a:rPr lang="ru-RU" b="1" i="1" dirty="0">
                <a:solidFill>
                  <a:schemeClr val="tx2"/>
                </a:solidFill>
              </a:rPr>
            </a:br>
            <a:r>
              <a:rPr lang="ru-RU" b="1" i="1" dirty="0">
                <a:solidFill>
                  <a:schemeClr val="tx2"/>
                </a:solidFill>
              </a:rPr>
              <a:t>     Врата к Нави закрываю,</a:t>
            </a:r>
            <a:br>
              <a:rPr lang="ru-RU" b="1" i="1" dirty="0">
                <a:solidFill>
                  <a:schemeClr val="tx2"/>
                </a:solidFill>
              </a:rPr>
            </a:br>
            <a:r>
              <a:rPr lang="ru-RU" b="1" i="1" dirty="0">
                <a:solidFill>
                  <a:schemeClr val="tx2"/>
                </a:solidFill>
              </a:rPr>
              <a:t>     Пусть та </a:t>
            </a:r>
            <a:r>
              <a:rPr lang="ru-RU" b="1" i="1" dirty="0" err="1">
                <a:solidFill>
                  <a:schemeClr val="tx2"/>
                </a:solidFill>
              </a:rPr>
              <a:t>чорноба</a:t>
            </a:r>
            <a:r>
              <a:rPr lang="ru-RU" b="1" i="1" dirty="0">
                <a:solidFill>
                  <a:schemeClr val="tx2"/>
                </a:solidFill>
              </a:rPr>
              <a:t>, которая в Явь забрела,</a:t>
            </a:r>
            <a:br>
              <a:rPr lang="ru-RU" b="1" i="1" dirty="0">
                <a:solidFill>
                  <a:schemeClr val="tx2"/>
                </a:solidFill>
              </a:rPr>
            </a:br>
            <a:r>
              <a:rPr lang="ru-RU" b="1" i="1" dirty="0">
                <a:solidFill>
                  <a:schemeClr val="tx2"/>
                </a:solidFill>
              </a:rPr>
              <a:t>     Сгорит  вся дотла,</a:t>
            </a:r>
            <a:br>
              <a:rPr lang="ru-RU" b="1" i="1" dirty="0">
                <a:solidFill>
                  <a:schemeClr val="tx2"/>
                </a:solidFill>
              </a:rPr>
            </a:br>
            <a:r>
              <a:rPr lang="ru-RU" b="1" i="1" dirty="0">
                <a:solidFill>
                  <a:schemeClr val="tx2"/>
                </a:solidFill>
              </a:rPr>
              <a:t>     А те </a:t>
            </a:r>
            <a:r>
              <a:rPr lang="ru-RU" b="1" i="1" dirty="0" err="1">
                <a:solidFill>
                  <a:schemeClr val="tx2"/>
                </a:solidFill>
              </a:rPr>
              <a:t>чорнобожичи</a:t>
            </a:r>
            <a:r>
              <a:rPr lang="ru-RU" b="1" i="1" dirty="0">
                <a:solidFill>
                  <a:schemeClr val="tx2"/>
                </a:solidFill>
              </a:rPr>
              <a:t>, которые прицепились  к роженице,</a:t>
            </a:r>
            <a:br>
              <a:rPr lang="ru-RU" b="1" i="1" dirty="0">
                <a:solidFill>
                  <a:schemeClr val="tx2"/>
                </a:solidFill>
              </a:rPr>
            </a:br>
            <a:r>
              <a:rPr lang="ru-RU" b="1" i="1" dirty="0">
                <a:solidFill>
                  <a:schemeClr val="tx2"/>
                </a:solidFill>
              </a:rPr>
              <a:t>     Пусть утонут в этой воде.</a:t>
            </a:r>
            <a:br>
              <a:rPr lang="ru-RU" b="1" i="1" dirty="0">
                <a:solidFill>
                  <a:schemeClr val="tx2"/>
                </a:solidFill>
              </a:rPr>
            </a:br>
            <a:r>
              <a:rPr lang="ru-RU" b="1" i="1" dirty="0">
                <a:solidFill>
                  <a:schemeClr val="tx2"/>
                </a:solidFill>
              </a:rPr>
              <a:t>     Все черное и злое</a:t>
            </a:r>
            <a:br>
              <a:rPr lang="ru-RU" b="1" i="1" dirty="0">
                <a:solidFill>
                  <a:schemeClr val="tx2"/>
                </a:solidFill>
              </a:rPr>
            </a:br>
            <a:r>
              <a:rPr lang="ru-RU" b="1" i="1" dirty="0">
                <a:solidFill>
                  <a:schemeClr val="tx2"/>
                </a:solidFill>
              </a:rPr>
              <a:t>     Пропадет  над тобою,</a:t>
            </a:r>
            <a:br>
              <a:rPr lang="ru-RU" b="1" i="1" dirty="0">
                <a:solidFill>
                  <a:schemeClr val="tx2"/>
                </a:solidFill>
              </a:rPr>
            </a:br>
            <a:r>
              <a:rPr lang="ru-RU" b="1" i="1" dirty="0">
                <a:solidFill>
                  <a:schemeClr val="tx2"/>
                </a:solidFill>
              </a:rPr>
              <a:t>     Опять омываю и врата закрываю,</a:t>
            </a:r>
            <a:br>
              <a:rPr lang="ru-RU" b="1" i="1" dirty="0">
                <a:solidFill>
                  <a:schemeClr val="tx2"/>
                </a:solidFill>
              </a:rPr>
            </a:br>
            <a:r>
              <a:rPr lang="ru-RU" b="1" i="1" dirty="0">
                <a:solidFill>
                  <a:schemeClr val="tx2"/>
                </a:solidFill>
              </a:rPr>
              <a:t>     Закрываю  врата трижды,</a:t>
            </a:r>
            <a:br>
              <a:rPr lang="ru-RU" b="1" i="1" dirty="0">
                <a:solidFill>
                  <a:schemeClr val="tx2"/>
                </a:solidFill>
              </a:rPr>
            </a:br>
            <a:r>
              <a:rPr lang="ru-RU" b="1" i="1" dirty="0">
                <a:solidFill>
                  <a:schemeClr val="tx2"/>
                </a:solidFill>
              </a:rPr>
              <a:t>     На  все стороны и на все миры.</a:t>
            </a:r>
            <a:br>
              <a:rPr lang="ru-RU" b="1" i="1" dirty="0">
                <a:solidFill>
                  <a:schemeClr val="tx2"/>
                </a:solidFill>
              </a:rPr>
            </a:br>
            <a:r>
              <a:rPr lang="ru-RU" b="1" i="1" dirty="0">
                <a:solidFill>
                  <a:schemeClr val="tx2"/>
                </a:solidFill>
              </a:rPr>
              <a:t>     Вся чернота в Навь отойди.</a:t>
            </a:r>
            <a:br>
              <a:rPr lang="ru-RU" b="1" i="1" dirty="0">
                <a:solidFill>
                  <a:schemeClr val="tx2"/>
                </a:solidFill>
              </a:rPr>
            </a:br>
            <a:r>
              <a:rPr lang="ru-RU" b="1" i="1" dirty="0">
                <a:solidFill>
                  <a:schemeClr val="tx2"/>
                </a:solidFill>
              </a:rPr>
              <a:t>     Пусть душа (имярек) светлая и чистая</a:t>
            </a:r>
            <a:br>
              <a:rPr lang="ru-RU" b="1" i="1" dirty="0">
                <a:solidFill>
                  <a:schemeClr val="tx2"/>
                </a:solidFill>
              </a:rPr>
            </a:br>
            <a:r>
              <a:rPr lang="ru-RU" b="1" i="1" dirty="0">
                <a:solidFill>
                  <a:schemeClr val="tx2"/>
                </a:solidFill>
              </a:rPr>
              <a:t>     Водой </a:t>
            </a:r>
            <a:r>
              <a:rPr lang="ru-RU" b="1" i="1" dirty="0" err="1">
                <a:solidFill>
                  <a:schemeClr val="tx2"/>
                </a:solidFill>
              </a:rPr>
              <a:t>Даной</a:t>
            </a:r>
            <a:r>
              <a:rPr lang="ru-RU" b="1" i="1" dirty="0">
                <a:solidFill>
                  <a:schemeClr val="tx2"/>
                </a:solidFill>
              </a:rPr>
              <a:t> святой омоется</a:t>
            </a:r>
            <a:br>
              <a:rPr lang="ru-RU" b="1" i="1" dirty="0">
                <a:solidFill>
                  <a:schemeClr val="tx2"/>
                </a:solidFill>
              </a:rPr>
            </a:br>
            <a:r>
              <a:rPr lang="ru-RU" b="1" i="1" dirty="0">
                <a:solidFill>
                  <a:schemeClr val="tx2"/>
                </a:solidFill>
              </a:rPr>
              <a:t>     И в воды Земли Матушки сольется.</a:t>
            </a:r>
            <a:br>
              <a:rPr lang="ru-RU" b="1" i="1" dirty="0">
                <a:solidFill>
                  <a:schemeClr val="tx2"/>
                </a:solidFill>
              </a:rPr>
            </a:br>
            <a:r>
              <a:rPr lang="ru-RU" b="1" i="1" dirty="0">
                <a:solidFill>
                  <a:schemeClr val="tx2"/>
                </a:solidFill>
              </a:rPr>
              <a:t>     И в третий раз пусть врата закроются.</a:t>
            </a:r>
          </a:p>
        </p:txBody>
      </p:sp>
    </p:spTree>
    <p:extLst>
      <p:ext uri="{BB962C8B-B14F-4D97-AF65-F5344CB8AC3E}">
        <p14:creationId xmlns:p14="http://schemas.microsoft.com/office/powerpoint/2010/main" val="3226297210"/>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755576" y="836712"/>
            <a:ext cx="7745505" cy="5616624"/>
          </a:xfrm>
        </p:spPr>
        <p:txBody>
          <a:bodyPr>
            <a:normAutofit/>
          </a:bodyPr>
          <a:lstStyle/>
          <a:p>
            <a:pPr algn="ctr"/>
            <a:r>
              <a:rPr lang="ru-RU" dirty="0" smtClean="0"/>
              <a:t>Когда совершалось ритуальное омовение новорождённого, баба-повитуха приговаривала:</a:t>
            </a:r>
          </a:p>
          <a:p>
            <a:pPr marL="0" indent="0" algn="ctr">
              <a:buNone/>
            </a:pPr>
            <a:endParaRPr lang="ru-RU" dirty="0" smtClean="0"/>
          </a:p>
          <a:p>
            <a:pPr marL="0" indent="0" algn="ctr">
              <a:buNone/>
            </a:pPr>
            <a:r>
              <a:rPr lang="ru-RU" b="1" i="1" dirty="0" smtClean="0">
                <a:solidFill>
                  <a:schemeClr val="tx2"/>
                </a:solidFill>
              </a:rPr>
              <a:t>Ручки, растите,</a:t>
            </a:r>
          </a:p>
          <a:p>
            <a:pPr marL="0" indent="0" algn="ctr">
              <a:buNone/>
            </a:pPr>
            <a:r>
              <a:rPr lang="ru-RU" b="1" i="1" dirty="0" smtClean="0">
                <a:solidFill>
                  <a:schemeClr val="tx2"/>
                </a:solidFill>
              </a:rPr>
              <a:t>Толстейте, ядренейте!</a:t>
            </a:r>
          </a:p>
          <a:p>
            <a:pPr marL="0" indent="0" algn="ctr">
              <a:buNone/>
            </a:pPr>
            <a:r>
              <a:rPr lang="ru-RU" b="1" i="1" dirty="0" smtClean="0">
                <a:solidFill>
                  <a:schemeClr val="tx2"/>
                </a:solidFill>
              </a:rPr>
              <a:t>Ножки, ходите,</a:t>
            </a:r>
          </a:p>
          <a:p>
            <a:pPr marL="0" indent="0" algn="ctr">
              <a:buNone/>
            </a:pPr>
            <a:r>
              <a:rPr lang="ru-RU" b="1" i="1" dirty="0" smtClean="0">
                <a:solidFill>
                  <a:schemeClr val="tx2"/>
                </a:solidFill>
              </a:rPr>
              <a:t>Свое тело носите!</a:t>
            </a:r>
          </a:p>
          <a:p>
            <a:pPr marL="0" indent="0" algn="ctr">
              <a:buNone/>
            </a:pPr>
            <a:r>
              <a:rPr lang="ru-RU" b="1" i="1" dirty="0" smtClean="0">
                <a:solidFill>
                  <a:schemeClr val="tx2"/>
                </a:solidFill>
              </a:rPr>
              <a:t>Язык, говори,</a:t>
            </a:r>
          </a:p>
          <a:p>
            <a:pPr marL="0" indent="0" algn="ctr">
              <a:buNone/>
            </a:pPr>
            <a:r>
              <a:rPr lang="ru-RU" b="1" i="1" dirty="0" smtClean="0">
                <a:solidFill>
                  <a:schemeClr val="tx2"/>
                </a:solidFill>
              </a:rPr>
              <a:t>Свою голову корми!</a:t>
            </a:r>
          </a:p>
          <a:p>
            <a:pPr marL="0" indent="0" algn="ctr">
              <a:buNone/>
            </a:pPr>
            <a:endParaRPr lang="ru-RU" dirty="0"/>
          </a:p>
          <a:p>
            <a:pPr marL="0" indent="0" algn="ctr">
              <a:buNone/>
            </a:pPr>
            <a:r>
              <a:rPr lang="ru-RU" dirty="0" smtClean="0"/>
              <a:t>Здоровье младенца заговаривали таким приговором: </a:t>
            </a:r>
            <a:r>
              <a:rPr lang="ru-RU" b="1" i="1" dirty="0" smtClean="0">
                <a:solidFill>
                  <a:schemeClr val="tx2"/>
                </a:solidFill>
              </a:rPr>
              <a:t>«Как с гуся вода, так и с тебя хворь и боль!»</a:t>
            </a:r>
            <a:endParaRPr lang="ru-RU" b="1" i="1" dirty="0">
              <a:solidFill>
                <a:schemeClr val="tx2"/>
              </a:solidFill>
            </a:endParaRPr>
          </a:p>
        </p:txBody>
      </p:sp>
    </p:spTree>
    <p:extLst>
      <p:ext uri="{BB962C8B-B14F-4D97-AF65-F5344CB8AC3E}">
        <p14:creationId xmlns:p14="http://schemas.microsoft.com/office/powerpoint/2010/main" val="1589711466"/>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611560" y="307855"/>
            <a:ext cx="8280920" cy="6552728"/>
          </a:xfrm>
        </p:spPr>
        <p:txBody>
          <a:bodyPr>
            <a:normAutofit fontScale="85000" lnSpcReduction="20000"/>
          </a:bodyPr>
          <a:lstStyle/>
          <a:p>
            <a:endParaRPr lang="ru-RU" dirty="0" smtClean="0"/>
          </a:p>
          <a:p>
            <a:pPr algn="ctr"/>
            <a:r>
              <a:rPr lang="ru-RU" dirty="0"/>
              <a:t> И на сороковой день, утром, после восхода  солнца, повитуха закрывает врата  для себя. </a:t>
            </a:r>
            <a:endParaRPr lang="ru-RU" dirty="0" smtClean="0"/>
          </a:p>
          <a:p>
            <a:pPr algn="ctr"/>
            <a:r>
              <a:rPr lang="ru-RU" b="1" i="1" dirty="0" smtClean="0">
                <a:solidFill>
                  <a:schemeClr val="tx2"/>
                </a:solidFill>
              </a:rPr>
              <a:t>Этот </a:t>
            </a:r>
            <a:r>
              <a:rPr lang="ru-RU" b="1" i="1" dirty="0">
                <a:solidFill>
                  <a:schemeClr val="tx2"/>
                </a:solidFill>
              </a:rPr>
              <a:t>обряд называется «Сливки», или «смывание рук». </a:t>
            </a:r>
            <a:endParaRPr lang="ru-RU" b="1" i="1" dirty="0" smtClean="0">
              <a:solidFill>
                <a:schemeClr val="tx2"/>
              </a:solidFill>
            </a:endParaRPr>
          </a:p>
          <a:p>
            <a:endParaRPr lang="ru-RU" dirty="0"/>
          </a:p>
          <a:p>
            <a:pPr marL="0" indent="0" algn="ctr">
              <a:buNone/>
            </a:pPr>
            <a:endParaRPr lang="ru-RU" dirty="0" smtClean="0"/>
          </a:p>
          <a:p>
            <a:pPr algn="ctr"/>
            <a:r>
              <a:rPr lang="ru-RU" dirty="0" smtClean="0"/>
              <a:t>Призывались </a:t>
            </a:r>
            <a:r>
              <a:rPr lang="ru-RU" dirty="0"/>
              <a:t>все женщины рода, роженицы и ее мужа. Повитуха наливала в миску до краев (чтобы всего в доме достаточно было) освященной воды из трех источников, настоянной на угольках, взятых из священного капища. Клала туда ягоды калины (чтобы роженица была красивой и здоровой), зерна овса, хмель, конопляное семя и зерна ржи (чтобы могла еще родить детей), дубовую щепу, хлеб. На пол кладется прялка или гребень, если девочка, когда мальчик </a:t>
            </a:r>
            <a:r>
              <a:rPr lang="ru-RU" b="1" i="1" dirty="0"/>
              <a:t>–</a:t>
            </a:r>
            <a:r>
              <a:rPr lang="ru-RU" dirty="0" smtClean="0"/>
              <a:t> </a:t>
            </a:r>
            <a:r>
              <a:rPr lang="ru-RU" dirty="0"/>
              <a:t>топор. Роженица правой ногой становится на топор, прялку ли и вздымает правую руку, на которую повитуха льет воду, из левой же руки роженица выливает немного </a:t>
            </a:r>
            <a:r>
              <a:rPr lang="ru-RU" dirty="0" smtClean="0"/>
              <a:t>воды. </a:t>
            </a:r>
          </a:p>
          <a:p>
            <a:pPr algn="ctr"/>
            <a:r>
              <a:rPr lang="ru-RU" dirty="0" smtClean="0"/>
              <a:t>Заговор</a:t>
            </a:r>
            <a:r>
              <a:rPr lang="ru-RU" dirty="0"/>
              <a:t>, который при этом говорит повитуха, очень древний и сильный, его только из уст в уста передают. </a:t>
            </a:r>
            <a:r>
              <a:rPr lang="ru-RU" dirty="0" smtClean="0"/>
              <a:t>Все, </a:t>
            </a:r>
            <a:r>
              <a:rPr lang="ru-RU" dirty="0"/>
              <a:t>что она говорит, должна слышать лишь роженица да иногда семья, если это их касается. </a:t>
            </a:r>
            <a:r>
              <a:rPr lang="ru-RU" dirty="0" smtClean="0"/>
              <a:t>После </a:t>
            </a:r>
            <a:r>
              <a:rPr lang="ru-RU" dirty="0"/>
              <a:t>обряда повитуха и роженица с младенцем на руках, и все присутствующие женщины трижды обходили вокруг стола посолонь в знак присоединения к силе Богов </a:t>
            </a:r>
            <a:r>
              <a:rPr lang="ru-RU" dirty="0" err="1"/>
              <a:t>Прави</a:t>
            </a:r>
            <a:r>
              <a:rPr lang="ru-RU" dirty="0"/>
              <a:t> в Великом </a:t>
            </a:r>
            <a:r>
              <a:rPr lang="ru-RU" dirty="0" err="1"/>
              <a:t>Триглаве</a:t>
            </a:r>
            <a:r>
              <a:rPr lang="ru-RU" dirty="0"/>
              <a:t> </a:t>
            </a:r>
            <a:r>
              <a:rPr lang="ru-RU" dirty="0" smtClean="0"/>
              <a:t>Миров.</a:t>
            </a:r>
            <a:endParaRPr lang="ru-RU" dirty="0"/>
          </a:p>
        </p:txBody>
      </p:sp>
    </p:spTree>
    <p:extLst>
      <p:ext uri="{BB962C8B-B14F-4D97-AF65-F5344CB8AC3E}">
        <p14:creationId xmlns:p14="http://schemas.microsoft.com/office/powerpoint/2010/main" val="2889674245"/>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683568" y="188640"/>
            <a:ext cx="7745505" cy="6480720"/>
          </a:xfrm>
        </p:spPr>
        <p:txBody>
          <a:bodyPr>
            <a:normAutofit/>
          </a:bodyPr>
          <a:lstStyle/>
          <a:p>
            <a:pPr algn="ctr"/>
            <a:r>
              <a:rPr lang="ru-RU" b="1" i="1" dirty="0">
                <a:solidFill>
                  <a:schemeClr val="tx2"/>
                </a:solidFill>
              </a:rPr>
              <a:t>После сливок в тот же день (сороковой  день после родов) проводятся освящения ребенка в Родную (Родовую) Веру и принятие в род. </a:t>
            </a:r>
            <a:endParaRPr lang="ru-RU" b="1" i="1" dirty="0" smtClean="0">
              <a:solidFill>
                <a:schemeClr val="tx2"/>
              </a:solidFill>
            </a:endParaRPr>
          </a:p>
          <a:p>
            <a:pPr algn="ctr"/>
            <a:r>
              <a:rPr lang="ru-RU" b="1" i="1" dirty="0" smtClean="0">
                <a:solidFill>
                  <a:schemeClr val="tx2"/>
                </a:solidFill>
              </a:rPr>
              <a:t>Обряд </a:t>
            </a:r>
            <a:r>
              <a:rPr lang="ru-RU" b="1" i="1" dirty="0">
                <a:solidFill>
                  <a:schemeClr val="tx2"/>
                </a:solidFill>
              </a:rPr>
              <a:t>проводит волхв, или ведун</a:t>
            </a:r>
            <a:r>
              <a:rPr lang="ru-RU" b="1" i="1" dirty="0" smtClean="0">
                <a:solidFill>
                  <a:schemeClr val="tx2"/>
                </a:solidFill>
              </a:rPr>
              <a:t>.</a:t>
            </a:r>
          </a:p>
          <a:p>
            <a:pPr marL="0" indent="0" algn="ctr">
              <a:buNone/>
            </a:pPr>
            <a:endParaRPr lang="ru-RU" dirty="0" smtClean="0"/>
          </a:p>
          <a:p>
            <a:pPr algn="ctr"/>
            <a:r>
              <a:rPr lang="ru-RU" dirty="0" smtClean="0"/>
              <a:t> </a:t>
            </a:r>
            <a:r>
              <a:rPr lang="ru-RU" dirty="0"/>
              <a:t>На освящение ребенка приходит весь род, взрослые и дети. По сути, это первый день, когда ребенка показывают всем</a:t>
            </a:r>
            <a:r>
              <a:rPr lang="ru-RU" dirty="0" smtClean="0"/>
              <a:t>.</a:t>
            </a:r>
          </a:p>
          <a:p>
            <a:pPr algn="ctr"/>
            <a:endParaRPr lang="ru-RU" b="1" i="1" dirty="0">
              <a:solidFill>
                <a:schemeClr val="tx2"/>
              </a:solidFill>
            </a:endParaRPr>
          </a:p>
        </p:txBody>
      </p:sp>
      <p:pic>
        <p:nvPicPr>
          <p:cNvPr id="4" name="Рисунок 3"/>
          <p:cNvPicPr>
            <a:picLocks noChangeAspect="1"/>
          </p:cNvPicPr>
          <p:nvPr/>
        </p:nvPicPr>
        <p:blipFill>
          <a:blip r:embed="rId2">
            <a:extLst>
              <a:ext uri="{BEBA8EAE-BF5A-486C-A8C5-ECC9F3942E4B}">
                <a14:imgProps xmlns:a14="http://schemas.microsoft.com/office/drawing/2010/main">
                  <a14:imgLayer r:embed="rId3">
                    <a14:imgEffect>
                      <a14:colorTemperature colorTemp="8800"/>
                    </a14:imgEffect>
                  </a14:imgLayer>
                </a14:imgProps>
              </a:ext>
              <a:ext uri="{28A0092B-C50C-407E-A947-70E740481C1C}">
                <a14:useLocalDpi xmlns:a14="http://schemas.microsoft.com/office/drawing/2010/main" val="0"/>
              </a:ext>
            </a:extLst>
          </a:blip>
          <a:stretch>
            <a:fillRect/>
          </a:stretch>
        </p:blipFill>
        <p:spPr>
          <a:xfrm>
            <a:off x="2715503" y="3573016"/>
            <a:ext cx="4133850" cy="2857500"/>
          </a:xfrm>
          <a:prstGeom prst="rect">
            <a:avLst/>
          </a:prstGeom>
        </p:spPr>
      </p:pic>
    </p:spTree>
    <p:extLst>
      <p:ext uri="{BB962C8B-B14F-4D97-AF65-F5344CB8AC3E}">
        <p14:creationId xmlns:p14="http://schemas.microsoft.com/office/powerpoint/2010/main" val="259372041"/>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611560" y="692696"/>
            <a:ext cx="7745505" cy="5976664"/>
          </a:xfrm>
        </p:spPr>
        <p:txBody>
          <a:bodyPr>
            <a:normAutofit fontScale="92500"/>
          </a:bodyPr>
          <a:lstStyle/>
          <a:p>
            <a:pPr algn="ctr"/>
            <a:r>
              <a:rPr lang="ru-RU" b="1" i="1" dirty="0">
                <a:solidFill>
                  <a:schemeClr val="tx2"/>
                </a:solidFill>
              </a:rPr>
              <a:t>По тому, как проходит обряд освящения, можно судить о судьбе ребенка. </a:t>
            </a:r>
            <a:endParaRPr lang="ru-RU" b="1" i="1" dirty="0" smtClean="0">
              <a:solidFill>
                <a:schemeClr val="tx2"/>
              </a:solidFill>
            </a:endParaRPr>
          </a:p>
          <a:p>
            <a:pPr algn="ctr"/>
            <a:endParaRPr lang="ru-RU" dirty="0" smtClean="0"/>
          </a:p>
          <a:p>
            <a:pPr algn="ctr"/>
            <a:endParaRPr lang="ru-RU" dirty="0"/>
          </a:p>
          <a:p>
            <a:pPr algn="ctr"/>
            <a:r>
              <a:rPr lang="ru-RU" dirty="0" smtClean="0"/>
              <a:t>Родители </a:t>
            </a:r>
            <a:r>
              <a:rPr lang="ru-RU" dirty="0"/>
              <a:t>и деды по завершении обряда могут расспросить волхва, что предвещали Боги их ребенку. И если волхв не видит предостережения, может рассказать им, как лучше воспитывать ребенка, какие Боги выступают его покровителями, на каком пути жизни он может больше преуспеть, кто из Богов отвернулся, если такое произошло, а кто был более </a:t>
            </a:r>
            <a:r>
              <a:rPr lang="ru-RU" dirty="0" smtClean="0"/>
              <a:t>благосклонным.</a:t>
            </a:r>
          </a:p>
          <a:p>
            <a:pPr algn="ctr"/>
            <a:r>
              <a:rPr lang="ru-RU" dirty="0" smtClean="0"/>
              <a:t>Часто </a:t>
            </a:r>
            <a:r>
              <a:rPr lang="ru-RU" dirty="0"/>
              <a:t>Боги указывают на того человека, который по сердцу будет ребенку, и будет иметь для его воспитания и развития главное значение. </a:t>
            </a:r>
          </a:p>
          <a:p>
            <a:pPr algn="ctr"/>
            <a:r>
              <a:rPr lang="ru-RU" b="1" i="1" dirty="0">
                <a:solidFill>
                  <a:schemeClr val="tx2"/>
                </a:solidFill>
              </a:rPr>
              <a:t>Важно, чтобы все делалось по обрядам родовым, тогда и судьба ребенка будет легкой и хорошей.</a:t>
            </a:r>
          </a:p>
          <a:p>
            <a:endParaRPr lang="ru-RU" dirty="0"/>
          </a:p>
        </p:txBody>
      </p:sp>
    </p:spTree>
    <p:extLst>
      <p:ext uri="{BB962C8B-B14F-4D97-AF65-F5344CB8AC3E}">
        <p14:creationId xmlns:p14="http://schemas.microsoft.com/office/powerpoint/2010/main" val="3074939910"/>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683568" y="260648"/>
            <a:ext cx="7745505" cy="6768752"/>
          </a:xfrm>
        </p:spPr>
        <p:txBody>
          <a:bodyPr>
            <a:normAutofit fontScale="92500" lnSpcReduction="20000"/>
          </a:bodyPr>
          <a:lstStyle/>
          <a:p>
            <a:pPr algn="ctr"/>
            <a:r>
              <a:rPr lang="ru-RU" dirty="0"/>
              <a:t>Заканчивается обряд угощением всего рода, во время которого волхва и бабу-повитуху сажают на почетное место за столом, а роженицу на тулуп, вывернутый шерстью вверх, как знак благословения Велесом молодой мамы и ребенка. </a:t>
            </a:r>
            <a:endParaRPr lang="ru-RU" dirty="0" smtClean="0"/>
          </a:p>
          <a:p>
            <a:pPr algn="ctr"/>
            <a:endParaRPr lang="ru-RU" dirty="0" smtClean="0"/>
          </a:p>
          <a:p>
            <a:pPr algn="ctr"/>
            <a:endParaRPr lang="ru-RU" dirty="0" smtClean="0"/>
          </a:p>
          <a:p>
            <a:pPr algn="ctr"/>
            <a:r>
              <a:rPr lang="ru-RU" b="1" i="1" dirty="0" smtClean="0">
                <a:solidFill>
                  <a:schemeClr val="tx2"/>
                </a:solidFill>
              </a:rPr>
              <a:t>Тулуп </a:t>
            </a:r>
            <a:r>
              <a:rPr lang="ru-RU" b="1" i="1" dirty="0">
                <a:solidFill>
                  <a:schemeClr val="tx2"/>
                </a:solidFill>
              </a:rPr>
              <a:t>на лавку должна расстелить баба-повитуха, которая является жрицей Велеса</a:t>
            </a:r>
            <a:r>
              <a:rPr lang="ru-RU" b="1" i="1" dirty="0" smtClean="0">
                <a:solidFill>
                  <a:schemeClr val="tx2"/>
                </a:solidFill>
              </a:rPr>
              <a:t>.</a:t>
            </a:r>
            <a:endParaRPr lang="ru-RU" dirty="0" smtClean="0"/>
          </a:p>
          <a:p>
            <a:pPr algn="ctr"/>
            <a:r>
              <a:rPr lang="ru-RU" dirty="0" smtClean="0"/>
              <a:t> </a:t>
            </a:r>
            <a:r>
              <a:rPr lang="ru-RU" dirty="0"/>
              <a:t>Повитуха на освящение должна сварить горшок каши и борщ. Борщом нужно угостить всех присутствующих как ритуальным кушаньем, символом солнца и </a:t>
            </a:r>
            <a:r>
              <a:rPr lang="ru-RU" dirty="0" err="1"/>
              <a:t>буяния</a:t>
            </a:r>
            <a:r>
              <a:rPr lang="ru-RU" dirty="0"/>
              <a:t> жизни. Горшок каши после угощения борщом разбивался, разбивает его самый ловкий (спорый) мужчина в роде. Он как бы символизирует собой яйцо, из которого рождается мир, в данном случае ребенок. </a:t>
            </a:r>
            <a:endParaRPr lang="ru-RU" dirty="0" smtClean="0"/>
          </a:p>
          <a:p>
            <a:pPr algn="ctr"/>
            <a:r>
              <a:rPr lang="ru-RU" dirty="0" smtClean="0"/>
              <a:t>После </a:t>
            </a:r>
            <a:r>
              <a:rPr lang="ru-RU" dirty="0"/>
              <a:t>этого он и продавал комочки каши, каждый из гостей брал ее, желая здоровья ребенку и роженице. Повитуха же приговаривает</a:t>
            </a:r>
            <a:r>
              <a:rPr lang="ru-RU" b="1" i="1" dirty="0">
                <a:solidFill>
                  <a:schemeClr val="tx2"/>
                </a:solidFill>
              </a:rPr>
              <a:t>: «Роди, Боже, рожь-пшеницу, а в запечке — детей копну»</a:t>
            </a:r>
            <a:r>
              <a:rPr lang="ru-RU" dirty="0"/>
              <a:t>. Когда же кашу покупают </a:t>
            </a:r>
            <a:r>
              <a:rPr lang="ru-RU" dirty="0" err="1"/>
              <a:t>Божата</a:t>
            </a:r>
            <a:r>
              <a:rPr lang="ru-RU" dirty="0"/>
              <a:t>, она отвечает так: </a:t>
            </a:r>
            <a:r>
              <a:rPr lang="ru-RU" b="1" i="1" dirty="0">
                <a:solidFill>
                  <a:schemeClr val="tx2"/>
                </a:solidFill>
              </a:rPr>
              <a:t>«Роди, Боже, рожь-пшеницу, а кумам — детей </a:t>
            </a:r>
            <a:r>
              <a:rPr lang="ru-RU" b="1" i="1" dirty="0" smtClean="0">
                <a:solidFill>
                  <a:schemeClr val="tx2"/>
                </a:solidFill>
              </a:rPr>
              <a:t>копну»</a:t>
            </a:r>
            <a:r>
              <a:rPr lang="ru-RU" dirty="0" smtClean="0"/>
              <a:t>. </a:t>
            </a:r>
            <a:endParaRPr lang="ru-RU" dirty="0"/>
          </a:p>
        </p:txBody>
      </p:sp>
    </p:spTree>
    <p:extLst>
      <p:ext uri="{BB962C8B-B14F-4D97-AF65-F5344CB8AC3E}">
        <p14:creationId xmlns:p14="http://schemas.microsoft.com/office/powerpoint/2010/main" val="2088451275"/>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683568" y="764704"/>
            <a:ext cx="7745505" cy="5760640"/>
          </a:xfrm>
        </p:spPr>
        <p:txBody>
          <a:bodyPr>
            <a:normAutofit/>
          </a:bodyPr>
          <a:lstStyle/>
          <a:p>
            <a:pPr algn="ctr"/>
            <a:r>
              <a:rPr lang="ru-RU" dirty="0" smtClean="0"/>
              <a:t>Во время «</a:t>
            </a:r>
            <a:r>
              <a:rPr lang="ru-RU" dirty="0" err="1" smtClean="0"/>
              <a:t>бабиной</a:t>
            </a:r>
            <a:r>
              <a:rPr lang="ru-RU" dirty="0" smtClean="0"/>
              <a:t> каши» исполняли песни, посвящённые ребёнку. Их было немного. Например:</a:t>
            </a:r>
          </a:p>
          <a:p>
            <a:endParaRPr lang="ru-RU" dirty="0" smtClean="0"/>
          </a:p>
          <a:p>
            <a:pPr marL="0" indent="0" algn="ctr">
              <a:buNone/>
            </a:pPr>
            <a:r>
              <a:rPr lang="ru-RU" b="1" i="1" dirty="0" smtClean="0">
                <a:solidFill>
                  <a:schemeClr val="tx2"/>
                </a:solidFill>
              </a:rPr>
              <a:t>Виноград ты мой, ягодка,</a:t>
            </a:r>
          </a:p>
          <a:p>
            <a:pPr marL="0" indent="0" algn="ctr">
              <a:buNone/>
            </a:pPr>
            <a:r>
              <a:rPr lang="ru-RU" b="1" i="1" dirty="0" smtClean="0">
                <a:solidFill>
                  <a:schemeClr val="tx2"/>
                </a:solidFill>
              </a:rPr>
              <a:t>Наливной ты мой яблочек,</a:t>
            </a:r>
          </a:p>
          <a:p>
            <a:pPr marL="0" indent="0" algn="ctr">
              <a:buNone/>
            </a:pPr>
            <a:r>
              <a:rPr lang="ru-RU" b="1" i="1" dirty="0" smtClean="0">
                <a:solidFill>
                  <a:schemeClr val="tx2"/>
                </a:solidFill>
              </a:rPr>
              <a:t>Удалой ты будешь молодец!</a:t>
            </a:r>
          </a:p>
          <a:p>
            <a:pPr marL="0" indent="0" algn="ctr">
              <a:buNone/>
            </a:pPr>
            <a:r>
              <a:rPr lang="ru-RU" b="1" i="1" dirty="0" smtClean="0">
                <a:solidFill>
                  <a:schemeClr val="tx2"/>
                </a:solidFill>
              </a:rPr>
              <a:t>Уродился ты хорош, пригож,</a:t>
            </a:r>
            <a:br>
              <a:rPr lang="ru-RU" b="1" i="1" dirty="0" smtClean="0">
                <a:solidFill>
                  <a:schemeClr val="tx2"/>
                </a:solidFill>
              </a:rPr>
            </a:br>
            <a:r>
              <a:rPr lang="ru-RU" b="1" i="1" dirty="0" smtClean="0">
                <a:solidFill>
                  <a:schemeClr val="tx2"/>
                </a:solidFill>
              </a:rPr>
              <a:t>Будешь счастливый, талантливый,</a:t>
            </a:r>
          </a:p>
          <a:p>
            <a:pPr marL="0" indent="0" algn="ctr">
              <a:buNone/>
            </a:pPr>
            <a:r>
              <a:rPr lang="ru-RU" b="1" i="1" dirty="0" smtClean="0">
                <a:solidFill>
                  <a:schemeClr val="tx2"/>
                </a:solidFill>
              </a:rPr>
              <a:t>На работе ты ретивый да заботливый,</a:t>
            </a:r>
          </a:p>
          <a:p>
            <a:pPr marL="0" indent="0" algn="ctr">
              <a:buNone/>
            </a:pPr>
            <a:r>
              <a:rPr lang="ru-RU" b="1" i="1" dirty="0" smtClean="0">
                <a:solidFill>
                  <a:schemeClr val="tx2"/>
                </a:solidFill>
              </a:rPr>
              <a:t>Свет Иван-то Алексеевич!</a:t>
            </a:r>
          </a:p>
          <a:p>
            <a:pPr marL="0" indent="0" algn="ctr">
              <a:buNone/>
            </a:pPr>
            <a:r>
              <a:rPr lang="ru-RU" b="1" i="1" dirty="0" smtClean="0">
                <a:solidFill>
                  <a:schemeClr val="tx2"/>
                </a:solidFill>
              </a:rPr>
              <a:t>Ты с людьми говорливый да </a:t>
            </a:r>
            <a:r>
              <a:rPr lang="ru-RU" b="1" i="1" dirty="0" err="1" smtClean="0">
                <a:solidFill>
                  <a:schemeClr val="tx2"/>
                </a:solidFill>
              </a:rPr>
              <a:t>почетливый</a:t>
            </a:r>
            <a:r>
              <a:rPr lang="ru-RU" b="1" i="1" dirty="0" smtClean="0">
                <a:solidFill>
                  <a:schemeClr val="tx2"/>
                </a:solidFill>
              </a:rPr>
              <a:t>,</a:t>
            </a:r>
          </a:p>
          <a:p>
            <a:pPr marL="0" indent="0" algn="ctr">
              <a:buNone/>
            </a:pPr>
            <a:r>
              <a:rPr lang="ru-RU" b="1" i="1" dirty="0" smtClean="0">
                <a:solidFill>
                  <a:schemeClr val="tx2"/>
                </a:solidFill>
              </a:rPr>
              <a:t>Красны девицы полюбят тебя,</a:t>
            </a:r>
          </a:p>
          <a:p>
            <a:pPr marL="0" indent="0" algn="ctr">
              <a:buNone/>
            </a:pPr>
            <a:r>
              <a:rPr lang="ru-RU" b="1" i="1" dirty="0" smtClean="0">
                <a:solidFill>
                  <a:schemeClr val="tx2"/>
                </a:solidFill>
              </a:rPr>
              <a:t>Добры люди позавидуют!</a:t>
            </a:r>
          </a:p>
        </p:txBody>
      </p:sp>
    </p:spTree>
    <p:extLst>
      <p:ext uri="{BB962C8B-B14F-4D97-AF65-F5344CB8AC3E}">
        <p14:creationId xmlns:p14="http://schemas.microsoft.com/office/powerpoint/2010/main" val="615853182"/>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pPr algn="ctr"/>
            <a:r>
              <a:rPr lang="ru-RU" dirty="0"/>
              <a:t>Потом повитуха обрядово разносит гостям </a:t>
            </a:r>
            <a:r>
              <a:rPr lang="ru-RU" dirty="0" err="1"/>
              <a:t>сурицу</a:t>
            </a:r>
            <a:r>
              <a:rPr lang="ru-RU" dirty="0"/>
              <a:t> (молочный квас) и тарелочку, на которую для роженицы бросают деньги, чтобы положить их «на зубок» ребенку. </a:t>
            </a:r>
            <a:endParaRPr lang="ru-RU" dirty="0" smtClean="0"/>
          </a:p>
          <a:p>
            <a:pPr algn="ctr"/>
            <a:r>
              <a:rPr lang="ru-RU" dirty="0" smtClean="0"/>
              <a:t>После </a:t>
            </a:r>
            <a:r>
              <a:rPr lang="ru-RU" dirty="0"/>
              <a:t>сливок и Освящения баба-повитуха навсегда остается очень уважаемой в сей семье. </a:t>
            </a:r>
            <a:endParaRPr lang="ru-RU" dirty="0" smtClean="0"/>
          </a:p>
          <a:p>
            <a:pPr algn="ctr"/>
            <a:r>
              <a:rPr lang="ru-RU" b="1" i="1" dirty="0" smtClean="0">
                <a:solidFill>
                  <a:schemeClr val="tx2"/>
                </a:solidFill>
              </a:rPr>
              <a:t>Ее </a:t>
            </a:r>
            <a:r>
              <a:rPr lang="ru-RU" b="1" i="1" dirty="0">
                <a:solidFill>
                  <a:schemeClr val="tx2"/>
                </a:solidFill>
              </a:rPr>
              <a:t>принимают как свою бабушку, которую всегда приглашают на все родственные </a:t>
            </a:r>
            <a:r>
              <a:rPr lang="ru-RU" b="1" i="1" dirty="0" smtClean="0">
                <a:solidFill>
                  <a:schemeClr val="tx2"/>
                </a:solidFill>
              </a:rPr>
              <a:t>праздники.</a:t>
            </a:r>
            <a:r>
              <a:rPr lang="ru-RU" b="1" i="1" dirty="0">
                <a:solidFill>
                  <a:schemeClr val="tx2"/>
                </a:solidFill>
              </a:rPr>
              <a:t> </a:t>
            </a:r>
          </a:p>
          <a:p>
            <a:endParaRPr lang="ru-RU" dirty="0"/>
          </a:p>
        </p:txBody>
      </p:sp>
    </p:spTree>
    <p:extLst>
      <p:ext uri="{BB962C8B-B14F-4D97-AF65-F5344CB8AC3E}">
        <p14:creationId xmlns:p14="http://schemas.microsoft.com/office/powerpoint/2010/main" val="3535883394"/>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755576" y="2996952"/>
            <a:ext cx="7756263" cy="1054250"/>
          </a:xfrm>
        </p:spPr>
        <p:txBody>
          <a:bodyPr/>
          <a:lstStyle/>
          <a:p>
            <a:r>
              <a:rPr lang="ru-RU" sz="6000" b="1" i="1" dirty="0" smtClean="0"/>
              <a:t>Спасибо </a:t>
            </a:r>
            <a:br>
              <a:rPr lang="ru-RU" sz="6000" b="1" i="1" dirty="0" smtClean="0"/>
            </a:br>
            <a:r>
              <a:rPr lang="ru-RU" sz="6000" b="1" i="1" dirty="0" smtClean="0"/>
              <a:t>за внимание!</a:t>
            </a:r>
            <a:endParaRPr lang="ru-RU" sz="6000" b="1" i="1" dirty="0"/>
          </a:p>
        </p:txBody>
      </p:sp>
    </p:spTree>
    <p:extLst>
      <p:ext uri="{BB962C8B-B14F-4D97-AF65-F5344CB8AC3E}">
        <p14:creationId xmlns:p14="http://schemas.microsoft.com/office/powerpoint/2010/main" val="4232360269"/>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pPr algn="ctr"/>
            <a:r>
              <a:rPr lang="ru-RU" b="1" i="1" u="sng" dirty="0">
                <a:solidFill>
                  <a:schemeClr val="tx2"/>
                </a:solidFill>
              </a:rPr>
              <a:t>Обряд</a:t>
            </a:r>
            <a:r>
              <a:rPr lang="ru-RU" i="1" dirty="0">
                <a:solidFill>
                  <a:schemeClr val="tx2"/>
                </a:solidFill>
              </a:rPr>
              <a:t> </a:t>
            </a:r>
            <a:r>
              <a:rPr lang="ru-RU" b="1" i="1" dirty="0">
                <a:solidFill>
                  <a:schemeClr val="tx2"/>
                </a:solidFill>
              </a:rPr>
              <a:t>–</a:t>
            </a:r>
            <a:r>
              <a:rPr lang="ru-RU" i="1" dirty="0" smtClean="0">
                <a:solidFill>
                  <a:schemeClr val="tx2"/>
                </a:solidFill>
              </a:rPr>
              <a:t> </a:t>
            </a:r>
            <a:r>
              <a:rPr lang="ru-RU" b="1" i="1" dirty="0">
                <a:solidFill>
                  <a:schemeClr val="tx2"/>
                </a:solidFill>
              </a:rPr>
              <a:t>система устойчивых действий, которые повторяются и являются частью традиции</a:t>
            </a:r>
            <a:r>
              <a:rPr lang="ru-RU" b="1" dirty="0">
                <a:solidFill>
                  <a:schemeClr val="tx2"/>
                </a:solidFill>
              </a:rPr>
              <a:t>.</a:t>
            </a:r>
            <a:endParaRPr lang="ru-RU" b="1" dirty="0" smtClean="0">
              <a:solidFill>
                <a:schemeClr val="tx2"/>
              </a:solidFill>
            </a:endParaRPr>
          </a:p>
          <a:p>
            <a:pPr algn="ctr"/>
            <a:r>
              <a:rPr lang="ru-RU" b="1" i="1" u="sng" dirty="0" smtClean="0"/>
              <a:t>Традиционные родильные </a:t>
            </a:r>
            <a:r>
              <a:rPr lang="ru-RU" b="1" i="1" u="sng" dirty="0"/>
              <a:t>обряды </a:t>
            </a:r>
            <a:r>
              <a:rPr lang="ru-RU" dirty="0"/>
              <a:t>связаны с обеспечением безопасности роженицы и ребенка, пожеланиями хорошей судьбы новорожденному, с совершением акта приобщения к родственникам, выражением радости и надежды с появлением </a:t>
            </a:r>
            <a:r>
              <a:rPr lang="ru-RU" dirty="0" smtClean="0"/>
              <a:t>нового </a:t>
            </a:r>
            <a:r>
              <a:rPr lang="ru-RU" dirty="0"/>
              <a:t>члена семьи. В этих обрядах был сконцентрирован многовековой опыт народа.</a:t>
            </a:r>
          </a:p>
        </p:txBody>
      </p:sp>
      <p:sp>
        <p:nvSpPr>
          <p:cNvPr id="3" name="Заголовок 2"/>
          <p:cNvSpPr>
            <a:spLocks noGrp="1"/>
          </p:cNvSpPr>
          <p:nvPr>
            <p:ph type="title"/>
          </p:nvPr>
        </p:nvSpPr>
        <p:spPr/>
        <p:txBody>
          <a:bodyPr/>
          <a:lstStyle/>
          <a:p>
            <a:r>
              <a:rPr lang="ru-RU" sz="3600" b="1" dirty="0" smtClean="0"/>
              <a:t>Характеристика и особенности родильного обряда</a:t>
            </a:r>
            <a:endParaRPr lang="ru-RU" sz="3600" b="1" dirty="0"/>
          </a:p>
        </p:txBody>
      </p:sp>
    </p:spTree>
    <p:extLst>
      <p:ext uri="{BB962C8B-B14F-4D97-AF65-F5344CB8AC3E}">
        <p14:creationId xmlns:p14="http://schemas.microsoft.com/office/powerpoint/2010/main" val="2583843540"/>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131840" y="2487507"/>
            <a:ext cx="5945305" cy="3434989"/>
          </a:xfrm>
        </p:spPr>
        <p:txBody>
          <a:bodyPr>
            <a:normAutofit fontScale="92500"/>
          </a:bodyPr>
          <a:lstStyle/>
          <a:p>
            <a:pPr algn="ctr"/>
            <a:r>
              <a:rPr lang="ru-RU" dirty="0" smtClean="0"/>
              <a:t>Таким образом, родильные обряды включали в себя предварительную</a:t>
            </a:r>
            <a:r>
              <a:rPr lang="ru-RU" dirty="0"/>
              <a:t> обрядность, обрядность «отделения» от прежних обстоятельств (период беременности), обрядность собственно «перехода» (родов) и обрядность «закрепления» нового статуса в обществе</a:t>
            </a:r>
            <a:r>
              <a:rPr lang="ru-RU" dirty="0" smtClean="0"/>
              <a:t>.</a:t>
            </a:r>
          </a:p>
          <a:p>
            <a:pPr algn="ctr"/>
            <a:r>
              <a:rPr lang="ru-RU" dirty="0" smtClean="0"/>
              <a:t> </a:t>
            </a:r>
            <a:r>
              <a:rPr lang="ru-RU" b="1" i="1" dirty="0" smtClean="0">
                <a:solidFill>
                  <a:schemeClr val="tx2"/>
                </a:solidFill>
              </a:rPr>
              <a:t>Объектами перехода были два субъекта – ребенок и роженица. </a:t>
            </a:r>
            <a:endParaRPr lang="ru-RU" b="1" i="1" dirty="0">
              <a:solidFill>
                <a:schemeClr val="tx2"/>
              </a:solidFill>
            </a:endParaRPr>
          </a:p>
        </p:txBody>
      </p:sp>
      <p:sp>
        <p:nvSpPr>
          <p:cNvPr id="3" name="Заголовок 2"/>
          <p:cNvSpPr>
            <a:spLocks noGrp="1"/>
          </p:cNvSpPr>
          <p:nvPr>
            <p:ph type="title"/>
          </p:nvPr>
        </p:nvSpPr>
        <p:spPr/>
        <p:txBody>
          <a:bodyPr/>
          <a:lstStyle/>
          <a:p>
            <a:r>
              <a:rPr lang="ru-RU" sz="2800" b="1" i="1" dirty="0" smtClean="0"/>
              <a:t>Обряды  родильные, как и любые обряды «перехода», содержали 4 блока обрядов.</a:t>
            </a:r>
            <a:endParaRPr lang="ru-RU" sz="2800" b="1" i="1" dirty="0"/>
          </a:p>
        </p:txBody>
      </p:sp>
      <p:pic>
        <p:nvPicPr>
          <p:cNvPr id="4" name="Рисунок 3"/>
          <p:cNvPicPr>
            <a:picLocks noChangeAspect="1"/>
          </p:cNvPicPr>
          <p:nvPr/>
        </p:nvPicPr>
        <p:blipFill>
          <a:blip r:embed="rId2" cstate="print">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179512" y="2218619"/>
            <a:ext cx="3054064" cy="3972766"/>
          </a:xfrm>
          <a:prstGeom prst="rect">
            <a:avLst/>
          </a:prstGeom>
        </p:spPr>
      </p:pic>
    </p:spTree>
    <p:extLst>
      <p:ext uri="{BB962C8B-B14F-4D97-AF65-F5344CB8AC3E}">
        <p14:creationId xmlns:p14="http://schemas.microsoft.com/office/powerpoint/2010/main" val="2803298040"/>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683568" y="404664"/>
            <a:ext cx="8064896" cy="4896544"/>
          </a:xfrm>
        </p:spPr>
        <p:txBody>
          <a:bodyPr>
            <a:normAutofit fontScale="92500" lnSpcReduction="10000"/>
          </a:bodyPr>
          <a:lstStyle/>
          <a:p>
            <a:pPr algn="ctr"/>
            <a:r>
              <a:rPr lang="ru-RU" dirty="0" smtClean="0"/>
              <a:t> </a:t>
            </a:r>
            <a:r>
              <a:rPr lang="ru-RU" sz="2600" dirty="0" smtClean="0"/>
              <a:t>Предварительная обрядность включала  элементы из периода детства,  свадьбы и семейной жизни до начала беременности. </a:t>
            </a:r>
          </a:p>
          <a:p>
            <a:pPr algn="ctr"/>
            <a:endParaRPr lang="ru-RU" sz="2600" dirty="0"/>
          </a:p>
          <a:p>
            <a:pPr algn="ctr"/>
            <a:endParaRPr lang="ru-RU" sz="2600" dirty="0" smtClean="0"/>
          </a:p>
          <a:p>
            <a:r>
              <a:rPr lang="ru-RU" sz="2600" dirty="0" smtClean="0"/>
              <a:t>Пример </a:t>
            </a:r>
            <a:r>
              <a:rPr lang="ru-RU" sz="2600" dirty="0"/>
              <a:t>из детства: </a:t>
            </a:r>
            <a:r>
              <a:rPr lang="ru-RU" sz="2600" b="1" i="1" u="sng" dirty="0" smtClean="0">
                <a:solidFill>
                  <a:schemeClr val="tx2"/>
                </a:solidFill>
              </a:rPr>
              <a:t>«</a:t>
            </a:r>
            <a:r>
              <a:rPr lang="ru-RU" sz="2600" b="1" i="1" u="sng" dirty="0">
                <a:solidFill>
                  <a:schemeClr val="tx2"/>
                </a:solidFill>
              </a:rPr>
              <a:t>Не сиди на камне –</a:t>
            </a:r>
            <a:r>
              <a:rPr lang="ru-RU" sz="2600" b="1" i="1" u="sng" dirty="0" smtClean="0">
                <a:solidFill>
                  <a:schemeClr val="tx2"/>
                </a:solidFill>
              </a:rPr>
              <a:t> </a:t>
            </a:r>
            <a:r>
              <a:rPr lang="ru-RU" sz="2600" b="1" i="1" u="sng" dirty="0">
                <a:solidFill>
                  <a:schemeClr val="tx2"/>
                </a:solidFill>
              </a:rPr>
              <a:t>замуж не выйдешь, детей не будет». </a:t>
            </a:r>
            <a:endParaRPr lang="ru-RU" sz="2600" b="1" i="1" u="sng" dirty="0" smtClean="0">
              <a:solidFill>
                <a:schemeClr val="tx2"/>
              </a:solidFill>
            </a:endParaRPr>
          </a:p>
          <a:p>
            <a:r>
              <a:rPr lang="ru-RU" sz="2600" dirty="0" smtClean="0"/>
              <a:t>Пример </a:t>
            </a:r>
            <a:r>
              <a:rPr lang="ru-RU" sz="2600" dirty="0"/>
              <a:t>из свадебных </a:t>
            </a:r>
            <a:r>
              <a:rPr lang="ru-RU" sz="2600" dirty="0" smtClean="0"/>
              <a:t>способов</a:t>
            </a:r>
          </a:p>
          <a:p>
            <a:pPr marL="0" indent="0">
              <a:buNone/>
            </a:pPr>
            <a:r>
              <a:rPr lang="ru-RU" sz="2600" dirty="0"/>
              <a:t> </a:t>
            </a:r>
            <a:r>
              <a:rPr lang="ru-RU" sz="2600" dirty="0" smtClean="0"/>
              <a:t>    </a:t>
            </a:r>
            <a:r>
              <a:rPr lang="ru-RU" sz="2600" dirty="0"/>
              <a:t>регулирования </a:t>
            </a:r>
            <a:r>
              <a:rPr lang="ru-RU" sz="2600" dirty="0" err="1"/>
              <a:t>детности</a:t>
            </a:r>
            <a:r>
              <a:rPr lang="ru-RU" sz="2600" dirty="0" smtClean="0"/>
              <a:t>:</a:t>
            </a:r>
          </a:p>
          <a:p>
            <a:pPr marL="0" indent="0">
              <a:buNone/>
            </a:pPr>
            <a:r>
              <a:rPr lang="ru-RU" sz="2600" dirty="0"/>
              <a:t> </a:t>
            </a:r>
            <a:r>
              <a:rPr lang="ru-RU" sz="2600" dirty="0" smtClean="0"/>
              <a:t>    </a:t>
            </a:r>
            <a:r>
              <a:rPr lang="ru-RU" sz="2600" b="1" i="1" u="sng" dirty="0" smtClean="0">
                <a:solidFill>
                  <a:schemeClr val="tx2"/>
                </a:solidFill>
              </a:rPr>
              <a:t>«</a:t>
            </a:r>
            <a:r>
              <a:rPr lang="ru-RU" sz="2600" b="1" i="1" u="sng" dirty="0">
                <a:solidFill>
                  <a:schemeClr val="tx2"/>
                </a:solidFill>
              </a:rPr>
              <a:t>Дай вам Бог детушек с убылью» </a:t>
            </a:r>
            <a:endParaRPr lang="ru-RU" sz="2600" b="1" i="1" u="sng" dirty="0" smtClean="0">
              <a:solidFill>
                <a:schemeClr val="tx2"/>
              </a:solidFill>
            </a:endParaRPr>
          </a:p>
          <a:p>
            <a:pPr marL="0" indent="0">
              <a:buNone/>
            </a:pPr>
            <a:r>
              <a:rPr lang="ru-RU" sz="2600" dirty="0" smtClean="0"/>
              <a:t>             (чтобы </a:t>
            </a:r>
            <a:r>
              <a:rPr lang="ru-RU" sz="2600" dirty="0"/>
              <a:t>семья не была </a:t>
            </a:r>
            <a:endParaRPr lang="ru-RU" sz="2600" dirty="0" smtClean="0"/>
          </a:p>
          <a:p>
            <a:pPr marL="0" indent="0">
              <a:buNone/>
            </a:pPr>
            <a:r>
              <a:rPr lang="ru-RU" sz="2600" dirty="0" smtClean="0"/>
              <a:t>             излишне </a:t>
            </a:r>
            <a:r>
              <a:rPr lang="ru-RU" sz="2600" dirty="0"/>
              <a:t>многодетной</a:t>
            </a:r>
            <a:r>
              <a:rPr lang="ru-RU" sz="2600" dirty="0" smtClean="0"/>
              <a:t>).</a:t>
            </a:r>
            <a:endParaRPr lang="ru-RU" sz="2600" dirty="0"/>
          </a:p>
        </p:txBody>
      </p:sp>
      <p:pic>
        <p:nvPicPr>
          <p:cNvPr id="4" name="Рисунок 3"/>
          <p:cNvPicPr>
            <a:picLocks noChangeAspect="1"/>
          </p:cNvPicPr>
          <p:nvPr/>
        </p:nvPicPr>
        <p:blipFill rotWithShape="1">
          <a:blip r:embed="rId2">
            <a:extLst>
              <a:ext uri="{28A0092B-C50C-407E-A947-70E740481C1C}">
                <a14:useLocalDpi xmlns:a14="http://schemas.microsoft.com/office/drawing/2010/main" val="0"/>
              </a:ext>
            </a:extLst>
          </a:blip>
          <a:srcRect b="6715"/>
          <a:stretch/>
        </p:blipFill>
        <p:spPr>
          <a:xfrm>
            <a:off x="5796136" y="2708920"/>
            <a:ext cx="3168352" cy="3927709"/>
          </a:xfrm>
          <a:prstGeom prst="rect">
            <a:avLst/>
          </a:prstGeom>
          <a:ln>
            <a:noFill/>
          </a:ln>
        </p:spPr>
      </p:pic>
    </p:spTree>
    <p:extLst>
      <p:ext uri="{BB962C8B-B14F-4D97-AF65-F5344CB8AC3E}">
        <p14:creationId xmlns:p14="http://schemas.microsoft.com/office/powerpoint/2010/main" val="1856252778"/>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611560" y="404664"/>
            <a:ext cx="7745505" cy="3573969"/>
          </a:xfrm>
        </p:spPr>
        <p:txBody>
          <a:bodyPr>
            <a:noAutofit/>
          </a:bodyPr>
          <a:lstStyle/>
          <a:p>
            <a:pPr algn="ctr"/>
            <a:endParaRPr lang="ru-RU" sz="2000" dirty="0" smtClean="0"/>
          </a:p>
          <a:p>
            <a:pPr algn="ctr"/>
            <a:r>
              <a:rPr lang="ru-RU" sz="2000" b="1" i="1" u="sng" dirty="0">
                <a:solidFill>
                  <a:schemeClr val="tx2"/>
                </a:solidFill>
              </a:rPr>
              <a:t>От тяжелых крестьянских работ женщины не освобождались до наступления родовых схваток. </a:t>
            </a:r>
          </a:p>
          <a:p>
            <a:pPr marL="0" indent="0" algn="ctr">
              <a:buNone/>
            </a:pPr>
            <a:endParaRPr lang="ru-RU" sz="1800" dirty="0"/>
          </a:p>
          <a:p>
            <a:pPr algn="ctr"/>
            <a:endParaRPr lang="ru-RU" sz="1800" dirty="0" smtClean="0"/>
          </a:p>
          <a:p>
            <a:pPr algn="ctr"/>
            <a:r>
              <a:rPr lang="ru-RU" sz="1800" dirty="0" smtClean="0"/>
              <a:t> </a:t>
            </a:r>
            <a:r>
              <a:rPr lang="ru-RU" sz="2000" dirty="0" smtClean="0"/>
              <a:t>В период беременности для  охраны плода в чреве матери от порчи будущей матери запрещали сообщать людям сроки беременности, запрещали посещать кладбище и умерших (дитя будет похоже на покойника), участвовать в ссорах (дитя будет нервным), толкать ногой домашних животных (у дитя будет болезнь «щетинка»), смотреть на пожар (дитя родиться с пятнами на лице). </a:t>
            </a:r>
          </a:p>
          <a:p>
            <a:pPr algn="ctr"/>
            <a:r>
              <a:rPr lang="ru-RU" sz="2000" dirty="0" smtClean="0"/>
              <a:t>Пол </a:t>
            </a:r>
            <a:r>
              <a:rPr lang="ru-RU" sz="2000" dirty="0"/>
              <a:t>будущего ребенка определяли по форме живота беременной, по выражению глаз ее, по наличию или отсутствию пятен на лице, по первому шевелению ребенка в животе и т.д. (острый живот, злые глаза, сохранение красоты на лице, первое шевеление в правой части </a:t>
            </a:r>
            <a:r>
              <a:rPr lang="ru-RU" sz="2000" dirty="0" smtClean="0"/>
              <a:t>живота </a:t>
            </a:r>
            <a:r>
              <a:rPr lang="ru-RU" sz="2000" b="1" i="1" dirty="0"/>
              <a:t>–</a:t>
            </a:r>
            <a:r>
              <a:rPr lang="ru-RU" sz="2000" dirty="0" smtClean="0"/>
              <a:t> к </a:t>
            </a:r>
            <a:r>
              <a:rPr lang="ru-RU" sz="2000" dirty="0"/>
              <a:t>рождению мальчика; круглый живот, добрые глаза, пятна на лице, первое шевеление плода слева </a:t>
            </a:r>
            <a:r>
              <a:rPr lang="ru-RU" sz="2000" b="1" i="1" dirty="0"/>
              <a:t>–</a:t>
            </a:r>
            <a:r>
              <a:rPr lang="ru-RU" sz="2000" dirty="0" smtClean="0"/>
              <a:t> к </a:t>
            </a:r>
            <a:r>
              <a:rPr lang="ru-RU" sz="2000" dirty="0"/>
              <a:t>рождению девочки</a:t>
            </a:r>
            <a:r>
              <a:rPr lang="ru-RU" sz="2000" dirty="0" smtClean="0"/>
              <a:t>).</a:t>
            </a:r>
          </a:p>
          <a:p>
            <a:pPr marL="0" indent="0">
              <a:buNone/>
            </a:pPr>
            <a:endParaRPr lang="ru-RU" sz="2000" dirty="0" smtClean="0"/>
          </a:p>
        </p:txBody>
      </p:sp>
      <p:sp>
        <p:nvSpPr>
          <p:cNvPr id="6" name="TextBox 5"/>
          <p:cNvSpPr txBox="1"/>
          <p:nvPr/>
        </p:nvSpPr>
        <p:spPr>
          <a:xfrm>
            <a:off x="1547664" y="476672"/>
            <a:ext cx="184731" cy="369332"/>
          </a:xfrm>
          <a:prstGeom prst="rect">
            <a:avLst/>
          </a:prstGeom>
          <a:noFill/>
        </p:spPr>
        <p:txBody>
          <a:bodyPr wrap="none" rtlCol="0">
            <a:spAutoFit/>
          </a:bodyPr>
          <a:lstStyle/>
          <a:p>
            <a:endParaRPr lang="ru-RU" dirty="0"/>
          </a:p>
        </p:txBody>
      </p:sp>
    </p:spTree>
    <p:extLst>
      <p:ext uri="{BB962C8B-B14F-4D97-AF65-F5344CB8AC3E}">
        <p14:creationId xmlns:p14="http://schemas.microsoft.com/office/powerpoint/2010/main" val="588578944"/>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23528" y="260648"/>
            <a:ext cx="8568952" cy="5760640"/>
          </a:xfrm>
        </p:spPr>
        <p:txBody>
          <a:bodyPr>
            <a:noAutofit/>
          </a:bodyPr>
          <a:lstStyle/>
          <a:p>
            <a:pPr algn="ctr"/>
            <a:r>
              <a:rPr lang="ru-RU" dirty="0" smtClean="0"/>
              <a:t>Рожать</a:t>
            </a:r>
            <a:r>
              <a:rPr lang="ru-RU" dirty="0"/>
              <a:t> уходили тайно в </a:t>
            </a:r>
            <a:r>
              <a:rPr lang="ru-RU" dirty="0" smtClean="0"/>
              <a:t>одиночку </a:t>
            </a:r>
            <a:r>
              <a:rPr lang="ru-RU" dirty="0"/>
              <a:t>либо в </a:t>
            </a:r>
            <a:r>
              <a:rPr lang="ru-RU" dirty="0" smtClean="0"/>
              <a:t>сопровождении</a:t>
            </a:r>
            <a:r>
              <a:rPr lang="ru-RU" dirty="0"/>
              <a:t> </a:t>
            </a:r>
            <a:r>
              <a:rPr lang="ru-RU" dirty="0" smtClean="0"/>
              <a:t>повитухи, которая </a:t>
            </a:r>
            <a:r>
              <a:rPr lang="ru-RU" dirty="0"/>
              <a:t>знала, как правильно принять </a:t>
            </a:r>
            <a:r>
              <a:rPr lang="ru-RU" dirty="0" smtClean="0"/>
              <a:t>младенца, заговорить </a:t>
            </a:r>
            <a:r>
              <a:rPr lang="ru-RU" dirty="0"/>
              <a:t>младенца от золотухи, родимца и других болезней младенцев. </a:t>
            </a:r>
            <a:endParaRPr lang="ru-RU" dirty="0" smtClean="0"/>
          </a:p>
          <a:p>
            <a:endParaRPr lang="ru-RU" dirty="0"/>
          </a:p>
          <a:p>
            <a:pPr algn="ctr"/>
            <a:r>
              <a:rPr lang="ru-RU" dirty="0"/>
              <a:t>Обрядность, связанная с собственно родами, заканчивалась после обряда приобщения ребенка к домашним духам и духам домашнего очага. Заговаривание болезней младенца могло быть перенесено на более поздний срок, тогда оно проходило на месте родов или при первом </a:t>
            </a:r>
            <a:r>
              <a:rPr lang="ru-RU" dirty="0" err="1"/>
              <a:t>намывании</a:t>
            </a:r>
            <a:r>
              <a:rPr lang="ru-RU" dirty="0"/>
              <a:t> ребенка в доме или в бане. </a:t>
            </a:r>
            <a:endParaRPr lang="ru-RU" dirty="0" smtClean="0"/>
          </a:p>
          <a:p>
            <a:pPr algn="ctr"/>
            <a:r>
              <a:rPr lang="ru-RU" b="1" i="1" dirty="0">
                <a:solidFill>
                  <a:schemeClr val="tx2"/>
                </a:solidFill>
              </a:rPr>
              <a:t>Ребенок и роженица считались  зараженным специфической послеродовой  «нечистотой», которая преодолевалась в течение шести недель. Народное средство первичного преодоления такой нечистоты состояло в трехкратном посещении бани роженицей и ребенком. </a:t>
            </a:r>
          </a:p>
        </p:txBody>
      </p:sp>
    </p:spTree>
    <p:extLst>
      <p:ext uri="{BB962C8B-B14F-4D97-AF65-F5344CB8AC3E}">
        <p14:creationId xmlns:p14="http://schemas.microsoft.com/office/powerpoint/2010/main" val="3245637036"/>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95536" y="404664"/>
            <a:ext cx="8352928" cy="5976664"/>
          </a:xfrm>
        </p:spPr>
        <p:txBody>
          <a:bodyPr>
            <a:normAutofit/>
          </a:bodyPr>
          <a:lstStyle/>
          <a:p>
            <a:pPr algn="ctr"/>
            <a:r>
              <a:rPr lang="ru-RU" dirty="0"/>
              <a:t>После трех бань роженицу отправляли на работу, снова разрешали печь хлеба. Однако употреблять в пищу мясо ей не дозволялось в течение 40 дней после родов. </a:t>
            </a:r>
            <a:endParaRPr lang="ru-RU" dirty="0" smtClean="0"/>
          </a:p>
          <a:p>
            <a:endParaRPr lang="ru-RU" dirty="0"/>
          </a:p>
          <a:p>
            <a:pPr marL="0" indent="0">
              <a:buNone/>
            </a:pPr>
            <a:endParaRPr lang="ru-RU" dirty="0" smtClean="0"/>
          </a:p>
          <a:p>
            <a:pPr algn="ctr"/>
            <a:r>
              <a:rPr lang="ru-RU" b="1" i="1" dirty="0" smtClean="0">
                <a:solidFill>
                  <a:schemeClr val="tx2"/>
                </a:solidFill>
              </a:rPr>
              <a:t>Завершалось </a:t>
            </a:r>
            <a:r>
              <a:rPr lang="ru-RU" b="1" i="1" dirty="0">
                <a:solidFill>
                  <a:schemeClr val="tx2"/>
                </a:solidFill>
              </a:rPr>
              <a:t>послеродовое очищение (в основном) с крещением дитя в церкви и омовением лица и рук матери водой крещенской купели</a:t>
            </a:r>
            <a:r>
              <a:rPr lang="ru-RU" b="1" i="1" dirty="0" smtClean="0">
                <a:solidFill>
                  <a:schemeClr val="tx2"/>
                </a:solidFill>
              </a:rPr>
              <a:t>.</a:t>
            </a:r>
          </a:p>
          <a:p>
            <a:pPr algn="ctr"/>
            <a:r>
              <a:rPr lang="ru-RU" dirty="0"/>
              <a:t>Дитя становилось ребенком и получало право быть похороненным по полному обряду в сопровождении причитаний после обряда первого пострижения волос и опоясывания поясом, которые исполнялись по достижению года в избе около печного столба. </a:t>
            </a:r>
          </a:p>
        </p:txBody>
      </p:sp>
    </p:spTree>
    <p:extLst>
      <p:ext uri="{BB962C8B-B14F-4D97-AF65-F5344CB8AC3E}">
        <p14:creationId xmlns:p14="http://schemas.microsoft.com/office/powerpoint/2010/main" val="1737187062"/>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80528" y="2636912"/>
            <a:ext cx="5976665" cy="2869703"/>
          </a:xfrm>
        </p:spPr>
        <p:txBody>
          <a:bodyPr/>
          <a:lstStyle/>
          <a:p>
            <a:pPr algn="ctr"/>
            <a:r>
              <a:rPr lang="ru-RU" dirty="0"/>
              <a:t>Раньше считалось, что сразу  после родов нужно обозначить место младенца в этом мире. Повитухи, прежде чем перерезать пуповину, проговаривали, кого поймали: </a:t>
            </a:r>
            <a:r>
              <a:rPr lang="ru-RU" b="1" i="1" dirty="0">
                <a:solidFill>
                  <a:schemeClr val="tx2"/>
                </a:solidFill>
              </a:rPr>
              <a:t>коня с седлом</a:t>
            </a:r>
            <a:r>
              <a:rPr lang="ru-RU" b="1" i="1" dirty="0"/>
              <a:t> </a:t>
            </a:r>
            <a:r>
              <a:rPr lang="ru-RU" dirty="0"/>
              <a:t>(мальчика) или </a:t>
            </a:r>
            <a:r>
              <a:rPr lang="ru-RU" b="1" i="1" dirty="0" err="1">
                <a:solidFill>
                  <a:schemeClr val="tx2"/>
                </a:solidFill>
              </a:rPr>
              <a:t>зассыху</a:t>
            </a:r>
            <a:r>
              <a:rPr lang="ru-RU" dirty="0">
                <a:solidFill>
                  <a:schemeClr val="tx2"/>
                </a:solidFill>
              </a:rPr>
              <a:t> </a:t>
            </a:r>
            <a:r>
              <a:rPr lang="ru-RU" dirty="0"/>
              <a:t>(девочку).</a:t>
            </a:r>
          </a:p>
        </p:txBody>
      </p:sp>
      <p:sp>
        <p:nvSpPr>
          <p:cNvPr id="3" name="Заголовок 2"/>
          <p:cNvSpPr>
            <a:spLocks noGrp="1"/>
          </p:cNvSpPr>
          <p:nvPr>
            <p:ph type="title"/>
          </p:nvPr>
        </p:nvSpPr>
        <p:spPr>
          <a:xfrm>
            <a:off x="683568" y="548680"/>
            <a:ext cx="7756263" cy="1054250"/>
          </a:xfrm>
        </p:spPr>
        <p:txBody>
          <a:bodyPr/>
          <a:lstStyle/>
          <a:p>
            <a:r>
              <a:rPr lang="ru-RU" sz="4000" b="1" dirty="0" smtClean="0"/>
              <a:t>Встреча </a:t>
            </a:r>
            <a:br>
              <a:rPr lang="ru-RU" sz="4000" b="1" dirty="0" smtClean="0"/>
            </a:br>
            <a:r>
              <a:rPr lang="ru-RU" sz="4000" b="1" dirty="0" smtClean="0"/>
              <a:t>новорождённого</a:t>
            </a:r>
            <a:endParaRPr lang="ru-RU" sz="4000" b="1" dirty="0"/>
          </a:p>
        </p:txBody>
      </p:sp>
      <p:pic>
        <p:nvPicPr>
          <p:cNvPr id="5" name="Рисунок 4"/>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tretch>
            <a:fillRect/>
          </a:stretch>
        </p:blipFill>
        <p:spPr>
          <a:xfrm>
            <a:off x="5724128" y="2132856"/>
            <a:ext cx="3127984" cy="4052993"/>
          </a:xfrm>
          <a:prstGeom prst="rect">
            <a:avLst/>
          </a:prstGeom>
        </p:spPr>
      </p:pic>
    </p:spTree>
    <p:extLst>
      <p:ext uri="{BB962C8B-B14F-4D97-AF65-F5344CB8AC3E}">
        <p14:creationId xmlns:p14="http://schemas.microsoft.com/office/powerpoint/2010/main" val="2098521587"/>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683568" y="-171400"/>
            <a:ext cx="7745505" cy="6785654"/>
          </a:xfrm>
        </p:spPr>
        <p:txBody>
          <a:bodyPr>
            <a:normAutofit/>
          </a:bodyPr>
          <a:lstStyle/>
          <a:p>
            <a:pPr algn="ctr"/>
            <a:endParaRPr lang="ru-RU" dirty="0" smtClean="0"/>
          </a:p>
          <a:p>
            <a:pPr algn="ctr"/>
            <a:r>
              <a:rPr lang="ru-RU" sz="2000" dirty="0" smtClean="0"/>
              <a:t>Женщина </a:t>
            </a:r>
            <a:r>
              <a:rPr lang="ru-RU" sz="2000" dirty="0"/>
              <a:t>все время, от начала потуг, которые  открывают врата Иного мира </a:t>
            </a:r>
            <a:r>
              <a:rPr lang="ru-RU" sz="2000" b="1" i="1" dirty="0"/>
              <a:t>– </a:t>
            </a:r>
            <a:r>
              <a:rPr lang="ru-RU" sz="2000" dirty="0"/>
              <a:t>  Нави, и до «сливок», которые закрывают  врата Нави, вместе с повитухой  и ребенком находится под </a:t>
            </a:r>
            <a:r>
              <a:rPr lang="ru-RU" sz="2000" dirty="0" smtClean="0"/>
              <a:t>его</a:t>
            </a:r>
            <a:r>
              <a:rPr lang="ru-RU" sz="2000" dirty="0"/>
              <a:t>  воздействием</a:t>
            </a:r>
            <a:r>
              <a:rPr lang="ru-RU" sz="2000" dirty="0" smtClean="0"/>
              <a:t>.</a:t>
            </a:r>
          </a:p>
          <a:p>
            <a:pPr algn="ctr"/>
            <a:endParaRPr lang="ru-RU" sz="2000" dirty="0"/>
          </a:p>
          <a:p>
            <a:pPr marL="0" indent="0" algn="ctr">
              <a:buNone/>
            </a:pPr>
            <a:endParaRPr lang="ru-RU" sz="2000" dirty="0" smtClean="0"/>
          </a:p>
          <a:p>
            <a:pPr algn="ctr"/>
            <a:r>
              <a:rPr lang="ru-RU" sz="2000" b="1" i="1" dirty="0">
                <a:solidFill>
                  <a:schemeClr val="tx2"/>
                </a:solidFill>
              </a:rPr>
              <a:t>Это мир, из которого приходят души в мир Яви и куда они идут, чтобы заново родиться на земле сей. Если же душа не нуждается в рождении, она идет в Правь. И только по большой необходимости да по зову своего рода может вернуться на землю. </a:t>
            </a:r>
            <a:endParaRPr lang="ru-RU" sz="2000" b="1" i="1" dirty="0" smtClean="0">
              <a:solidFill>
                <a:schemeClr val="tx2"/>
              </a:solidFill>
            </a:endParaRPr>
          </a:p>
          <a:p>
            <a:pPr algn="ctr"/>
            <a:r>
              <a:rPr lang="ru-RU" sz="2000" dirty="0" smtClean="0"/>
              <a:t>Если </a:t>
            </a:r>
            <a:r>
              <a:rPr lang="ru-RU" sz="2000" dirty="0"/>
              <a:t>душу не звали к рождению, и ребенок зачинался случайно, то во время рождения, когда открываются врата мира Нави, может войти в ребенка дух </a:t>
            </a:r>
            <a:r>
              <a:rPr lang="ru-RU" sz="2000" dirty="0" err="1"/>
              <a:t>навича</a:t>
            </a:r>
            <a:r>
              <a:rPr lang="ru-RU" sz="2000" dirty="0"/>
              <a:t> (существа, созданного плохими намерениями темных людей, магами и черными колдунами). </a:t>
            </a:r>
          </a:p>
          <a:p>
            <a:pPr algn="ctr"/>
            <a:r>
              <a:rPr lang="ru-RU" sz="2000" dirty="0" smtClean="0"/>
              <a:t>И </a:t>
            </a:r>
            <a:r>
              <a:rPr lang="ru-RU" sz="2000" dirty="0"/>
              <a:t>тогда рождается оборотень, убийца, вор и т. п. </a:t>
            </a:r>
            <a:endParaRPr lang="ru-RU" sz="2000" dirty="0" smtClean="0"/>
          </a:p>
        </p:txBody>
      </p:sp>
    </p:spTree>
    <p:extLst>
      <p:ext uri="{BB962C8B-B14F-4D97-AF65-F5344CB8AC3E}">
        <p14:creationId xmlns:p14="http://schemas.microsoft.com/office/powerpoint/2010/main" val="111615170"/>
      </p:ext>
    </p:extLst>
  </p:cSld>
  <p:clrMapOvr>
    <a:masterClrMapping/>
  </p:clrMapOvr>
  <p:transition spd="slow">
    <p:push dir="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вердый переплет">
  <a:themeElements>
    <a:clrScheme name="Твердый переплет">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Твердый переплет">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Твердый переплет">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Grid</Template>
  <TotalTime>196</TotalTime>
  <Words>495</Words>
  <Application>Microsoft Office PowerPoint</Application>
  <PresentationFormat>Экран (4:3)</PresentationFormat>
  <Paragraphs>103</Paragraphs>
  <Slides>19</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Твердый переплет</vt:lpstr>
      <vt:lpstr>Родильные обряды</vt:lpstr>
      <vt:lpstr>Характеристика и особенности родильного обряда</vt:lpstr>
      <vt:lpstr>Обряды  родильные, как и любые обряды «перехода», содержали 4 блока обрядов.</vt:lpstr>
      <vt:lpstr>Презентация PowerPoint</vt:lpstr>
      <vt:lpstr>Презентация PowerPoint</vt:lpstr>
      <vt:lpstr>Презентация PowerPoint</vt:lpstr>
      <vt:lpstr>Презентация PowerPoint</vt:lpstr>
      <vt:lpstr>Встреча  новорождённого</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Спасибо  за внимание!</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Родильный обряд</dc:title>
  <dc:creator>Пользователь Windows</dc:creator>
  <cp:lastModifiedBy>Пользователь Windows</cp:lastModifiedBy>
  <cp:revision>19</cp:revision>
  <dcterms:created xsi:type="dcterms:W3CDTF">2018-01-12T18:58:40Z</dcterms:created>
  <dcterms:modified xsi:type="dcterms:W3CDTF">2018-01-14T16:25:19Z</dcterms:modified>
</cp:coreProperties>
</file>