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8" autoAdjust="0"/>
    <p:restoredTop sz="96361" autoAdjust="0"/>
  </p:normalViewPr>
  <p:slideViewPr>
    <p:cSldViewPr>
      <p:cViewPr>
        <p:scale>
          <a:sx n="93" d="100"/>
          <a:sy n="93" d="100"/>
        </p:scale>
        <p:origin x="-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4D153-9E4E-432E-9C04-D332C7DFA9EC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74CD7-A5FE-4178-BF93-2AA92B9FE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8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4CD7-A5FE-4178-BF93-2AA92B9FE5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9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3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4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7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0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5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2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6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8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0000">
              <a:schemeClr val="bg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3C42-0F90-48B2-A083-B4BE37C77BD9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B9B4-F3FD-4319-B785-127DC2CA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91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9.xml"/><Relationship Id="rId4" Type="http://schemas.openxmlformats.org/officeDocument/2006/relationships/slide" Target="slide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4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5" Type="http://schemas.openxmlformats.org/officeDocument/2006/relationships/slide" Target="slide39.xml"/><Relationship Id="rId4" Type="http://schemas.openxmlformats.org/officeDocument/2006/relationships/slide" Target="slide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891480"/>
            <a:ext cx="7918648" cy="6336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Рейтинговая контрольная работа для студентов по дисциплине «Технологии СПД. Менеджмент социально - педагогической деятельности».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1584176" cy="158417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2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2" action="ppaction://hlinksldjump"/>
              </a:rPr>
              <a:t>1.</a:t>
            </a:r>
            <a:r>
              <a:rPr lang="ru-RU" sz="4000" dirty="0">
                <a:solidFill>
                  <a:schemeClr val="bg2"/>
                </a:solidFill>
                <a:hlinkClick r:id="rId2" action="ppaction://hlinksldjump"/>
              </a:rPr>
              <a:t> Информационный менеджмент – это…</a:t>
            </a:r>
            <a:endParaRPr lang="ru-RU" sz="40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3" action="ppaction://hlinksldjump"/>
              </a:rPr>
              <a:t>2. Перечислите подходы </a:t>
            </a:r>
            <a:r>
              <a:rPr lang="ru-RU" sz="4000" dirty="0">
                <a:solidFill>
                  <a:schemeClr val="bg2"/>
                </a:solidFill>
                <a:hlinkClick r:id="rId3" action="ppaction://hlinksldjump"/>
              </a:rPr>
              <a:t>инновационного </a:t>
            </a:r>
            <a:r>
              <a:rPr lang="ru-RU" sz="4000" dirty="0" smtClean="0">
                <a:solidFill>
                  <a:schemeClr val="bg2"/>
                </a:solidFill>
                <a:hlinkClick r:id="rId3" action="ppaction://hlinksldjump"/>
              </a:rPr>
              <a:t>менеджмента.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4" action="ppaction://hlinksldjump"/>
              </a:rPr>
              <a:t>3. </a:t>
            </a:r>
            <a:r>
              <a:rPr lang="ru-RU" sz="4000" dirty="0">
                <a:solidFill>
                  <a:schemeClr val="bg2"/>
                </a:solidFill>
                <a:hlinkClick r:id="rId4" action="ppaction://hlinksldjump"/>
              </a:rPr>
              <a:t>Патент – это</a:t>
            </a:r>
            <a:r>
              <a:rPr lang="ru-RU" sz="4000" dirty="0" smtClean="0">
                <a:solidFill>
                  <a:schemeClr val="bg2"/>
                </a:solidFill>
                <a:hlinkClick r:id="rId4" action="ppaction://hlinksldjump"/>
              </a:rPr>
              <a:t>…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5" action="ppaction://hlinksldjump"/>
              </a:rPr>
              <a:t>4.</a:t>
            </a:r>
            <a:r>
              <a:rPr lang="ru-RU" sz="4000" dirty="0">
                <a:solidFill>
                  <a:schemeClr val="bg2"/>
                </a:solidFill>
                <a:hlinkClick r:id="rId5" action="ppaction://hlinksldjump"/>
              </a:rPr>
              <a:t> Что относится к субъектам инновационной </a:t>
            </a:r>
            <a:r>
              <a:rPr lang="ru-RU" sz="4000" dirty="0" smtClean="0">
                <a:solidFill>
                  <a:schemeClr val="bg2"/>
                </a:solidFill>
                <a:hlinkClick r:id="rId5" action="ppaction://hlinksldjump"/>
              </a:rPr>
              <a:t>инфраструктуры?</a:t>
            </a:r>
            <a:endParaRPr lang="ru-RU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6" action="ppaction://hlinksldjump"/>
              </a:rPr>
              <a:t>5. Перечислите </a:t>
            </a:r>
            <a:r>
              <a:rPr lang="ru-RU" sz="4000" dirty="0">
                <a:solidFill>
                  <a:schemeClr val="bg2"/>
                </a:solidFill>
                <a:hlinkClick r:id="rId6" action="ppaction://hlinksldjump"/>
              </a:rPr>
              <a:t> </a:t>
            </a:r>
            <a:r>
              <a:rPr lang="ru-RU" sz="4000" dirty="0" smtClean="0">
                <a:solidFill>
                  <a:schemeClr val="bg2"/>
                </a:solidFill>
                <a:hlinkClick r:id="rId6" action="ppaction://hlinksldjump"/>
              </a:rPr>
              <a:t>фазы </a:t>
            </a:r>
            <a:r>
              <a:rPr lang="ru-RU" sz="4000" dirty="0">
                <a:solidFill>
                  <a:schemeClr val="bg2"/>
                </a:solidFill>
                <a:hlinkClick r:id="rId6" action="ppaction://hlinksldjump"/>
              </a:rPr>
              <a:t>проектного </a:t>
            </a:r>
            <a:r>
              <a:rPr lang="ru-RU" sz="4000" dirty="0" smtClean="0">
                <a:solidFill>
                  <a:schemeClr val="bg2"/>
                </a:solidFill>
                <a:hlinkClick r:id="rId6" action="ppaction://hlinksldjump"/>
              </a:rPr>
              <a:t>цикла.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sz="40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3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2551"/>
            <a:ext cx="867645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"Менеджмент" можно рассматривать с 3-х точек зрения: 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Менеджмент - это вид деятельности по руководству людьми, т.е. функция;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2. Менеджмент - это область человеческих знаний, т.е. наука, помогающая осуществить эту функцию; 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 Менеджмент - это категория людей (менеджеров), социальный слой тех, кто осуществляет работу по управлению.</a:t>
            </a:r>
          </a:p>
        </p:txBody>
      </p:sp>
    </p:spTree>
    <p:extLst>
      <p:ext uri="{BB962C8B-B14F-4D97-AF65-F5344CB8AC3E}">
        <p14:creationId xmlns:p14="http://schemas.microsoft.com/office/powerpoint/2010/main" val="14215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97666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Общие:</a:t>
            </a:r>
          </a:p>
          <a:p>
            <a:pPr lvl="0"/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соответствия социального содержания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преимущественной эффективности сознательного и планомерного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единства системы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соответствия содержания и форм прямой и обратной связи в системе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соотносительности управляющей и управляемой системы;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Закон единства действий законов управления.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Частные: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solidFill>
                  <a:schemeClr val="bg2"/>
                </a:solidFill>
              </a:rPr>
              <a:t>Закон сокращения числа ступеней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</a:rPr>
              <a:t>Закон концентрации функции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</a:rPr>
              <a:t>Закон изменения функции управления;</a:t>
            </a:r>
          </a:p>
          <a:p>
            <a:pPr lvl="0"/>
            <a:r>
              <a:rPr lang="ru-RU" sz="2400" b="1" dirty="0">
                <a:solidFill>
                  <a:schemeClr val="bg2"/>
                </a:solidFill>
              </a:rPr>
              <a:t>Закон распространённости </a:t>
            </a:r>
            <a:r>
              <a:rPr lang="ru-RU" sz="2400" b="1" dirty="0" smtClean="0">
                <a:solidFill>
                  <a:schemeClr val="bg2"/>
                </a:solidFill>
              </a:rPr>
              <a:t>контроля.</a:t>
            </a:r>
            <a:endParaRPr lang="ru-RU" sz="24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Стимулирование;	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Иерархичность;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Целенаправленность;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Ответственность;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Дисциплина.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6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2"/>
                </a:solidFill>
              </a:rPr>
              <a:t>… Должностное лицо, организующий работу сотрудников организации, учреждения, обобщает практические способы эффективного управления, координирует деятельность группы людей для достижения поставленной цели.</a:t>
            </a:r>
            <a:endParaRPr lang="ru-R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Управление деятельностью организации;</a:t>
            </a:r>
          </a:p>
          <a:p>
            <a:pPr lvl="0"/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Управление конкретными 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областями;</a:t>
            </a:r>
          </a:p>
          <a:p>
            <a:pPr lvl="0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Управление персоналом</a:t>
            </a: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9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56937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2"/>
                </a:solidFill>
              </a:rPr>
              <a:t>Форд, Тейлор, </a:t>
            </a:r>
            <a:r>
              <a:rPr lang="ru-RU" dirty="0" err="1">
                <a:solidFill>
                  <a:schemeClr val="bg2"/>
                </a:solidFill>
              </a:rPr>
              <a:t>Гант</a:t>
            </a:r>
            <a:r>
              <a:rPr lang="ru-RU" dirty="0">
                <a:solidFill>
                  <a:schemeClr val="bg2"/>
                </a:solidFill>
              </a:rPr>
              <a:t>, Гилберт, </a:t>
            </a:r>
            <a:r>
              <a:rPr lang="ru-RU" dirty="0" err="1">
                <a:solidFill>
                  <a:schemeClr val="bg2"/>
                </a:solidFill>
              </a:rPr>
              <a:t>Эмерсон</a:t>
            </a:r>
            <a:r>
              <a:rPr lang="ru-RU" dirty="0">
                <a:solidFill>
                  <a:schemeClr val="bg2"/>
                </a:solidFill>
              </a:rPr>
              <a:t> и </a:t>
            </a:r>
            <a:r>
              <a:rPr lang="ru-RU" dirty="0" smtClean="0">
                <a:solidFill>
                  <a:schemeClr val="bg2"/>
                </a:solidFill>
              </a:rPr>
              <a:t>др.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/>
          </a:bodyPr>
          <a:lstStyle/>
          <a:p>
            <a:pPr lvl="0"/>
            <a:r>
              <a:rPr lang="ru-RU" sz="3600" dirty="0">
                <a:solidFill>
                  <a:schemeClr val="bg2"/>
                </a:solidFill>
              </a:rPr>
              <a:t>Школа человеческих отношений;</a:t>
            </a:r>
          </a:p>
          <a:p>
            <a:pPr lvl="0"/>
            <a:r>
              <a:rPr lang="ru-RU" sz="3600" dirty="0">
                <a:solidFill>
                  <a:schemeClr val="bg2"/>
                </a:solidFill>
              </a:rPr>
              <a:t>Эмпирическая школа;</a:t>
            </a:r>
          </a:p>
          <a:p>
            <a:pPr lvl="0"/>
            <a:r>
              <a:rPr lang="ru-RU" sz="3600" dirty="0">
                <a:solidFill>
                  <a:schemeClr val="bg2"/>
                </a:solidFill>
              </a:rPr>
              <a:t>Школа социальных систем;</a:t>
            </a:r>
          </a:p>
          <a:p>
            <a:pPr lvl="0"/>
            <a:r>
              <a:rPr lang="ru-RU" sz="3600" dirty="0">
                <a:solidFill>
                  <a:schemeClr val="bg2"/>
                </a:solidFill>
              </a:rPr>
              <a:t>Новая школа науки </a:t>
            </a:r>
            <a:r>
              <a:rPr lang="ru-RU" sz="3600" dirty="0" smtClean="0">
                <a:solidFill>
                  <a:schemeClr val="bg2"/>
                </a:solidFill>
              </a:rPr>
              <a:t>управления;</a:t>
            </a:r>
          </a:p>
          <a:p>
            <a:pPr lvl="0"/>
            <a:r>
              <a:rPr lang="ru-RU" sz="3600" dirty="0" smtClean="0">
                <a:solidFill>
                  <a:schemeClr val="bg2"/>
                </a:solidFill>
              </a:rPr>
              <a:t>Классическая школа;</a:t>
            </a:r>
          </a:p>
          <a:p>
            <a:pPr lvl="0"/>
            <a:r>
              <a:rPr lang="ru-RU" sz="3600" dirty="0" smtClean="0">
                <a:solidFill>
                  <a:schemeClr val="bg2"/>
                </a:solidFill>
              </a:rPr>
              <a:t>Традиционная </a:t>
            </a:r>
            <a:r>
              <a:rPr lang="ru-RU" sz="3600" dirty="0">
                <a:solidFill>
                  <a:schemeClr val="bg2"/>
                </a:solidFill>
              </a:rPr>
              <a:t>школа.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515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bg2"/>
                </a:solidFill>
              </a:rPr>
              <a:t>Процессуальный</a:t>
            </a:r>
            <a:r>
              <a:rPr lang="ru-RU" sz="4400" dirty="0">
                <a:solidFill>
                  <a:schemeClr val="bg2"/>
                </a:solidFill>
              </a:rPr>
              <a:t>, системный, ситуационный.</a:t>
            </a:r>
          </a:p>
        </p:txBody>
      </p:sp>
    </p:spTree>
    <p:extLst>
      <p:ext uri="{BB962C8B-B14F-4D97-AF65-F5344CB8AC3E}">
        <p14:creationId xmlns:p14="http://schemas.microsoft.com/office/powerpoint/2010/main" val="5019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Организационно – технические;</a:t>
            </a:r>
          </a:p>
          <a:p>
            <a:pPr marL="0" lv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Экономические </a:t>
            </a:r>
            <a:r>
              <a:rPr lang="ru-RU" sz="4000" dirty="0" smtClean="0">
                <a:solidFill>
                  <a:schemeClr val="bg2"/>
                </a:solidFill>
              </a:rPr>
              <a:t>исследования.</a:t>
            </a:r>
            <a:endParaRPr lang="ru-RU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361040" cy="69127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Глава 1. Введение в менеджмент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Глава </a:t>
            </a:r>
            <a:r>
              <a:rPr lang="ru-RU" sz="2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История развития теории </a:t>
            </a: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менеджмента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Глава </a:t>
            </a:r>
            <a:r>
              <a:rPr lang="ru-RU" sz="2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Управление социальной </a:t>
            </a: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сферы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Глава </a:t>
            </a:r>
            <a:r>
              <a:rPr lang="ru-RU" sz="2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4.   Управление в сфере </a:t>
            </a: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образования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Глава 5. Организация как объект управления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Глава 6. Менеджер в системе управления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Глава 7. Управление персоналом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2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Глава 8. Основы инновационного менеджмента</a:t>
            </a:r>
            <a:endParaRPr lang="ru-RU" sz="2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6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900" dirty="0" smtClean="0">
                <a:solidFill>
                  <a:schemeClr val="bg2"/>
                </a:solidFill>
                <a:latin typeface="Times New Roman"/>
                <a:ea typeface="Calibri"/>
                <a:cs typeface="Times New Roman"/>
              </a:rPr>
              <a:t>Физиологические потребности;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900" dirty="0" smtClean="0">
                <a:solidFill>
                  <a:schemeClr val="bg2"/>
                </a:solidFill>
                <a:latin typeface="Times New Roman"/>
                <a:ea typeface="Calibri"/>
                <a:cs typeface="Times New Roman"/>
              </a:rPr>
              <a:t>Потребность в безопасности;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900" dirty="0" smtClean="0">
                <a:solidFill>
                  <a:schemeClr val="bg2"/>
                </a:solidFill>
                <a:latin typeface="Times New Roman"/>
                <a:ea typeface="Calibri"/>
                <a:cs typeface="Times New Roman"/>
              </a:rPr>
              <a:t>Потребность в социальной общности;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900" dirty="0" smtClean="0">
                <a:solidFill>
                  <a:schemeClr val="bg2"/>
                </a:solidFill>
                <a:latin typeface="Times New Roman"/>
                <a:ea typeface="Calibri"/>
                <a:cs typeface="Times New Roman"/>
              </a:rPr>
              <a:t>Потребность в уважении и самоуважении;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3900" dirty="0" smtClean="0">
                <a:solidFill>
                  <a:schemeClr val="bg2"/>
                </a:solidFill>
                <a:latin typeface="Times New Roman"/>
                <a:ea typeface="Calibri"/>
                <a:cs typeface="Times New Roman"/>
              </a:rPr>
              <a:t>Потребность в самовыражении.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2911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/>
                </a:solidFill>
              </a:rPr>
              <a:t>Субъекты </a:t>
            </a:r>
            <a:r>
              <a:rPr lang="ru-RU" sz="3600" dirty="0">
                <a:solidFill>
                  <a:schemeClr val="bg2"/>
                </a:solidFill>
              </a:rPr>
              <a:t>-  руководители государственных социальных служб и учреждений, наделённые управленческими функциями.</a:t>
            </a:r>
          </a:p>
          <a:p>
            <a:r>
              <a:rPr lang="ru-RU" sz="3600" dirty="0">
                <a:solidFill>
                  <a:schemeClr val="bg2"/>
                </a:solidFill>
              </a:rPr>
              <a:t>Объекты – специалисты социальной сферы, вся система взаимоотношений складывающаяся в процессе социального управления (чем, кем управляют</a:t>
            </a:r>
            <a:r>
              <a:rPr lang="ru-RU" sz="3600" dirty="0" smtClean="0">
                <a:solidFill>
                  <a:schemeClr val="bg2"/>
                </a:solidFill>
              </a:rPr>
              <a:t>).</a:t>
            </a:r>
            <a:endParaRPr lang="ru-RU" sz="3600" dirty="0">
              <a:solidFill>
                <a:schemeClr val="bg2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8462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577483"/>
          </a:xfrm>
        </p:spPr>
        <p:txBody>
          <a:bodyPr/>
          <a:lstStyle/>
          <a:p>
            <a:pPr lvl="0"/>
            <a:r>
              <a:rPr lang="ru-RU" sz="4000" dirty="0">
                <a:solidFill>
                  <a:schemeClr val="bg2"/>
                </a:solidFill>
              </a:rPr>
              <a:t>Теория человеческого капитала;</a:t>
            </a:r>
          </a:p>
          <a:p>
            <a:pPr lvl="0"/>
            <a:r>
              <a:rPr lang="ru-RU" sz="4000" dirty="0">
                <a:solidFill>
                  <a:schemeClr val="bg2"/>
                </a:solidFill>
              </a:rPr>
              <a:t>Концепция качества жизни;</a:t>
            </a:r>
          </a:p>
          <a:p>
            <a:pPr lvl="0"/>
            <a:r>
              <a:rPr lang="ru-RU" sz="4000" dirty="0">
                <a:solidFill>
                  <a:schemeClr val="bg2"/>
                </a:solidFill>
              </a:rPr>
              <a:t>Концепция развития человеческого потенциала;</a:t>
            </a:r>
          </a:p>
          <a:p>
            <a:pPr lvl="0"/>
            <a:r>
              <a:rPr lang="ru-RU" sz="4000" dirty="0" smtClean="0">
                <a:solidFill>
                  <a:schemeClr val="bg2"/>
                </a:solidFill>
              </a:rPr>
              <a:t>Концепция </a:t>
            </a:r>
            <a:r>
              <a:rPr lang="ru-RU" sz="4000" dirty="0">
                <a:solidFill>
                  <a:schemeClr val="bg2"/>
                </a:solidFill>
              </a:rPr>
              <a:t>базовых нужд.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512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bg2"/>
                </a:solidFill>
              </a:rPr>
              <a:t>Удовлетворение </a:t>
            </a:r>
            <a:r>
              <a:rPr lang="ru-RU" sz="4400" dirty="0">
                <a:solidFill>
                  <a:schemeClr val="bg2"/>
                </a:solidFill>
              </a:rPr>
              <a:t>потребностей граждан, находящихся в трудной жизненной ситуации, в социальных услугах.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68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91264" cy="56494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Типовые </a:t>
            </a:r>
            <a:r>
              <a:rPr lang="ru-RU" sz="3600" dirty="0">
                <a:solidFill>
                  <a:schemeClr val="bg2"/>
                </a:solidFill>
              </a:rPr>
              <a:t>– разрабатываются применительно к должностям работников, имеют единую структуру и имеют потенциал для индивидуализации.</a:t>
            </a:r>
          </a:p>
          <a:p>
            <a:pPr algn="ctr"/>
            <a:r>
              <a:rPr lang="ru-RU" sz="3600" dirty="0">
                <a:solidFill>
                  <a:schemeClr val="bg2"/>
                </a:solidFill>
              </a:rPr>
              <a:t>Индивидуальная – разрабатывается применительно к должности или даже к конкретному лицу, занимающему ту или иную должность с учётом особенностей службы.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676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2"/>
                </a:solidFill>
              </a:rPr>
              <a:t>Бытовые, д</a:t>
            </a:r>
            <a:r>
              <a:rPr lang="ru-RU" sz="4400" dirty="0" smtClean="0">
                <a:solidFill>
                  <a:schemeClr val="bg2"/>
                </a:solidFill>
              </a:rPr>
              <a:t>еловые, социальные</a:t>
            </a:r>
            <a:r>
              <a:rPr lang="ru-RU" sz="4400" dirty="0">
                <a:solidFill>
                  <a:schemeClr val="bg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3960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/>
                </a:solidFill>
              </a:rPr>
              <a:t>Проведение </a:t>
            </a:r>
            <a:r>
              <a:rPr lang="ru-RU" sz="4000" dirty="0">
                <a:solidFill>
                  <a:schemeClr val="bg2"/>
                </a:solidFill>
              </a:rPr>
              <a:t>государственной политики в сфере образования; совершенствование и развитие системы образования; реализация образовательных программ и программ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376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400" dirty="0">
                <a:solidFill>
                  <a:schemeClr val="bg2"/>
                </a:solidFill>
              </a:rPr>
              <a:t>совокупность </a:t>
            </a:r>
            <a:r>
              <a:rPr lang="ru-RU" sz="4400" dirty="0" smtClean="0">
                <a:solidFill>
                  <a:schemeClr val="bg2"/>
                </a:solidFill>
              </a:rPr>
              <a:t>взаимодействующих компонентов</a:t>
            </a:r>
            <a:r>
              <a:rPr lang="ru-RU" sz="4400" dirty="0">
                <a:solidFill>
                  <a:schemeClr val="bg2"/>
                </a:solidFill>
              </a:rPr>
              <a:t>, направленных на </a:t>
            </a:r>
            <a:r>
              <a:rPr lang="ru-RU" sz="4400" dirty="0" smtClean="0">
                <a:solidFill>
                  <a:schemeClr val="bg2"/>
                </a:solidFill>
              </a:rPr>
              <a:t>достижение </a:t>
            </a:r>
            <a:r>
              <a:rPr lang="ru-RU" sz="4400" dirty="0">
                <a:solidFill>
                  <a:schemeClr val="bg2"/>
                </a:solidFill>
              </a:rPr>
              <a:t>целей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949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2"/>
                </a:solidFill>
              </a:rPr>
              <a:t>Филиал</a:t>
            </a:r>
            <a:r>
              <a:rPr lang="ru-RU" sz="4000" dirty="0">
                <a:solidFill>
                  <a:schemeClr val="bg2"/>
                </a:solidFill>
              </a:rPr>
              <a:t>, представительство, иное обособленное подразделение. </a:t>
            </a:r>
            <a:endParaRPr lang="ru-RU" sz="4000" dirty="0" smtClean="0">
              <a:solidFill>
                <a:schemeClr val="bg2"/>
              </a:solidFill>
            </a:endParaRPr>
          </a:p>
          <a:p>
            <a:r>
              <a:rPr lang="ru-RU" sz="4000" dirty="0" smtClean="0">
                <a:solidFill>
                  <a:schemeClr val="bg2"/>
                </a:solidFill>
              </a:rPr>
              <a:t>Библиотека</a:t>
            </a:r>
            <a:r>
              <a:rPr lang="ru-RU" sz="4000" dirty="0">
                <a:solidFill>
                  <a:schemeClr val="bg2"/>
                </a:solidFill>
              </a:rPr>
              <a:t>, общежитие, мастерские, лаборатории и 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143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2"/>
                </a:solidFill>
              </a:rPr>
              <a:t>социально-педагогические центры; детские дома; детские деревни (городки)</a:t>
            </a:r>
          </a:p>
        </p:txBody>
      </p:sp>
    </p:spTree>
    <p:extLst>
      <p:ext uri="{BB962C8B-B14F-4D97-AF65-F5344CB8AC3E}">
        <p14:creationId xmlns:p14="http://schemas.microsoft.com/office/powerpoint/2010/main" val="336705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" y="4327"/>
            <a:ext cx="8892480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1.Менеджмент – это …</a:t>
            </a:r>
            <a:endParaRPr lang="ru-RU" sz="2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2.Перечислите общие  и частные законы менеджмента. </a:t>
            </a:r>
            <a:endParaRPr lang="ru-RU" sz="2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3.Перечислите принципы управления?</a:t>
            </a:r>
            <a:endParaRPr lang="ru-RU" sz="2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</a:t>
            </a:r>
            <a:r>
              <a:rPr lang="ru-RU" sz="2900" dirty="0" smtClean="0">
                <a:solidFill>
                  <a:schemeClr val="bg2"/>
                </a:solidFill>
                <a:hlinkClick r:id="rId5" action="ppaction://hlinksldjump"/>
              </a:rPr>
              <a:t>Менеджер - это… </a:t>
            </a:r>
            <a:endParaRPr lang="ru-RU" sz="29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  <a:hlinkClick r:id="rId6" action="ppaction://hlinksldjump"/>
              </a:rPr>
              <a:t>5.Выберите правильные ответы: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  <a:hlinkClick r:id="rId6" action="ppaction://hlinksldjump"/>
              </a:rPr>
              <a:t>Функции менеджмента классифицируют следующие группы…</a:t>
            </a:r>
            <a:endParaRPr lang="ru-RU" sz="29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bg2"/>
                </a:solidFill>
              </a:rPr>
              <a:t>Управление конкретными областями;</a:t>
            </a: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bg2"/>
                </a:solidFill>
              </a:rPr>
              <a:t>Оптимальное распределение труда;</a:t>
            </a: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bg2"/>
                </a:solidFill>
              </a:rPr>
              <a:t>Управление персоналом;</a:t>
            </a: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bg2"/>
                </a:solidFill>
              </a:rPr>
              <a:t>Поощрение инициативы;</a:t>
            </a: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bg2"/>
                </a:solidFill>
              </a:rPr>
              <a:t>Управление деятельностью организации.</a:t>
            </a:r>
          </a:p>
          <a:p>
            <a:pPr marL="0" indent="0">
              <a:buNone/>
            </a:pPr>
            <a:endParaRPr lang="ru-RU" sz="2800" dirty="0"/>
          </a:p>
          <a:p>
            <a:pPr marL="0" lvl="0" indent="0">
              <a:buNone/>
            </a:pPr>
            <a:endParaRPr lang="ru-RU" sz="2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bg2"/>
                </a:solidFill>
              </a:rPr>
              <a:t>Закон РБ </a:t>
            </a:r>
            <a:r>
              <a:rPr lang="ru-RU" sz="4400" dirty="0">
                <a:solidFill>
                  <a:schemeClr val="bg2"/>
                </a:solidFill>
              </a:rPr>
              <a:t>«Об оказании психологической помощи» и иными актами законодательства Республики Беларусь.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565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/>
                </a:solidFill>
              </a:rPr>
              <a:t>Логические </a:t>
            </a:r>
            <a:r>
              <a:rPr lang="ru-RU" sz="4000" dirty="0">
                <a:solidFill>
                  <a:schemeClr val="bg2"/>
                </a:solidFill>
              </a:rPr>
              <a:t>взаимоотношения уровней, функциональных областей, составных частей, определённое построение подразделений, которое позволяет эффективно достигать цели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1632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/>
                </a:solidFill>
              </a:rPr>
              <a:t>Институциональный; управленческий; технический</a:t>
            </a:r>
            <a:r>
              <a:rPr lang="ru-RU" sz="4800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586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Метод изменения существующей организации в целом, её частей и элементов для получения других качеств, адаптации к изменившимся факторам внешней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1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1. Замкнутая </a:t>
            </a:r>
            <a:r>
              <a:rPr lang="ru-RU" dirty="0">
                <a:solidFill>
                  <a:schemeClr val="bg2"/>
                </a:solidFill>
              </a:rPr>
              <a:t>система, имеющая централизацию власти. Объединяет людей на основе определённых критериев, характеризуется стандартизацией деятельности, доминированием властных иерархических структур, согласованием интересов лидерами, централизованным распределением ресурсов и т.д.</a:t>
            </a:r>
          </a:p>
          <a:p>
            <a:pPr marL="0" indent="0">
              <a:buNone/>
            </a:pPr>
            <a:r>
              <a:rPr lang="ru-RU" dirty="0">
                <a:solidFill>
                  <a:schemeClr val="bg2"/>
                </a:solidFill>
              </a:rPr>
              <a:t>2. </a:t>
            </a:r>
            <a:r>
              <a:rPr lang="ru-RU" dirty="0" smtClean="0">
                <a:solidFill>
                  <a:schemeClr val="bg2"/>
                </a:solidFill>
              </a:rPr>
              <a:t>Открытая </a:t>
            </a:r>
            <a:r>
              <a:rPr lang="ru-RU" dirty="0">
                <a:solidFill>
                  <a:schemeClr val="bg2"/>
                </a:solidFill>
              </a:rPr>
              <a:t>система, состоящая из добровольного объединения людей, осуществляющих совместную деятельность. Представляет свободное и добровольное объединение </a:t>
            </a:r>
            <a:r>
              <a:rPr lang="ru-RU" dirty="0" smtClean="0">
                <a:solidFill>
                  <a:schemeClr val="bg2"/>
                </a:solidFill>
              </a:rPr>
              <a:t>людей. </a:t>
            </a:r>
            <a:endParaRPr lang="ru-RU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2"/>
                </a:solidFill>
              </a:rPr>
              <a:t> 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lvl="0"/>
            <a:r>
              <a:rPr lang="ru-RU" sz="4400" dirty="0">
                <a:solidFill>
                  <a:schemeClr val="bg2"/>
                </a:solidFill>
              </a:rPr>
              <a:t>Рождение организации;</a:t>
            </a:r>
          </a:p>
          <a:p>
            <a:pPr lvl="0"/>
            <a:r>
              <a:rPr lang="ru-RU" sz="4400" dirty="0" smtClean="0">
                <a:solidFill>
                  <a:schemeClr val="bg2"/>
                </a:solidFill>
              </a:rPr>
              <a:t>Детство;</a:t>
            </a:r>
          </a:p>
          <a:p>
            <a:pPr lvl="0"/>
            <a:r>
              <a:rPr lang="ru-RU" sz="4400" dirty="0" smtClean="0">
                <a:solidFill>
                  <a:schemeClr val="bg2"/>
                </a:solidFill>
              </a:rPr>
              <a:t>Юность </a:t>
            </a:r>
            <a:r>
              <a:rPr lang="ru-RU" sz="4400" dirty="0">
                <a:solidFill>
                  <a:schemeClr val="bg2"/>
                </a:solidFill>
              </a:rPr>
              <a:t>организации;</a:t>
            </a:r>
          </a:p>
          <a:p>
            <a:pPr lvl="0"/>
            <a:r>
              <a:rPr lang="ru-RU" sz="4400" dirty="0" smtClean="0">
                <a:solidFill>
                  <a:schemeClr val="bg2"/>
                </a:solidFill>
              </a:rPr>
              <a:t>Зрелость;</a:t>
            </a:r>
            <a:endParaRPr lang="ru-RU" sz="4400" dirty="0">
              <a:solidFill>
                <a:schemeClr val="bg2"/>
              </a:solidFill>
            </a:endParaRPr>
          </a:p>
          <a:p>
            <a:pPr lvl="0"/>
            <a:r>
              <a:rPr lang="ru-RU" sz="4400" dirty="0">
                <a:solidFill>
                  <a:schemeClr val="bg2"/>
                </a:solidFill>
              </a:rPr>
              <a:t>Старение организации;</a:t>
            </a:r>
          </a:p>
          <a:p>
            <a:pPr lvl="0"/>
            <a:r>
              <a:rPr lang="ru-RU" sz="4400" dirty="0">
                <a:solidFill>
                  <a:schemeClr val="bg2"/>
                </a:solidFill>
              </a:rPr>
              <a:t>Возрождение.</a:t>
            </a:r>
          </a:p>
          <a:p>
            <a:pPr lvl="0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99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состояние деловой активности работника, характеризуемая успешным выполнением функциональных обязанностей, профессиональные цели, нормы профессии выступают регуляторами социального поведения.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2"/>
                </a:solidFill>
              </a:rPr>
              <a:t>Авторитарный, демократический, либеральный, деловой, бюрократический.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</a:t>
            </a:r>
            <a:r>
              <a:rPr lang="ru-RU" sz="4000" dirty="0"/>
              <a:t>	</a:t>
            </a:r>
            <a:r>
              <a:rPr lang="ru-RU" sz="4000" dirty="0">
                <a:solidFill>
                  <a:schemeClr val="bg2"/>
                </a:solidFill>
              </a:rPr>
              <a:t>Личная культура руководителя;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	Эволюция менеджмента;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	Рациональное распределение рабочего времени;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	Культура приёма посетителей;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	Культура речи;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2"/>
                </a:solidFill>
              </a:rPr>
              <a:t>•	Эмпирическая школа менеджмента.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64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Это осмысленная деятельность руководителя, направленная на повышение эффективности организации предприятия, учреждения или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704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619268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1. Назовите 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известных вам лидеров школы научного управления </a:t>
            </a:r>
            <a:r>
              <a:rPr lang="en-US" sz="3600" dirty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XIX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-</a:t>
            </a:r>
            <a:r>
              <a:rPr lang="en-US" sz="3600" dirty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XX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2" action="ppaction://hlinksldjump"/>
              </a:rPr>
              <a:t>веков.</a:t>
            </a:r>
            <a:endParaRPr lang="ru-RU" sz="3600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3" action="ppaction://hlinksldjump"/>
              </a:rPr>
              <a:t>2. </a:t>
            </a:r>
            <a:r>
              <a:rPr lang="ru-RU" sz="3600" dirty="0" err="1">
                <a:solidFill>
                  <a:schemeClr val="bg2"/>
                </a:solidFill>
                <a:cs typeface="Times New Roman" pitchFamily="18" charset="0"/>
                <a:hlinkClick r:id="rId3" action="ppaction://hlinksldjump"/>
              </a:rPr>
              <a:t>Гвишаини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3" action="ppaction://hlinksldjump"/>
              </a:rPr>
              <a:t> Д.М. выделял 5 крупных этапов истории научного управления. 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3" action="ppaction://hlinksldjump"/>
              </a:rPr>
              <a:t>Назовите их.</a:t>
            </a:r>
            <a:endParaRPr lang="ru-RU" sz="3600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4" action="ppaction://hlinksldjump"/>
              </a:rPr>
              <a:t>3. 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4" action="ppaction://hlinksldjump"/>
              </a:rPr>
              <a:t>Назовите три современных подхода к 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4" action="ppaction://hlinksldjump"/>
              </a:rPr>
              <a:t>менеджменту.</a:t>
            </a:r>
            <a:endParaRPr lang="ru-RU" sz="3600" dirty="0">
              <a:solidFill>
                <a:schemeClr val="bg2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5" action="ppaction://hlinksldjump"/>
              </a:rPr>
              <a:t>4. В 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5" action="ppaction://hlinksldjump"/>
              </a:rPr>
              <a:t>каких  двух направлениях развивалась эмпирическая школа 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5" action="ppaction://hlinksldjump"/>
              </a:rPr>
              <a:t>управления?</a:t>
            </a:r>
            <a:endParaRPr lang="ru-RU" sz="3600" dirty="0">
              <a:solidFill>
                <a:schemeClr val="bg2"/>
              </a:solidFill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5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. Назовите 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в правильной 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последовательности категории </a:t>
            </a:r>
            <a:r>
              <a:rPr lang="ru-RU" sz="3600" dirty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потребностей по А. </a:t>
            </a:r>
            <a:r>
              <a:rPr lang="ru-RU" sz="3600" dirty="0" err="1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Маслоу</a:t>
            </a:r>
            <a:r>
              <a:rPr lang="ru-RU" sz="3600" dirty="0" smtClean="0">
                <a:solidFill>
                  <a:schemeClr val="bg2"/>
                </a:solidFill>
                <a:cs typeface="Times New Roman" pitchFamily="18" charset="0"/>
                <a:hlinkClick r:id="rId6" action="ppaction://hlinksldjump"/>
              </a:rPr>
              <a:t>.</a:t>
            </a:r>
            <a:endParaRPr lang="ru-RU" sz="3600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5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>
                <a:solidFill>
                  <a:schemeClr val="bg2"/>
                </a:solidFill>
              </a:rPr>
              <a:t>Руководитель; Консультант в области управления; Учёный в области управления; Преподаватель.</a:t>
            </a:r>
          </a:p>
          <a:p>
            <a:pPr marL="0" indent="0" algn="ctr">
              <a:buNone/>
            </a:pPr>
            <a:endParaRPr lang="ru-RU" sz="4800" dirty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8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/>
                </a:solidFill>
              </a:rPr>
              <a:t>целенаправленная </a:t>
            </a:r>
            <a:r>
              <a:rPr lang="ru-RU" sz="4000" dirty="0">
                <a:solidFill>
                  <a:schemeClr val="bg2"/>
                </a:solidFill>
              </a:rPr>
              <a:t>деятельность руководящего состава организации, которая включает разработку концепции и стратегии кадровой политике, принципов и методов управления персоналом.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>
                <a:solidFill>
                  <a:schemeClr val="bg2"/>
                </a:solidFill>
              </a:rPr>
              <a:t>Потребность </a:t>
            </a:r>
            <a:r>
              <a:rPr lang="ru-RU" sz="4800" dirty="0" smtClean="0">
                <a:solidFill>
                  <a:schemeClr val="bg2"/>
                </a:solidFill>
              </a:rPr>
              <a:t>во </a:t>
            </a:r>
            <a:r>
              <a:rPr lang="ru-RU" sz="4800" dirty="0">
                <a:solidFill>
                  <a:schemeClr val="bg2"/>
                </a:solidFill>
              </a:rPr>
              <a:t>власти, в успехе, в причастности.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3453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505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2"/>
                </a:solidFill>
              </a:rPr>
              <a:t>Общая концепция, концепция использования трудовых ресурсов, концепция управления персоналом, концепция управления человеческими ресурсами, концепция управления социальным человеком.</a:t>
            </a:r>
            <a:endParaRPr lang="ru-RU" sz="4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11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Создания </a:t>
            </a:r>
            <a:r>
              <a:rPr lang="ru-RU" sz="4000" dirty="0">
                <a:solidFill>
                  <a:schemeClr val="bg2"/>
                </a:solidFill>
              </a:rPr>
              <a:t>организации;</a:t>
            </a:r>
          </a:p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Управления </a:t>
            </a:r>
            <a:r>
              <a:rPr lang="ru-RU" sz="4000" dirty="0">
                <a:solidFill>
                  <a:schemeClr val="bg2"/>
                </a:solidFill>
              </a:rPr>
              <a:t>организацией;</a:t>
            </a:r>
          </a:p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Совершенствование </a:t>
            </a:r>
            <a:r>
              <a:rPr lang="ru-RU" sz="4000" dirty="0">
                <a:solidFill>
                  <a:schemeClr val="bg2"/>
                </a:solidFill>
              </a:rPr>
              <a:t>работы системы;</a:t>
            </a:r>
          </a:p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Метод дезорганизации;</a:t>
            </a:r>
          </a:p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Метод расформирования.</a:t>
            </a:r>
            <a:endParaRPr lang="ru-RU" sz="4000" dirty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7845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2"/>
                </a:solidFill>
              </a:rPr>
              <a:t>Восприятие конфликта и первичная оценка ситуации</a:t>
            </a:r>
            <a:r>
              <a:rPr lang="ru-RU" sz="40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4000" dirty="0">
                <a:solidFill>
                  <a:schemeClr val="bg2"/>
                </a:solidFill>
              </a:rPr>
              <a:t>Исследование конфликта и поиск его </a:t>
            </a:r>
            <a:r>
              <a:rPr lang="ru-RU" sz="4000" dirty="0" smtClean="0">
                <a:solidFill>
                  <a:schemeClr val="bg2"/>
                </a:solidFill>
              </a:rPr>
              <a:t>причин;</a:t>
            </a:r>
          </a:p>
          <a:p>
            <a:r>
              <a:rPr lang="ru-RU" sz="4000" dirty="0">
                <a:solidFill>
                  <a:schemeClr val="bg2"/>
                </a:solidFill>
              </a:rPr>
              <a:t>Поиск путей разрешения конфликта</a:t>
            </a:r>
            <a:r>
              <a:rPr lang="ru-RU" sz="4000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sz="4000" dirty="0">
                <a:solidFill>
                  <a:schemeClr val="bg2"/>
                </a:solidFill>
              </a:rPr>
              <a:t>Осуществление организационных </a:t>
            </a:r>
            <a:r>
              <a:rPr lang="ru-RU" sz="4000" dirty="0" smtClean="0">
                <a:solidFill>
                  <a:schemeClr val="bg2"/>
                </a:solidFill>
              </a:rPr>
              <a:t>мер.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590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Это совокупность методов и форм оптимизации инновационных процессов;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Управление научной, производственной деятельностью и интеллектуальным потенциалом персонала с целью совершенствования производимого или освоения нового продукта.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0546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bg2"/>
                </a:solidFill>
              </a:rPr>
              <a:t>Факторный</a:t>
            </a:r>
            <a:r>
              <a:rPr lang="ru-RU" sz="4400" dirty="0" smtClean="0">
                <a:solidFill>
                  <a:schemeClr val="bg2"/>
                </a:solidFill>
              </a:rPr>
              <a:t>,</a:t>
            </a:r>
          </a:p>
          <a:p>
            <a:pPr algn="ctr"/>
            <a:r>
              <a:rPr lang="ru-RU" sz="4400" dirty="0">
                <a:solidFill>
                  <a:schemeClr val="bg2"/>
                </a:solidFill>
              </a:rPr>
              <a:t>С</a:t>
            </a:r>
            <a:r>
              <a:rPr lang="ru-RU" sz="4400" dirty="0" smtClean="0">
                <a:solidFill>
                  <a:schemeClr val="bg2"/>
                </a:solidFill>
              </a:rPr>
              <a:t>истемный,</a:t>
            </a:r>
          </a:p>
          <a:p>
            <a:pPr algn="ctr"/>
            <a:r>
              <a:rPr lang="ru-RU" sz="4400" dirty="0" smtClean="0">
                <a:solidFill>
                  <a:schemeClr val="bg2"/>
                </a:solidFill>
              </a:rPr>
              <a:t>Ситуационный,</a:t>
            </a:r>
          </a:p>
          <a:p>
            <a:pPr algn="ctr"/>
            <a:r>
              <a:rPr lang="ru-RU" sz="4400" dirty="0" smtClean="0">
                <a:solidFill>
                  <a:schemeClr val="bg2"/>
                </a:solidFill>
              </a:rPr>
              <a:t>Функциональный</a:t>
            </a:r>
            <a:r>
              <a:rPr lang="ru-RU" sz="4400" dirty="0">
                <a:solidFill>
                  <a:schemeClr val="bg2"/>
                </a:solidFill>
              </a:rPr>
              <a:t>.</a:t>
            </a:r>
            <a:endParaRPr lang="ru-RU" sz="4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754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Документ выдаваемый изобретателю и работодателю и удостоверяющий его исключительное право на использование изобретения  в течении определённого срока.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9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2"/>
                </a:solidFill>
              </a:rPr>
              <a:t>Технопарки, центры трансфера технологии, венчурные организации, иные юридические лица.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1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373616" cy="67413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2" action="ppaction://hlinksldjump"/>
              </a:rPr>
              <a:t>1. Дать </a:t>
            </a:r>
            <a:r>
              <a:rPr lang="ru-RU" dirty="0">
                <a:solidFill>
                  <a:schemeClr val="bg2"/>
                </a:solidFill>
                <a:hlinkClick r:id="rId2" action="ppaction://hlinksldjump"/>
              </a:rPr>
              <a:t>определение следующим понятиям: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2" action="ppaction://hlinksldjump"/>
              </a:rPr>
              <a:t>Субъекты </a:t>
            </a:r>
            <a:r>
              <a:rPr lang="ru-RU" dirty="0">
                <a:solidFill>
                  <a:schemeClr val="bg2"/>
                </a:solidFill>
                <a:hlinkClick r:id="rId2" action="ppaction://hlinksldjump"/>
              </a:rPr>
              <a:t>социального управления…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bg2"/>
                </a:solidFill>
                <a:hlinkClick r:id="rId2" action="ppaction://hlinksldjump"/>
              </a:rPr>
              <a:t>Объекты социального управления</a:t>
            </a:r>
            <a:r>
              <a:rPr lang="ru-RU" dirty="0" smtClean="0">
                <a:solidFill>
                  <a:schemeClr val="bg2"/>
                </a:solidFill>
                <a:hlinkClick r:id="rId2" action="ppaction://hlinksldjump"/>
              </a:rPr>
              <a:t>…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3" action="ppaction://hlinksldjump"/>
              </a:rPr>
              <a:t>2.</a:t>
            </a:r>
            <a:r>
              <a:rPr lang="ru-RU" dirty="0">
                <a:solidFill>
                  <a:schemeClr val="bg2"/>
                </a:solidFill>
                <a:hlinkClick r:id="rId3" action="ppaction://hlinksldjump"/>
              </a:rPr>
              <a:t> </a:t>
            </a:r>
            <a:r>
              <a:rPr lang="ru-RU" dirty="0" smtClean="0">
                <a:solidFill>
                  <a:schemeClr val="bg2"/>
                </a:solidFill>
                <a:hlinkClick r:id="rId3" action="ppaction://hlinksldjump"/>
              </a:rPr>
              <a:t>Назовите концепции </a:t>
            </a:r>
            <a:r>
              <a:rPr lang="ru-RU" dirty="0">
                <a:solidFill>
                  <a:schemeClr val="bg2"/>
                </a:solidFill>
                <a:hlinkClick r:id="rId3" action="ppaction://hlinksldjump"/>
              </a:rPr>
              <a:t>социального </a:t>
            </a:r>
            <a:r>
              <a:rPr lang="ru-RU" dirty="0" smtClean="0">
                <a:solidFill>
                  <a:schemeClr val="bg2"/>
                </a:solidFill>
                <a:hlinkClick r:id="rId3" action="ppaction://hlinksldjump"/>
              </a:rPr>
              <a:t>развития.</a:t>
            </a:r>
            <a:endParaRPr lang="ru-R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4" action="ppaction://hlinksldjump"/>
              </a:rPr>
              <a:t>3. Что является целью </a:t>
            </a:r>
            <a:r>
              <a:rPr lang="ru-RU" dirty="0">
                <a:solidFill>
                  <a:schemeClr val="bg2"/>
                </a:solidFill>
                <a:hlinkClick r:id="rId4" action="ppaction://hlinksldjump"/>
              </a:rPr>
              <a:t>государственного социального заказа</a:t>
            </a:r>
            <a:r>
              <a:rPr lang="ru-RU" dirty="0" smtClean="0">
                <a:solidFill>
                  <a:schemeClr val="bg2"/>
                </a:solidFill>
                <a:hlinkClick r:id="rId4" action="ppaction://hlinksldjump"/>
              </a:rPr>
              <a:t>.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5" action="ppaction://hlinksldjump"/>
              </a:rPr>
              <a:t>4.</a:t>
            </a:r>
            <a:r>
              <a:rPr lang="ru-RU" dirty="0">
                <a:solidFill>
                  <a:schemeClr val="bg2"/>
                </a:solidFill>
                <a:hlinkClick r:id="rId5" action="ppaction://hlinksldjump"/>
              </a:rPr>
              <a:t> Раскройте понятия. </a:t>
            </a:r>
            <a:endParaRPr lang="ru-RU" dirty="0" smtClean="0">
              <a:solidFill>
                <a:schemeClr val="bg2"/>
              </a:solidFill>
              <a:hlinkClick r:id="rId5" action="ppaction://hlinksldjump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5" action="ppaction://hlinksldjump"/>
              </a:rPr>
              <a:t>Типовые должностные </a:t>
            </a:r>
            <a:r>
              <a:rPr lang="ru-RU" dirty="0">
                <a:solidFill>
                  <a:schemeClr val="bg2"/>
                </a:solidFill>
                <a:hlinkClick r:id="rId5" action="ppaction://hlinksldjump"/>
              </a:rPr>
              <a:t>инструкции;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bg2"/>
                </a:solidFill>
                <a:hlinkClick r:id="rId5" action="ppaction://hlinksldjump"/>
              </a:rPr>
              <a:t>Индивидуальные должностные </a:t>
            </a:r>
            <a:r>
              <a:rPr lang="ru-RU" dirty="0" smtClean="0">
                <a:solidFill>
                  <a:schemeClr val="bg2"/>
                </a:solidFill>
                <a:hlinkClick r:id="rId5" action="ppaction://hlinksldjump"/>
              </a:rPr>
              <a:t>инструкции.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6" action="ppaction://hlinksldjump"/>
              </a:rPr>
              <a:t>5. </a:t>
            </a:r>
            <a:r>
              <a:rPr lang="ru-RU" dirty="0">
                <a:solidFill>
                  <a:schemeClr val="bg2"/>
                </a:solidFill>
                <a:hlinkClick r:id="rId6" action="ppaction://hlinksldjump"/>
              </a:rPr>
              <a:t>Напишите три классификации услуг (А.П. </a:t>
            </a:r>
            <a:r>
              <a:rPr lang="ru-RU" dirty="0" err="1">
                <a:solidFill>
                  <a:schemeClr val="bg2"/>
                </a:solidFill>
                <a:hlinkClick r:id="rId6" action="ppaction://hlinksldjump"/>
              </a:rPr>
              <a:t>Панкухин</a:t>
            </a:r>
            <a:r>
              <a:rPr lang="ru-RU" dirty="0">
                <a:solidFill>
                  <a:schemeClr val="bg2"/>
                </a:solidFill>
                <a:hlinkClick r:id="rId6" action="ppaction://hlinksldjump"/>
              </a:rPr>
              <a:t>).</a:t>
            </a:r>
            <a:endParaRPr lang="ru-RU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/>
          </a:bodyPr>
          <a:lstStyle/>
          <a:p>
            <a:pPr lvl="0" algn="ctr"/>
            <a:r>
              <a:rPr lang="ru-RU" sz="4800" dirty="0">
                <a:solidFill>
                  <a:schemeClr val="bg2"/>
                </a:solidFill>
              </a:rPr>
              <a:t>Разработка идеи проекта;</a:t>
            </a:r>
          </a:p>
          <a:p>
            <a:pPr lvl="0" algn="ctr"/>
            <a:r>
              <a:rPr lang="ru-RU" sz="4800" dirty="0">
                <a:solidFill>
                  <a:schemeClr val="bg2"/>
                </a:solidFill>
              </a:rPr>
              <a:t>Планирование и разработка проекта, его экспертиза;</a:t>
            </a:r>
          </a:p>
          <a:p>
            <a:pPr lvl="0" algn="ctr"/>
            <a:r>
              <a:rPr lang="ru-RU" sz="4800" dirty="0">
                <a:solidFill>
                  <a:schemeClr val="bg2"/>
                </a:solidFill>
              </a:rPr>
              <a:t>Использование проекта и управления его реализацией;</a:t>
            </a:r>
          </a:p>
          <a:p>
            <a:pPr lvl="0" algn="ctr"/>
            <a:r>
              <a:rPr lang="ru-RU" sz="4800" dirty="0">
                <a:solidFill>
                  <a:schemeClr val="bg2"/>
                </a:solidFill>
              </a:rPr>
              <a:t>Завершения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33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424936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2" action="ppaction://hlinksldjump"/>
              </a:rPr>
              <a:t>1.Что является целью </a:t>
            </a:r>
            <a:r>
              <a:rPr lang="ru-RU" dirty="0">
                <a:solidFill>
                  <a:schemeClr val="bg2"/>
                </a:solidFill>
                <a:hlinkClick r:id="rId2" action="ppaction://hlinksldjump"/>
              </a:rPr>
              <a:t>управления в системе </a:t>
            </a:r>
            <a:r>
              <a:rPr lang="ru-RU" dirty="0" smtClean="0">
                <a:solidFill>
                  <a:schemeClr val="bg2"/>
                </a:solidFill>
                <a:hlinkClick r:id="rId2" action="ppaction://hlinksldjump"/>
              </a:rPr>
              <a:t>образования?</a:t>
            </a:r>
            <a:endParaRPr lang="ru-R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3" action="ppaction://hlinksldjump"/>
              </a:rPr>
              <a:t>2.Что является системой образования?</a:t>
            </a:r>
            <a:endParaRPr lang="ru-R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4" action="ppaction://hlinksldjump"/>
              </a:rPr>
              <a:t>3. Раскройте сущность понятий. </a:t>
            </a:r>
            <a:endParaRPr lang="ru-RU" dirty="0">
              <a:solidFill>
                <a:schemeClr val="bg2"/>
              </a:solidFill>
              <a:hlinkClick r:id="rId4" action="ppaction://hlinksldjump"/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bg2"/>
                </a:solidFill>
                <a:hlinkClick r:id="rId4" action="ppaction://hlinksldjump"/>
              </a:rPr>
              <a:t>Обособленные учреждения  образования;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bg2"/>
                </a:solidFill>
                <a:hlinkClick r:id="rId4" action="ppaction://hlinksldjump"/>
              </a:rPr>
              <a:t>Структурные подразделения учреждения образования</a:t>
            </a:r>
            <a:r>
              <a:rPr lang="ru-RU" dirty="0" smtClean="0">
                <a:solidFill>
                  <a:schemeClr val="bg2"/>
                </a:solidFill>
                <a:hlinkClick r:id="rId4" action="ppaction://hlinksldjump"/>
              </a:rPr>
              <a:t>.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5" action="ppaction://hlinksldjump"/>
              </a:rPr>
              <a:t>4. Укажите три вида социально – педагогических учреждений.</a:t>
            </a:r>
            <a:endParaRPr lang="ru-R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hlinkClick r:id="rId6" action="ppaction://hlinksldjump"/>
              </a:rPr>
              <a:t>5.</a:t>
            </a:r>
            <a:r>
              <a:rPr lang="ru-RU" dirty="0">
                <a:solidFill>
                  <a:schemeClr val="bg2"/>
                </a:solidFill>
                <a:hlinkClick r:id="rId6" action="ppaction://hlinksldjump"/>
              </a:rPr>
              <a:t> С помощью какого закона осуществляется порядок оказания психологической помощи.</a:t>
            </a:r>
            <a:endParaRPr lang="ru-RU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5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363272" cy="655272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2" action="ppaction://hlinksldjump"/>
              </a:rPr>
              <a:t>1.Структура </a:t>
            </a:r>
            <a:r>
              <a:rPr lang="ru-RU" sz="3600" dirty="0">
                <a:solidFill>
                  <a:schemeClr val="bg2"/>
                </a:solidFill>
                <a:hlinkClick r:id="rId2" action="ppaction://hlinksldjump"/>
              </a:rPr>
              <a:t>организации – это</a:t>
            </a:r>
            <a:r>
              <a:rPr lang="ru-RU" sz="3600" dirty="0" smtClean="0">
                <a:solidFill>
                  <a:schemeClr val="bg2"/>
                </a:solidFill>
                <a:hlinkClick r:id="rId2" action="ppaction://hlinksldjump"/>
              </a:rPr>
              <a:t>…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3" action="ppaction://hlinksldjump"/>
              </a:rPr>
              <a:t>2.Перечислите </a:t>
            </a:r>
            <a:r>
              <a:rPr lang="ru-RU" sz="3600" dirty="0">
                <a:solidFill>
                  <a:schemeClr val="bg2"/>
                </a:solidFill>
                <a:hlinkClick r:id="rId3" action="ppaction://hlinksldjump"/>
              </a:rPr>
              <a:t>три уровня менеджмента в организации по Т. </a:t>
            </a:r>
            <a:r>
              <a:rPr lang="ru-RU" sz="3600" dirty="0" err="1">
                <a:solidFill>
                  <a:schemeClr val="bg2"/>
                </a:solidFill>
                <a:hlinkClick r:id="rId3" action="ppaction://hlinksldjump"/>
              </a:rPr>
              <a:t>Парсону</a:t>
            </a:r>
            <a:r>
              <a:rPr lang="ru-RU" sz="3600" dirty="0">
                <a:solidFill>
                  <a:schemeClr val="bg2"/>
                </a:solidFill>
                <a:hlinkClick r:id="rId3" action="ppaction://hlinksldjump"/>
              </a:rPr>
              <a:t>.</a:t>
            </a:r>
            <a:endParaRPr lang="ru-RU" sz="36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4" action="ppaction://hlinksldjump"/>
              </a:rPr>
              <a:t>3.Реорганизация – это…</a:t>
            </a:r>
            <a:endParaRPr lang="ru-RU" sz="36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4.Дайте </a:t>
            </a: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определение.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Корпоративная организация – 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это…</a:t>
            </a:r>
            <a:endParaRPr lang="ru-RU" sz="3600" dirty="0">
              <a:solidFill>
                <a:schemeClr val="bg2"/>
              </a:solidFill>
              <a:hlinkClick r:id="rId5" action="ppaction://hlinksldjump"/>
            </a:endParaRPr>
          </a:p>
          <a:p>
            <a:pPr marL="0" lvl="0" indent="0">
              <a:buNone/>
            </a:pP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Индивидуалистическая организация – 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это…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6" action="ppaction://hlinksldjump"/>
              </a:rPr>
              <a:t>5.Перечислите основные </a:t>
            </a:r>
            <a:r>
              <a:rPr lang="ru-RU" sz="3600" dirty="0">
                <a:solidFill>
                  <a:schemeClr val="bg2"/>
                </a:solidFill>
                <a:hlinkClick r:id="rId6" action="ppaction://hlinksldjump"/>
              </a:rPr>
              <a:t>стадии развития </a:t>
            </a:r>
            <a:r>
              <a:rPr lang="ru-RU" sz="3600" dirty="0" smtClean="0">
                <a:solidFill>
                  <a:schemeClr val="bg2"/>
                </a:solidFill>
                <a:hlinkClick r:id="rId6" action="ppaction://hlinksldjump"/>
              </a:rPr>
              <a:t>организации.</a:t>
            </a:r>
            <a:endParaRPr lang="ru-RU" sz="3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7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2" action="ppaction://hlinksldjump"/>
              </a:rPr>
              <a:t>1.Профессионализм </a:t>
            </a:r>
            <a:r>
              <a:rPr lang="ru-RU" sz="4000" dirty="0">
                <a:solidFill>
                  <a:schemeClr val="bg2"/>
                </a:solidFill>
                <a:hlinkClick r:id="rId2" action="ppaction://hlinksldjump"/>
              </a:rPr>
              <a:t>– это</a:t>
            </a:r>
            <a:r>
              <a:rPr lang="ru-RU" sz="4000" dirty="0" smtClean="0">
                <a:solidFill>
                  <a:schemeClr val="bg2"/>
                </a:solidFill>
                <a:hlinkClick r:id="rId2" action="ppaction://hlinksldjump"/>
              </a:rPr>
              <a:t>…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3" action="ppaction://hlinksldjump"/>
              </a:rPr>
              <a:t>2.Перечислите какие </a:t>
            </a:r>
            <a:r>
              <a:rPr lang="ru-RU" sz="4000" dirty="0">
                <a:solidFill>
                  <a:schemeClr val="bg2"/>
                </a:solidFill>
                <a:hlinkClick r:id="rId3" action="ppaction://hlinksldjump"/>
              </a:rPr>
              <a:t>стили руководства вы знаете</a:t>
            </a:r>
            <a:r>
              <a:rPr lang="ru-RU" sz="4000" dirty="0" smtClean="0">
                <a:solidFill>
                  <a:schemeClr val="bg2"/>
                </a:solidFill>
                <a:hlinkClick r:id="rId3" action="ppaction://hlinksldjump"/>
              </a:rPr>
              <a:t>.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4" action="ppaction://hlinksldjump"/>
              </a:rPr>
              <a:t>3.Назовите основные </a:t>
            </a:r>
            <a:r>
              <a:rPr lang="ru-RU" sz="4000" dirty="0">
                <a:solidFill>
                  <a:schemeClr val="bg2"/>
                </a:solidFill>
                <a:hlinkClick r:id="rId4" action="ppaction://hlinksldjump"/>
              </a:rPr>
              <a:t>элементы управленческого </a:t>
            </a:r>
            <a:r>
              <a:rPr lang="ru-RU" sz="4000" dirty="0" smtClean="0">
                <a:solidFill>
                  <a:schemeClr val="bg2"/>
                </a:solidFill>
                <a:hlinkClick r:id="rId4" action="ppaction://hlinksldjump"/>
              </a:rPr>
              <a:t>труда.</a:t>
            </a:r>
            <a:endParaRPr lang="ru-RU" sz="4000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5" action="ppaction://hlinksldjump"/>
              </a:rPr>
              <a:t>4.Управленческая </a:t>
            </a:r>
            <a:r>
              <a:rPr lang="ru-RU" sz="4000" dirty="0">
                <a:solidFill>
                  <a:schemeClr val="bg2"/>
                </a:solidFill>
                <a:hlinkClick r:id="rId5" action="ppaction://hlinksldjump"/>
              </a:rPr>
              <a:t>деятельность – это…</a:t>
            </a:r>
            <a:endParaRPr lang="ru-RU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2"/>
                </a:solidFill>
                <a:hlinkClick r:id="rId6" action="ppaction://hlinksldjump"/>
              </a:rPr>
              <a:t>5.Назовите </a:t>
            </a:r>
            <a:r>
              <a:rPr lang="ru-RU" sz="4000" dirty="0">
                <a:solidFill>
                  <a:schemeClr val="bg2"/>
                </a:solidFill>
                <a:hlinkClick r:id="rId6" action="ppaction://hlinksldjump"/>
              </a:rPr>
              <a:t>к</a:t>
            </a:r>
            <a:r>
              <a:rPr lang="ru-RU" sz="4000" dirty="0" smtClean="0">
                <a:solidFill>
                  <a:schemeClr val="bg2"/>
                </a:solidFill>
                <a:hlinkClick r:id="rId6" action="ppaction://hlinksldjump"/>
              </a:rPr>
              <a:t>акие </a:t>
            </a:r>
            <a:r>
              <a:rPr lang="ru-RU" sz="4000" dirty="0">
                <a:solidFill>
                  <a:schemeClr val="bg2"/>
                </a:solidFill>
                <a:hlinkClick r:id="rId6" action="ppaction://hlinksldjump"/>
              </a:rPr>
              <a:t>4 типа профессии менеджера существуют?</a:t>
            </a:r>
            <a:endParaRPr lang="ru-RU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sz="4300" dirty="0" smtClean="0"/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endParaRPr lang="ru-RU" sz="4300" dirty="0"/>
          </a:p>
          <a:p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38637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2" action="ppaction://hlinksldjump"/>
              </a:rPr>
              <a:t>1.Управление </a:t>
            </a:r>
            <a:r>
              <a:rPr lang="ru-RU" sz="3600" dirty="0">
                <a:solidFill>
                  <a:schemeClr val="bg2"/>
                </a:solidFill>
                <a:hlinkClick r:id="rId2" action="ppaction://hlinksldjump"/>
              </a:rPr>
              <a:t>персоналом – это</a:t>
            </a:r>
            <a:r>
              <a:rPr lang="ru-RU" sz="3600" dirty="0" smtClean="0">
                <a:solidFill>
                  <a:schemeClr val="bg2"/>
                </a:solidFill>
                <a:hlinkClick r:id="rId2" action="ppaction://hlinksldjump"/>
              </a:rPr>
              <a:t>…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3" action="ppaction://hlinksldjump"/>
              </a:rPr>
              <a:t>2. На какие потребности разделил трёхфакторную </a:t>
            </a:r>
            <a:r>
              <a:rPr lang="ru-RU" sz="3600" dirty="0">
                <a:solidFill>
                  <a:schemeClr val="bg2"/>
                </a:solidFill>
                <a:hlinkClick r:id="rId3" action="ppaction://hlinksldjump"/>
              </a:rPr>
              <a:t>теорию потребностей </a:t>
            </a:r>
            <a:r>
              <a:rPr lang="ru-RU" sz="3600" dirty="0" smtClean="0">
                <a:solidFill>
                  <a:schemeClr val="bg2"/>
                </a:solidFill>
                <a:hlinkClick r:id="rId3" action="ppaction://hlinksldjump"/>
              </a:rPr>
              <a:t>Дэвид  </a:t>
            </a:r>
            <a:r>
              <a:rPr lang="ru-RU" sz="3600" dirty="0" err="1" smtClean="0">
                <a:solidFill>
                  <a:schemeClr val="bg2"/>
                </a:solidFill>
                <a:hlinkClick r:id="rId3" action="ppaction://hlinksldjump"/>
              </a:rPr>
              <a:t>МакКленанд</a:t>
            </a:r>
            <a:r>
              <a:rPr lang="ru-RU" sz="3600" dirty="0" smtClean="0">
                <a:solidFill>
                  <a:schemeClr val="bg2"/>
                </a:solidFill>
                <a:hlinkClick r:id="rId3" action="ppaction://hlinksldjump"/>
              </a:rPr>
              <a:t>?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4" action="ppaction://hlinksldjump"/>
              </a:rPr>
              <a:t>3.</a:t>
            </a:r>
            <a:r>
              <a:rPr lang="ru-RU" sz="3600" dirty="0">
                <a:solidFill>
                  <a:schemeClr val="bg2"/>
                </a:solidFill>
                <a:hlinkClick r:id="rId4" action="ppaction://hlinksldjump"/>
              </a:rPr>
              <a:t> </a:t>
            </a:r>
            <a:r>
              <a:rPr lang="ru-RU" sz="3600" dirty="0" smtClean="0">
                <a:solidFill>
                  <a:schemeClr val="bg2"/>
                </a:solidFill>
                <a:hlinkClick r:id="rId4" action="ppaction://hlinksldjump"/>
              </a:rPr>
              <a:t>Перечислите </a:t>
            </a:r>
            <a:r>
              <a:rPr lang="ru-RU" sz="3600" dirty="0">
                <a:solidFill>
                  <a:schemeClr val="bg2"/>
                </a:solidFill>
                <a:hlinkClick r:id="rId4" action="ppaction://hlinksldjump"/>
              </a:rPr>
              <a:t>концепции управления </a:t>
            </a:r>
            <a:r>
              <a:rPr lang="ru-RU" sz="3600" dirty="0" smtClean="0">
                <a:solidFill>
                  <a:schemeClr val="bg2"/>
                </a:solidFill>
                <a:hlinkClick r:id="rId4" action="ppaction://hlinksldjump"/>
              </a:rPr>
              <a:t>персоналом.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4. Перечислите методы которые </a:t>
            </a: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выделяют 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 </a:t>
            </a: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в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 </a:t>
            </a:r>
            <a:r>
              <a:rPr lang="ru-RU" sz="3600" dirty="0">
                <a:solidFill>
                  <a:schemeClr val="bg2"/>
                </a:solidFill>
                <a:hlinkClick r:id="rId5" action="ppaction://hlinksldjump"/>
              </a:rPr>
              <a:t>соответствии с менеджментом 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организации.</a:t>
            </a:r>
            <a:endParaRPr lang="ru-RU" sz="36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5. </a:t>
            </a:r>
            <a:r>
              <a:rPr lang="ru-RU" sz="3600" dirty="0" smtClean="0">
                <a:solidFill>
                  <a:schemeClr val="bg2"/>
                </a:solidFill>
                <a:hlinkClick r:id="rId5" action="ppaction://hlinksldjump"/>
              </a:rPr>
              <a:t>Перечислите стадии управления конфликтом.</a:t>
            </a:r>
            <a:endParaRPr lang="ru-RU" sz="3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70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1140</Words>
  <Application>Microsoft Office PowerPoint</Application>
  <PresentationFormat>Экран (4:3)</PresentationFormat>
  <Paragraphs>174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Рейтинговая контрольная работа для студентов по дисциплине «Технологии СПД. Менеджмент социально - педагогической деятельности».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Рейтинговая контрольная работа для студентов по дисциплине «Технологии СПД. Менеджмент социально - педагогической деятельности».</dc:title>
  <dc:creator>RePack by Diakov</dc:creator>
  <cp:lastModifiedBy>RePack by Diakov</cp:lastModifiedBy>
  <cp:revision>20</cp:revision>
  <dcterms:created xsi:type="dcterms:W3CDTF">2016-05-04T20:24:54Z</dcterms:created>
  <dcterms:modified xsi:type="dcterms:W3CDTF">2016-05-05T09:34:11Z</dcterms:modified>
</cp:coreProperties>
</file>