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376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069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17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4F87BE-2D43-44A4-9D23-98C6D0B42294}" type="datetime1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74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27A5-DC40-47B3-B39C-032F6690567D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19933675">
            <a:off x="2612880" y="2817570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40000"/>
                    <a:lumOff val="60000"/>
                    <a:alpha val="59000"/>
                  </a:schemeClr>
                </a:solidFill>
              </a:rPr>
              <a:t>РЕПОЗИТОРИЙ БГПУ</a:t>
            </a:r>
            <a:endParaRPr lang="ru-RU" sz="3600" dirty="0">
              <a:solidFill>
                <a:schemeClr val="tx2">
                  <a:lumMod val="40000"/>
                  <a:lumOff val="60000"/>
                  <a:alpha val="59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863027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FFB9-8E22-40D3-B79A-3B6D2A8B1CDF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2989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E3D4D-9703-4401-97D1-DC6812628B0C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32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E6CB71-99E2-46F3-B970-300C2387A0E2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16578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130-8364-40B2-B3C9-003F4D0B8F0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7941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92A-A025-4FD5-9AC6-031BAD67CE7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74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958F-F0CE-44C8-B58C-4B8F476752D8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97788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1934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BBCC9F-E3F8-4EA2-A2AD-362130D4D879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894761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B490-4684-4A8D-B3B8-C304397CE134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4834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4A7DA-3D2B-4648-9DB5-1419C1CF410E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314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09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895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46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818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0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264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22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D9F8-40A5-48F2-8620-CC1D24FAE8D2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FE36-1CC8-41C3-9B3E-64596DD6F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123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A3275-FC87-4C65-9FA9-9FAC8D8BE3CB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708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ФОРМИРОВАНИЕ КОМПОНЕНТОВ БАЗОВОЙ КУЛЬТУРЫ ЛИЧНОСТИ В МЛАДШЕМ ШКОЛЬНОМ ВОЗРАСТЕ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теме 10 по пособию </a:t>
            </a:r>
            <a:r>
              <a:rPr lang="ru-RU" dirty="0" err="1" smtClean="0"/>
              <a:t>Чумаковой</a:t>
            </a:r>
            <a:r>
              <a:rPr lang="ru-RU" dirty="0" smtClean="0"/>
              <a:t> С.П.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71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семейных отношений личности </a:t>
            </a:r>
            <a:r>
              <a:rPr lang="ru-RU" sz="2400" dirty="0">
                <a:latin typeface="Times New Roman"/>
              </a:rPr>
              <a:t>проявляется в отношении к семье как к ценности, в наличии знаний о семье и браке, родословной семьи, об отцовстве и материнстве, в психологической и бытовой готовности к выполнению семейных ролей.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быта личности – </a:t>
            </a:r>
            <a:r>
              <a:rPr lang="ru-RU" sz="2400" dirty="0">
                <a:latin typeface="Times New Roman"/>
              </a:rPr>
              <a:t>это совокупность знаний, умений и навыков, потребностей, которые позволяют эстетически, комфортно и удобно организовать повседневную жизнедеятельность; рационально вести хозяйство, планировать семейный бюджет, выполнять и распределять ежедневные хозяйственно-бытовые обязанности. 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600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800" b="1" dirty="0" smtClean="0">
                <a:latin typeface="Times New Roman"/>
              </a:rPr>
              <a:t>Культура </a:t>
            </a:r>
            <a:r>
              <a:rPr lang="ru-RU" sz="2800" b="1" dirty="0">
                <a:latin typeface="Times New Roman"/>
              </a:rPr>
              <a:t>досуга личности </a:t>
            </a:r>
            <a:r>
              <a:rPr lang="ru-RU" sz="2800" dirty="0">
                <a:latin typeface="Times New Roman"/>
              </a:rPr>
              <a:t>проявляется в качестве и разнообразии занятий личности в свободное время, в том, насколько досуг способствует развитию личностных качеств, удовлетворению духовных, физических и других социально значимых потребностей человека.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9761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Базовая культура личности и её компоненты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916832"/>
            <a:ext cx="8891464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культура личности, по мнению О. С.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Газмана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является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основой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определения содержания воспитания и включает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себя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совокупность «культур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самоопределения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политическую культуру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правовую культуру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экономическую культуру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трудовую культуру 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нтеллектуальную культуру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равственную культуру 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удожественную культуру 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изическую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культуру </a:t>
            </a:r>
          </a:p>
          <a:p>
            <a:pPr marL="457200" indent="-457200">
              <a:spcBef>
                <a:spcPts val="0"/>
              </a:spcBef>
              <a:buSzPct val="95000"/>
              <a:buFont typeface="+mj-lt"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культуру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семейных отношений и общения.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0241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41836" y="1805913"/>
            <a:ext cx="783437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Понятие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«культура личности»</a:t>
            </a:r>
            <a:endParaRPr lang="ru-RU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34795" y="3164191"/>
            <a:ext cx="79772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Базовая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культура личности и ее компоненты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76270" y="4115761"/>
            <a:ext cx="776293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</a:rPr>
              <a:t>Учет </a:t>
            </a:r>
            <a:r>
              <a:rPr lang="ru-RU" sz="2800" dirty="0">
                <a:solidFill>
                  <a:prstClr val="black"/>
                </a:solidFill>
                <a:latin typeface="Times New Roman"/>
              </a:rPr>
              <a:t>возрастных психологических особенностей детей в разработке программ и содержания воспитательной работы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785" y="2232774"/>
            <a:ext cx="5867400" cy="533400"/>
            <a:chOff x="1104" y="1488"/>
            <a:chExt cx="3696" cy="336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763065" y="3619985"/>
            <a:ext cx="5867400" cy="533400"/>
            <a:chOff x="960" y="1536"/>
            <a:chExt cx="3696" cy="336"/>
          </a:xfrm>
        </p:grpSpPr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1103" y="1670"/>
              <a:ext cx="3553" cy="68"/>
              <a:chOff x="528" y="1824"/>
              <a:chExt cx="4512" cy="71"/>
            </a:xfrm>
          </p:grpSpPr>
          <p:sp>
            <p:nvSpPr>
              <p:cNvPr id="46" name="Rectangle 3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961" y="1536"/>
              <a:ext cx="327" cy="336"/>
              <a:chOff x="288" y="1632"/>
              <a:chExt cx="2112" cy="2448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3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3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9" name="Group 69"/>
          <p:cNvGrpSpPr>
            <a:grpSpLocks/>
          </p:cNvGrpSpPr>
          <p:nvPr/>
        </p:nvGrpSpPr>
        <p:grpSpPr bwMode="auto">
          <a:xfrm>
            <a:off x="786110" y="5308369"/>
            <a:ext cx="5867400" cy="533400"/>
            <a:chOff x="1104" y="1488"/>
            <a:chExt cx="3696" cy="336"/>
          </a:xfrm>
        </p:grpSpPr>
        <p:grpSp>
          <p:nvGrpSpPr>
            <p:cNvPr id="70" name="Group 7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7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7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8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8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8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8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8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8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8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2768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Понятие «культура личности»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Культура </a:t>
            </a:r>
            <a:r>
              <a:rPr lang="ru-RU" sz="2800" b="1" dirty="0">
                <a:latin typeface="Times New Roman"/>
                <a:ea typeface="Times New Roman"/>
              </a:rPr>
              <a:t>личности </a:t>
            </a:r>
            <a:r>
              <a:rPr lang="ru-RU" sz="2800" dirty="0">
                <a:latin typeface="Times New Roman"/>
                <a:ea typeface="Times New Roman"/>
              </a:rPr>
              <a:t>– система норм, убеждений, ценностей, стиля жизни, поведения человека (О. С. </a:t>
            </a:r>
            <a:r>
              <a:rPr lang="ru-RU" sz="2800" dirty="0" err="1">
                <a:latin typeface="Times New Roman"/>
                <a:ea typeface="Times New Roman"/>
              </a:rPr>
              <a:t>Газман</a:t>
            </a:r>
            <a:r>
              <a:rPr lang="ru-RU" sz="2800" dirty="0" smtClean="0">
                <a:latin typeface="Times New Roman"/>
                <a:ea typeface="Times New Roman"/>
              </a:rPr>
              <a:t>).</a:t>
            </a:r>
          </a:p>
          <a:p>
            <a:pPr lvl="1">
              <a:spcBef>
                <a:spcPts val="0"/>
              </a:spcBef>
              <a:buNone/>
            </a:pPr>
            <a:endParaRPr lang="ru-RU" sz="2800" dirty="0">
              <a:latin typeface="Times New Roman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Культура личности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система ценностей человека, определяющая его поведение, образ жизни.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8939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ea typeface="Times New Roman"/>
              </a:rPr>
              <a:t>В </a:t>
            </a:r>
            <a:r>
              <a:rPr lang="ru-RU" dirty="0">
                <a:latin typeface="Times New Roman"/>
                <a:ea typeface="Times New Roman"/>
              </a:rPr>
              <a:t>«Концепции непрерывного воспитания детей и учащейся молодежи» (2015 г.) </a:t>
            </a:r>
            <a:r>
              <a:rPr lang="ru-RU" b="1" dirty="0">
                <a:latin typeface="Times New Roman"/>
                <a:ea typeface="Times New Roman"/>
              </a:rPr>
              <a:t>культура личности </a:t>
            </a:r>
            <a:r>
              <a:rPr lang="ru-RU" dirty="0">
                <a:latin typeface="Times New Roman"/>
                <a:ea typeface="Times New Roman"/>
              </a:rPr>
              <a:t>рассматривается как </a:t>
            </a:r>
            <a:r>
              <a:rPr lang="ru-RU" i="1" dirty="0">
                <a:latin typeface="Times New Roman"/>
                <a:ea typeface="Times New Roman"/>
              </a:rPr>
              <a:t>совокупность следующих компонентов</a:t>
            </a:r>
            <a:r>
              <a:rPr lang="ru-RU" b="1" dirty="0" smtClean="0">
                <a:latin typeface="Times New Roman"/>
                <a:ea typeface="Times New Roman"/>
              </a:rPr>
              <a:t>: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Нравственная </a:t>
            </a:r>
            <a:r>
              <a:rPr lang="ru-RU" sz="2400" b="1" dirty="0">
                <a:latin typeface="Times New Roman"/>
              </a:rPr>
              <a:t>культура </a:t>
            </a:r>
            <a:r>
              <a:rPr lang="ru-RU" sz="2400" dirty="0">
                <a:latin typeface="Times New Roman"/>
              </a:rPr>
              <a:t>личности характеризует степень освоения </a:t>
            </a:r>
            <a:r>
              <a:rPr lang="ru-RU" sz="2400" dirty="0" smtClean="0">
                <a:latin typeface="Times New Roman"/>
              </a:rPr>
              <a:t>обучающимися </a:t>
            </a:r>
            <a:r>
              <a:rPr lang="ru-RU" sz="2400" dirty="0">
                <a:latin typeface="Times New Roman"/>
              </a:rPr>
              <a:t>морального опыта общества, меру воплощения этого опыта в поведении и в отношении с другими </a:t>
            </a:r>
            <a:r>
              <a:rPr lang="ru-RU" sz="2400" dirty="0" smtClean="0">
                <a:latin typeface="Times New Roman"/>
              </a:rPr>
              <a:t>людьми.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5000"/>
              <a:buFont typeface="Wingdings" pitchFamily="2" charset="2"/>
              <a:buChar char="Ø"/>
            </a:pPr>
            <a:r>
              <a:rPr lang="ru-RU" sz="2400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Политическая </a:t>
            </a:r>
            <a:r>
              <a:rPr lang="ru-RU" sz="2400" b="1" dirty="0">
                <a:latin typeface="Times New Roman"/>
              </a:rPr>
              <a:t>культура личности </a:t>
            </a:r>
            <a:r>
              <a:rPr lang="ru-RU" sz="2400" dirty="0">
                <a:latin typeface="Times New Roman"/>
              </a:rPr>
              <a:t>– это понимание учащимися процессов, происходящих в обществе и государстве, владение основами политических </a:t>
            </a:r>
            <a:r>
              <a:rPr lang="ru-RU" sz="2400" dirty="0" smtClean="0">
                <a:latin typeface="Times New Roman"/>
              </a:rPr>
              <a:t>знаний, </a:t>
            </a:r>
            <a:r>
              <a:rPr lang="ru-RU" sz="2400" dirty="0">
                <a:latin typeface="Times New Roman"/>
              </a:rPr>
              <a:t>наличие опыта общественной деятельности, умения делать выбор и нести за него ответственность. </a:t>
            </a: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487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Правовая </a:t>
            </a:r>
            <a:r>
              <a:rPr lang="ru-RU" sz="2400" b="1" dirty="0">
                <a:latin typeface="Times New Roman"/>
              </a:rPr>
              <a:t>культура личности </a:t>
            </a:r>
            <a:r>
              <a:rPr lang="ru-RU" sz="2400" dirty="0">
                <a:latin typeface="Times New Roman"/>
              </a:rPr>
              <a:t>– это владение правовыми знаниями (знания о праве, об основах законодательства страны), способность к их полной и правильной реализации в различных видах деятельности (законопослушное поведение), ответственное отношение к выполнению своих обязанностей как гражданина </a:t>
            </a:r>
            <a:r>
              <a:rPr lang="ru-RU" sz="2400" dirty="0" smtClean="0">
                <a:latin typeface="Times New Roman"/>
              </a:rPr>
              <a:t>страны.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/>
                <a:cs typeface="Times New Roman" pitchFamily="18" charset="0"/>
              </a:rPr>
              <a:t>Эстетическая </a:t>
            </a:r>
            <a:r>
              <a:rPr lang="ru-RU" sz="2400" b="1" dirty="0">
                <a:latin typeface="Times New Roman"/>
                <a:cs typeface="Times New Roman" pitchFamily="18" charset="0"/>
              </a:rPr>
              <a:t>культура личности </a:t>
            </a:r>
            <a:r>
              <a:rPr lang="ru-RU" sz="2400" dirty="0">
                <a:latin typeface="Times New Roman"/>
                <a:cs typeface="Times New Roman" pitchFamily="18" charset="0"/>
              </a:rPr>
              <a:t>– характеризует степень отражения высших эстетических ценностей (красоты, совершенства, гармонии, созидания, творчества, эстетического наслаждения) в субъективных потребностях обучающегося</a:t>
            </a:r>
            <a:r>
              <a:rPr lang="ru-RU" sz="2400" dirty="0" smtClean="0">
                <a:latin typeface="Times New Roman"/>
                <a:cs typeface="Times New Roman" pitchFamily="18" charset="0"/>
              </a:rPr>
              <a:t>.</a:t>
            </a:r>
          </a:p>
          <a:p>
            <a:pPr marL="365760" lvl="1" indent="0">
              <a:spcBef>
                <a:spcPts val="0"/>
              </a:spcBef>
              <a:buClr>
                <a:schemeClr val="accent2"/>
              </a:buClr>
              <a:buSzPct val="9500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746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Информационная </a:t>
            </a:r>
            <a:r>
              <a:rPr lang="ru-RU" sz="2400" b="1" dirty="0">
                <a:latin typeface="Times New Roman"/>
              </a:rPr>
              <a:t>культура личности </a:t>
            </a:r>
            <a:r>
              <a:rPr lang="ru-RU" sz="2400" dirty="0">
                <a:latin typeface="Times New Roman"/>
              </a:rPr>
              <a:t>– это совокупность методов, способов овладения знаниями, умениями, навыками в области информационных технологий, способности эффективно использовать имеющиеся в распоряжении общества информационные ресурсы и средства информационных коммуникаций в личностном и профессиональном становлении</a:t>
            </a:r>
            <a:r>
              <a:rPr lang="ru-RU" sz="2400" dirty="0" smtClean="0">
                <a:latin typeface="Times New Roman"/>
              </a:rPr>
              <a:t>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dirty="0">
                <a:latin typeface="Times New Roman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/>
                <a:cs typeface="Times New Roman" pitchFamily="18" charset="0"/>
              </a:rPr>
              <a:t>Экономическая </a:t>
            </a:r>
            <a:r>
              <a:rPr lang="ru-RU" sz="2400" b="1" dirty="0">
                <a:latin typeface="Times New Roman"/>
                <a:cs typeface="Times New Roman" pitchFamily="18" charset="0"/>
              </a:rPr>
              <a:t>культура личности </a:t>
            </a:r>
            <a:r>
              <a:rPr lang="ru-RU" sz="2400" dirty="0">
                <a:latin typeface="Times New Roman"/>
                <a:cs typeface="Times New Roman" pitchFamily="18" charset="0"/>
              </a:rPr>
              <a:t>– это владение основами экономических знаний, умениями и навыками деловой активности, самостоятельной трудовой жизни, организации собственного дела.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842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Экологическая </a:t>
            </a:r>
            <a:r>
              <a:rPr lang="ru-RU" sz="2400" b="1" dirty="0">
                <a:latin typeface="Times New Roman"/>
              </a:rPr>
              <a:t>культура личности – </a:t>
            </a:r>
            <a:r>
              <a:rPr lang="ru-RU" sz="2400" dirty="0">
                <a:latin typeface="Times New Roman"/>
              </a:rPr>
              <a:t>это утверждение в сознании и деятельности человека принципов природопользования, обладание навыками и умениями решать социально-экономические задачи без ущерба для окружающей среды и здоровья людей (А. Н. </a:t>
            </a:r>
            <a:r>
              <a:rPr lang="ru-RU" sz="2400" dirty="0" err="1">
                <a:latin typeface="Times New Roman"/>
              </a:rPr>
              <a:t>Захлебный</a:t>
            </a:r>
            <a:r>
              <a:rPr lang="ru-RU" sz="2400" dirty="0" smtClean="0">
                <a:latin typeface="Times New Roman"/>
              </a:rPr>
              <a:t>).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безопасности жизнедеятельности </a:t>
            </a:r>
            <a:r>
              <a:rPr lang="ru-RU" sz="2400" dirty="0">
                <a:latin typeface="Times New Roman"/>
              </a:rPr>
              <a:t>характеризует </a:t>
            </a:r>
            <a:r>
              <a:rPr lang="ru-RU" sz="2400" dirty="0" smtClean="0">
                <a:latin typeface="Times New Roman"/>
              </a:rPr>
              <a:t>степень </a:t>
            </a:r>
            <a:r>
              <a:rPr lang="ru-RU" sz="2400" dirty="0">
                <a:latin typeface="Times New Roman"/>
              </a:rPr>
              <a:t>усвоения обучающимися норм и правил безопасного поведения в социальной и природной среде, неприятие несоблюдения правил безопасности. </a:t>
            </a:r>
            <a:endParaRPr lang="ru-RU" sz="2400" dirty="0" smtClean="0">
              <a:latin typeface="Times New Roman"/>
            </a:endParaRP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здорового образа жизни личности </a:t>
            </a:r>
            <a:r>
              <a:rPr lang="ru-RU" sz="2400" dirty="0">
                <a:latin typeface="Times New Roman"/>
              </a:rPr>
              <a:t>проявляется в отношении к здоровью к ценности, в осознании своей ответственности за здоровье, в знании и соблюдении норм здорового образа жизни.</a:t>
            </a: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256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трудовой деятельности </a:t>
            </a:r>
            <a:r>
              <a:rPr lang="ru-RU" sz="2400" dirty="0">
                <a:latin typeface="Times New Roman"/>
              </a:rPr>
              <a:t>проявляется в развитии у обучающихся умений и навыков эффективного труда, привычки трудиться, в осознании ими трудовой активности как условия социальной и </a:t>
            </a:r>
            <a:r>
              <a:rPr lang="ru-RU" sz="2400" dirty="0" smtClean="0">
                <a:latin typeface="Times New Roman"/>
              </a:rPr>
              <a:t>личностной </a:t>
            </a:r>
            <a:r>
              <a:rPr lang="ru-RU" sz="2400" dirty="0">
                <a:latin typeface="Times New Roman"/>
              </a:rPr>
              <a:t>успешности. 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b="1" dirty="0" smtClean="0">
                <a:latin typeface="Times New Roman"/>
              </a:rPr>
              <a:t>Культура </a:t>
            </a:r>
            <a:r>
              <a:rPr lang="ru-RU" sz="2400" b="1" dirty="0">
                <a:latin typeface="Times New Roman"/>
              </a:rPr>
              <a:t>умственного труда личности – </a:t>
            </a:r>
            <a:r>
              <a:rPr lang="ru-RU" sz="2400" dirty="0">
                <a:latin typeface="Times New Roman"/>
              </a:rPr>
              <a:t>это качество личности, характеризующее уровень развития ее интеллектуальных, познавательных, исследовательских и организационно-технических сторон,  обеспечивающих рациональность и высокую продуктивность умственной деятельности (А. С. Зубра).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267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800" b="1" dirty="0">
                <a:latin typeface="Times New Roman"/>
              </a:rPr>
              <a:t> </a:t>
            </a:r>
            <a:r>
              <a:rPr lang="ru-RU" sz="2400" b="1" dirty="0" smtClean="0">
                <a:latin typeface="Times New Roman"/>
              </a:rPr>
              <a:t>Психологическая </a:t>
            </a:r>
            <a:r>
              <a:rPr lang="ru-RU" sz="2400" b="1" dirty="0">
                <a:latin typeface="Times New Roman"/>
              </a:rPr>
              <a:t>культура личности </a:t>
            </a:r>
            <a:r>
              <a:rPr lang="ru-RU" sz="2400" dirty="0">
                <a:latin typeface="Times New Roman"/>
              </a:rPr>
              <a:t>характеризует степень ее готовности к самопознанию, самоопределению, самосовершенствованию и самореализации в социуме, проявляется в уровне развития активности, творческого потенциала личности, ее адаптивных, коммуникативных и других способностей.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r>
              <a:rPr lang="ru-RU" sz="2400" b="1" dirty="0" smtClean="0">
                <a:latin typeface="Times New Roman"/>
              </a:rPr>
              <a:t>Гендерная </a:t>
            </a:r>
            <a:r>
              <a:rPr lang="ru-RU" sz="2400" b="1" dirty="0">
                <a:latin typeface="Times New Roman"/>
              </a:rPr>
              <a:t>культура личности – </a:t>
            </a:r>
            <a:r>
              <a:rPr lang="ru-RU" sz="2400" dirty="0">
                <a:latin typeface="Times New Roman"/>
              </a:rPr>
              <a:t>выражается в представлениях об особенностях, роли и жизненном предназначении мужчин и женщин в современном обществе; в готовности к исполнению своей гендерной роли; в ценностном отношении к своей половой принадлежности, любви, браку, материнству и отцовству; в адекватном </a:t>
            </a:r>
            <a:r>
              <a:rPr lang="ru-RU" sz="2400" dirty="0" err="1">
                <a:latin typeface="Times New Roman"/>
              </a:rPr>
              <a:t>полоролевом</a:t>
            </a:r>
            <a:r>
              <a:rPr lang="ru-RU" sz="2400" dirty="0">
                <a:latin typeface="Times New Roman"/>
              </a:rPr>
              <a:t> поведении.</a:t>
            </a:r>
          </a:p>
          <a:p>
            <a:pPr lvl="1">
              <a:spcBef>
                <a:spcPts val="0"/>
              </a:spcBef>
              <a:buClr>
                <a:schemeClr val="accent2"/>
              </a:buClr>
              <a:buSzPct val="95000"/>
              <a:buFont typeface="Wingdings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4390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725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Обычная</vt:lpstr>
      <vt:lpstr>ФОРМИРОВАНИЕ КОМПОНЕНТОВ БАЗОВОЙ КУЛЬТУРЫ ЛИЧНОСТИ В МЛАДШЕМ ШКОЛЬНОМ ВОЗРАСТЕ </vt:lpstr>
      <vt:lpstr>План лекции</vt:lpstr>
      <vt:lpstr> Понятие «культура личности» </vt:lpstr>
      <vt:lpstr>  </vt:lpstr>
      <vt:lpstr>  </vt:lpstr>
      <vt:lpstr>  </vt:lpstr>
      <vt:lpstr>  </vt:lpstr>
      <vt:lpstr>  </vt:lpstr>
      <vt:lpstr>  </vt:lpstr>
      <vt:lpstr>  </vt:lpstr>
      <vt:lpstr>  </vt:lpstr>
      <vt:lpstr> Базовая культура личности и её компоненты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КОМПОНЕНТОВ БАЗОВОЙ КУЛЬТУРЫ ЛИЧНОСТИ В МЛАДШЕМ ШКОЛЬНОМ ВОЗРАСТЕ</dc:title>
  <dc:creator>Microsoft Office</dc:creator>
  <cp:lastModifiedBy>Home</cp:lastModifiedBy>
  <cp:revision>9</cp:revision>
  <dcterms:created xsi:type="dcterms:W3CDTF">2018-08-31T17:43:49Z</dcterms:created>
  <dcterms:modified xsi:type="dcterms:W3CDTF">2018-09-18T15:30:02Z</dcterms:modified>
</cp:coreProperties>
</file>