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962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1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941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4F87BE-2D43-44A4-9D23-98C6D0B42294}" type="datetime1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001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27A5-DC40-47B3-B39C-032F6690567D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 rot="19582052">
            <a:off x="1710718" y="3353317"/>
            <a:ext cx="493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40000"/>
                    <a:lumOff val="60000"/>
                    <a:alpha val="58000"/>
                  </a:schemeClr>
                </a:solidFill>
              </a:rPr>
              <a:t>РЕПОЗИТОРИЙ БГПУ</a:t>
            </a:r>
            <a:endParaRPr lang="ru-RU" sz="3600" dirty="0">
              <a:solidFill>
                <a:schemeClr val="tx2">
                  <a:lumMod val="40000"/>
                  <a:lumOff val="60000"/>
                  <a:alpha val="58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3732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FFB9-8E22-40D3-B79A-3B6D2A8B1CDF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439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E3D4D-9703-4401-97D1-DC6812628B0C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737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E6CB71-99E2-46F3-B970-300C2387A0E2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409014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130-8364-40B2-B3C9-003F4D0B8F0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4839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92A-A025-4FD5-9AC6-031BAD67CE7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3545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958F-F0CE-44C8-B58C-4B8F476752D8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34005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4934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BBCC9F-E3F8-4EA2-A2AD-362130D4D879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575955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B490-4684-4A8D-B3B8-C304397CE134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153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44A7DA-3D2B-4648-9DB5-1419C1CF410E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7312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78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72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71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750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568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456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9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FED0-036A-49F3-8E39-A23D587D6A5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75AF-A702-4CBF-88A7-83D5071B9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859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A3275-FC87-4C65-9FA9-9FAC8D8BE3CB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037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СОДЕРЖАНИЕ ВОСПИТАНИЯ В СОВРЕМЕННЫХ КОНЦЕПЦИЯХ И ПРОГРАММАХ ВОСПИТАНИЯ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теме 9 по пособию </a:t>
            </a:r>
            <a:r>
              <a:rPr lang="ru-RU" dirty="0" err="1" smtClean="0"/>
              <a:t>Чумаковой</a:t>
            </a:r>
            <a:r>
              <a:rPr lang="ru-RU" smtClean="0"/>
              <a:t> С.П.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40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23067" y="1529439"/>
            <a:ext cx="783437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effectLst/>
                <a:latin typeface="Times New Roman"/>
                <a:ea typeface="Calibri"/>
              </a:rPr>
              <a:t>Программа воспитания как основа отбора его содержания</a:t>
            </a:r>
            <a:endParaRPr lang="ru-RU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34795" y="2802239"/>
            <a:ext cx="797721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Современные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программы воспитания младших школьников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34835" y="4491081"/>
            <a:ext cx="77629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</a:rPr>
              <a:t>Воспитательная </a:t>
            </a:r>
            <a:r>
              <a:rPr lang="ru-RU" sz="2800" dirty="0">
                <a:solidFill>
                  <a:prstClr val="black"/>
                </a:solidFill>
                <a:latin typeface="Times New Roman"/>
              </a:rPr>
              <a:t>модель «Ориентир»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785" y="2232774"/>
            <a:ext cx="5867400" cy="533400"/>
            <a:chOff x="1104" y="1488"/>
            <a:chExt cx="3696" cy="336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12" name="Rectangle 1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1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763065" y="3619985"/>
            <a:ext cx="5867400" cy="533400"/>
            <a:chOff x="960" y="1536"/>
            <a:chExt cx="3696" cy="336"/>
          </a:xfrm>
        </p:grpSpPr>
        <p:grpSp>
          <p:nvGrpSpPr>
            <p:cNvPr id="30" name="Group 30"/>
            <p:cNvGrpSpPr>
              <a:grpSpLocks/>
            </p:cNvGrpSpPr>
            <p:nvPr/>
          </p:nvGrpSpPr>
          <p:grpSpPr bwMode="auto">
            <a:xfrm>
              <a:off x="1103" y="1670"/>
              <a:ext cx="3553" cy="68"/>
              <a:chOff x="528" y="1824"/>
              <a:chExt cx="4512" cy="71"/>
            </a:xfrm>
          </p:grpSpPr>
          <p:sp>
            <p:nvSpPr>
              <p:cNvPr id="46" name="Rectangle 3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961" y="1536"/>
              <a:ext cx="327" cy="336"/>
              <a:chOff x="288" y="1632"/>
              <a:chExt cx="2112" cy="2448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3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3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4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4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4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4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9" name="Group 69"/>
          <p:cNvGrpSpPr>
            <a:grpSpLocks/>
          </p:cNvGrpSpPr>
          <p:nvPr/>
        </p:nvGrpSpPr>
        <p:grpSpPr bwMode="auto">
          <a:xfrm>
            <a:off x="800530" y="4941168"/>
            <a:ext cx="5867400" cy="533400"/>
            <a:chOff x="1104" y="1488"/>
            <a:chExt cx="3696" cy="336"/>
          </a:xfrm>
        </p:grpSpPr>
        <p:grpSp>
          <p:nvGrpSpPr>
            <p:cNvPr id="70" name="Group 7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1" name="Group 7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7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7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8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8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8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8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8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8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8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8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8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238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Программа </a:t>
            </a:r>
            <a:r>
              <a:rPr lang="ru-RU" sz="3800" dirty="0"/>
              <a:t>воспитания как основа отбора его содержания</a:t>
            </a:r>
            <a:br>
              <a:rPr lang="ru-RU" sz="3800" dirty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  <a:p>
            <a:pPr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  <a:p>
            <a:pPr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  <a:p>
            <a:pPr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  <a:p>
            <a:pPr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наряду с обучением выступает составной частью образовательного процесса. Поэтому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воспитания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следует рассматривать как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элемент содержания образования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979712" y="1473784"/>
            <a:ext cx="4680520" cy="417646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1916832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Образовательный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процесс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979712" y="2870939"/>
            <a:ext cx="2160240" cy="1782197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4391980" y="2887860"/>
            <a:ext cx="2268252" cy="1782197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32917" y="3531204"/>
            <a:ext cx="198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ОСПИТАНИЕ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60350" y="3562016"/>
            <a:ext cx="1598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ОБУЧЕНИЕ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4738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воспитания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совокупность знаний, норм поведения, ценностей, идей и идеалов, элементов материальной и духовной культуры общества, которые подлежат усвоению,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интериоризации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превращению в индивидуальный внутренний мир личности.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«Концепции непрерывного воспитания детей и учащейся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молодежи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Республике Беларусь»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(2006 г.) отмечается, что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воспитания основывается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общечеловеческих,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гуманистических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ценностях, культурных и духовных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традициях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белорусского народа, государственной идеологии,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отражает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интересы личности, общества и государства. </a:t>
            </a:r>
          </a:p>
        </p:txBody>
      </p:sp>
    </p:spTree>
    <p:extLst>
      <p:ext uri="{BB962C8B-B14F-4D97-AF65-F5344CB8AC3E}">
        <p14:creationId xmlns="" xmlns:p14="http://schemas.microsoft.com/office/powerpoint/2010/main" val="10057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Воспитательная </a:t>
            </a:r>
            <a:r>
              <a:rPr lang="ru-RU" sz="3800" dirty="0"/>
              <a:t>модель «Ориентир</a:t>
            </a:r>
            <a:r>
              <a:rPr lang="ru-RU" sz="3800" dirty="0" smtClean="0"/>
              <a:t>»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Программа воспитания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документ, в котором кратко изложено систематизированное содержание  воспитания. Программа устанавливает соподчиненность элементов содержания воспитания и последовательность их усвоения.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модели «Ориентир»,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разработанной творческим коллективом белорусских ученых, содержание совместной деятельности детей и социально ответственных взрослых определяется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семью взаимосвязанными блоками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структурными проектами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28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772816"/>
            <a:ext cx="9144000" cy="5257800"/>
          </a:xfrm>
        </p:spPr>
        <p:txBody>
          <a:bodyPr>
            <a:noAutofit/>
          </a:bodyPr>
          <a:lstStyle/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«Здоровый образ жизни»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«Школа человечности»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«Радость познания»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«Труд на радость себе и людям»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«Природа – наш дом»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«Экономическая азбука»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8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 гармонии с природой и искусством»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54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Указанные проекты наполнены конкретным содержанием тех или иных видов деятельности (познавательной, трудовой, физкультурно-оздоровительной, социально ориентированной, художественной и 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lvl="1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Объединяет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проекты глобальная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модели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развитие духовности детей и социально ответственных взрослых.</a:t>
            </a:r>
          </a:p>
        </p:txBody>
      </p:sp>
    </p:spTree>
    <p:extLst>
      <p:ext uri="{BB962C8B-B14F-4D97-AF65-F5344CB8AC3E}">
        <p14:creationId xmlns="" xmlns:p14="http://schemas.microsoft.com/office/powerpoint/2010/main" val="26585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Обычная</vt:lpstr>
      <vt:lpstr>СОДЕРЖАНИЕ ВОСПИТАНИЯ В СОВРЕМЕННЫХ КОНЦЕПЦИЯХ И ПРОГРАММАХ ВОСПИТАНИЯ </vt:lpstr>
      <vt:lpstr>План лекции</vt:lpstr>
      <vt:lpstr> Программа воспитания как основа отбора его содержания  </vt:lpstr>
      <vt:lpstr> </vt:lpstr>
      <vt:lpstr>  Воспитательная модель «Ориентир»  </vt:lpstr>
      <vt:lpstr> </vt:lpstr>
      <vt:lpstr>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ВОСПИТАНИЯ В СОВРЕМЕННЫХ КОНЦЕПЦИЯХ И ПРОГРАММАХ ВОСПИТАНИЯ</dc:title>
  <dc:creator>Microsoft Office</dc:creator>
  <cp:lastModifiedBy>Home</cp:lastModifiedBy>
  <cp:revision>10</cp:revision>
  <dcterms:created xsi:type="dcterms:W3CDTF">2018-08-31T16:09:10Z</dcterms:created>
  <dcterms:modified xsi:type="dcterms:W3CDTF">2018-09-18T15:27:14Z</dcterms:modified>
</cp:coreProperties>
</file>