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EFED0-036A-49F3-8E39-A23D587D6A52}" type="datetimeFigureOut">
              <a:rPr lang="ru-RU" smtClean="0"/>
              <a:pPr/>
              <a:t>18.09.2018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D75AF-A702-4CBF-88A7-83D5071B9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79625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EFED0-036A-49F3-8E39-A23D587D6A52}" type="datetimeFigureOut">
              <a:rPr lang="ru-RU" smtClean="0"/>
              <a:pPr/>
              <a:t>18.09.2018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D75AF-A702-4CBF-88A7-83D5071B9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66178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EFED0-036A-49F3-8E39-A23D587D6A52}" type="datetimeFigureOut">
              <a:rPr lang="ru-RU" smtClean="0"/>
              <a:pPr/>
              <a:t>18.09.2018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D75AF-A702-4CBF-88A7-83D5071B9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99414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84F87BE-2D43-44A4-9D23-98C6D0B42294}" type="datetime1">
              <a:rPr lang="ru-RU" smtClean="0"/>
              <a:pPr/>
              <a:t>18.09.2018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EBDDC3"/>
              </a:solidFill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4998043-8DF1-4A51-9BE7-E90D6994D999}" type="slidenum">
              <a:rPr lang="ru-RU" smtClean="0">
                <a:solidFill>
                  <a:srgbClr val="EBDDC3"/>
                </a:solidFill>
              </a:rPr>
              <a:pPr/>
              <a:t>‹#›</a:t>
            </a:fld>
            <a:endParaRPr lang="ru-RU">
              <a:solidFill>
                <a:srgbClr val="EBDDC3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180018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627A5-DC40-47B3-B39C-032F6690567D}" type="datetime1">
              <a:rPr lang="ru-RU" smtClean="0">
                <a:solidFill>
                  <a:srgbClr val="775F55"/>
                </a:solidFill>
              </a:rPr>
              <a:pPr/>
              <a:t>18.09.2018</a:t>
            </a:fld>
            <a:endParaRPr lang="ru-RU">
              <a:solidFill>
                <a:srgbClr val="775F55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775F55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4998043-8DF1-4A51-9BE7-E90D6994D99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extBox 6"/>
          <p:cNvSpPr txBox="1"/>
          <p:nvPr userDrawn="1"/>
        </p:nvSpPr>
        <p:spPr>
          <a:xfrm rot="19582052">
            <a:off x="1710718" y="3353317"/>
            <a:ext cx="49339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chemeClr val="tx2">
                    <a:lumMod val="40000"/>
                    <a:lumOff val="60000"/>
                    <a:alpha val="58000"/>
                  </a:schemeClr>
                </a:solidFill>
              </a:rPr>
              <a:t>РЕПОЗИТОРИЙ БГПУ</a:t>
            </a:r>
            <a:endParaRPr lang="ru-RU" sz="3600" dirty="0">
              <a:solidFill>
                <a:schemeClr val="tx2">
                  <a:lumMod val="40000"/>
                  <a:lumOff val="60000"/>
                  <a:alpha val="58000"/>
                </a:schemeClr>
              </a:solidFill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="" xmlns:p14="http://schemas.microsoft.com/office/powerpoint/2010/main" val="2373209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9FFB9-8E22-40D3-B79A-3B6D2A8B1CDF}" type="datetime1">
              <a:rPr lang="ru-RU" smtClean="0">
                <a:solidFill>
                  <a:srgbClr val="775F55"/>
                </a:solidFill>
              </a:rPr>
              <a:pPr/>
              <a:t>18.09.2018</a:t>
            </a:fld>
            <a:endParaRPr lang="ru-RU">
              <a:solidFill>
                <a:srgbClr val="775F55"/>
              </a:solidFill>
            </a:endParaRPr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44998043-8DF1-4A51-9BE7-E90D6994D99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354397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D2E3D4D-9703-4401-97D1-DC6812628B0C}" type="datetime1">
              <a:rPr lang="ru-RU" smtClean="0">
                <a:solidFill>
                  <a:srgbClr val="775F55"/>
                </a:solidFill>
              </a:rPr>
              <a:pPr/>
              <a:t>18.09.2018</a:t>
            </a:fld>
            <a:endParaRPr lang="ru-RU">
              <a:solidFill>
                <a:srgbClr val="775F55"/>
              </a:solidFill>
            </a:endParaRPr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4998043-8DF1-4A51-9BE7-E90D6994D99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127376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7E6CB71-99E2-46F3-B970-300C2387A0E2}" type="datetime1">
              <a:rPr lang="ru-RU" smtClean="0">
                <a:solidFill>
                  <a:srgbClr val="775F55"/>
                </a:solidFill>
              </a:rPr>
              <a:pPr/>
              <a:t>18.09.2018</a:t>
            </a:fld>
            <a:endParaRPr lang="ru-RU">
              <a:solidFill>
                <a:srgbClr val="775F55"/>
              </a:solidFill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4998043-8DF1-4A51-9BE7-E90D6994D99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>
              <a:solidFill>
                <a:srgbClr val="775F55"/>
              </a:solidFill>
            </a:endParaRPr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  <p:extLst>
      <p:ext uri="{BB962C8B-B14F-4D97-AF65-F5344CB8AC3E}">
        <p14:creationId xmlns="" xmlns:p14="http://schemas.microsoft.com/office/powerpoint/2010/main" val="24090141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56130-8364-40B2-B3C9-003F4D0B8F05}" type="datetime1">
              <a:rPr lang="ru-RU" smtClean="0">
                <a:solidFill>
                  <a:srgbClr val="775F55"/>
                </a:solidFill>
              </a:rPr>
              <a:pPr/>
              <a:t>18.09.2018</a:t>
            </a:fld>
            <a:endParaRPr lang="ru-RU">
              <a:solidFill>
                <a:srgbClr val="775F55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775F55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4998043-8DF1-4A51-9BE7-E90D6994D99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748396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8792A-A025-4FD5-9AC6-031BAD67CE75}" type="datetime1">
              <a:rPr lang="ru-RU" smtClean="0">
                <a:solidFill>
                  <a:srgbClr val="775F55"/>
                </a:solidFill>
              </a:rPr>
              <a:pPr/>
              <a:t>18.09.2018</a:t>
            </a:fld>
            <a:endParaRPr lang="ru-RU">
              <a:solidFill>
                <a:srgbClr val="775F55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775F55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4998043-8DF1-4A51-9BE7-E90D6994D999}" type="slidenum">
              <a:rPr lang="ru-RU" smtClean="0">
                <a:solidFill>
                  <a:srgbClr val="775F55"/>
                </a:solidFill>
              </a:rPr>
              <a:pPr/>
              <a:t>‹#›</a:t>
            </a:fld>
            <a:endParaRPr lang="ru-RU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735452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4958F-F0CE-44C8-B58C-4B8F476752D8}" type="datetime1">
              <a:rPr lang="ru-RU" smtClean="0">
                <a:solidFill>
                  <a:srgbClr val="775F55"/>
                </a:solidFill>
              </a:rPr>
              <a:pPr/>
              <a:t>18.09.2018</a:t>
            </a:fld>
            <a:endParaRPr lang="ru-RU">
              <a:solidFill>
                <a:srgbClr val="775F55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775F55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4998043-8DF1-4A51-9BE7-E90D6994D99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="" xmlns:p14="http://schemas.microsoft.com/office/powerpoint/2010/main" val="3340055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EFED0-036A-49F3-8E39-A23D587D6A52}" type="datetimeFigureOut">
              <a:rPr lang="ru-RU" smtClean="0"/>
              <a:pPr/>
              <a:t>18.09.2018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D75AF-A702-4CBF-88A7-83D5071B9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649345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ACBBCC9F-E3F8-4EA2-A2AD-362130D4D879}" type="datetime1">
              <a:rPr lang="ru-RU" smtClean="0">
                <a:solidFill>
                  <a:srgbClr val="775F55"/>
                </a:solidFill>
              </a:rPr>
              <a:pPr/>
              <a:t>18.09.2018</a:t>
            </a:fld>
            <a:endParaRPr lang="ru-RU">
              <a:solidFill>
                <a:srgbClr val="775F55"/>
              </a:solidFill>
            </a:endParaRPr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44998043-8DF1-4A51-9BE7-E90D6994D99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>
              <a:solidFill>
                <a:srgbClr val="775F55"/>
              </a:solidFill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  <p:extLst>
      <p:ext uri="{BB962C8B-B14F-4D97-AF65-F5344CB8AC3E}">
        <p14:creationId xmlns="" xmlns:p14="http://schemas.microsoft.com/office/powerpoint/2010/main" val="5759553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FB490-4684-4A8D-B3B8-C304397CE134}" type="datetime1">
              <a:rPr lang="ru-RU" smtClean="0">
                <a:solidFill>
                  <a:srgbClr val="775F55"/>
                </a:solidFill>
              </a:rPr>
              <a:pPr/>
              <a:t>18.09.2018</a:t>
            </a:fld>
            <a:endParaRPr lang="ru-RU">
              <a:solidFill>
                <a:srgbClr val="775F55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775F55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98043-8DF1-4A51-9BE7-E90D6994D99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671536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A844A7DA-3D2B-4648-9DB5-1419C1CF410E}" type="datetime1">
              <a:rPr lang="ru-RU" smtClean="0">
                <a:solidFill>
                  <a:srgbClr val="775F55"/>
                </a:solidFill>
              </a:rPr>
              <a:pPr/>
              <a:t>18.09.2018</a:t>
            </a:fld>
            <a:endParaRPr lang="ru-RU">
              <a:solidFill>
                <a:srgbClr val="775F55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>
              <a:solidFill>
                <a:srgbClr val="775F55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44998043-8DF1-4A51-9BE7-E90D6994D99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073126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EFED0-036A-49F3-8E39-A23D587D6A52}" type="datetimeFigureOut">
              <a:rPr lang="ru-RU" smtClean="0"/>
              <a:pPr/>
              <a:t>18.09.2018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D75AF-A702-4CBF-88A7-83D5071B9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92785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EFED0-036A-49F3-8E39-A23D587D6A52}" type="datetimeFigureOut">
              <a:rPr lang="ru-RU" smtClean="0"/>
              <a:pPr/>
              <a:t>18.09.2018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D75AF-A702-4CBF-88A7-83D5071B9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1723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EFED0-036A-49F3-8E39-A23D587D6A52}" type="datetimeFigureOut">
              <a:rPr lang="ru-RU" smtClean="0"/>
              <a:pPr/>
              <a:t>18.09.2018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D75AF-A702-4CBF-88A7-83D5071B9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77197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EFED0-036A-49F3-8E39-A23D587D6A52}" type="datetimeFigureOut">
              <a:rPr lang="ru-RU" smtClean="0"/>
              <a:pPr/>
              <a:t>18.09.2018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D75AF-A702-4CBF-88A7-83D5071B9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87507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EFED0-036A-49F3-8E39-A23D587D6A52}" type="datetimeFigureOut">
              <a:rPr lang="ru-RU" smtClean="0"/>
              <a:pPr/>
              <a:t>18.09.2018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D75AF-A702-4CBF-88A7-83D5071B9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65689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EFED0-036A-49F3-8E39-A23D587D6A52}" type="datetimeFigureOut">
              <a:rPr lang="ru-RU" smtClean="0"/>
              <a:pPr/>
              <a:t>18.09.2018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D75AF-A702-4CBF-88A7-83D5071B9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84564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EFED0-036A-49F3-8E39-A23D587D6A52}" type="datetimeFigureOut">
              <a:rPr lang="ru-RU" smtClean="0"/>
              <a:pPr/>
              <a:t>18.09.2018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D75AF-A702-4CBF-88A7-83D5071B9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76972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BEFED0-036A-49F3-8E39-A23D587D6A52}" type="datetimeFigureOut">
              <a:rPr lang="ru-RU" smtClean="0"/>
              <a:pPr/>
              <a:t>18.09.2018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7D75AF-A702-4CBF-88A7-83D5071B9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58594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02A3275-FC87-4C65-9FA9-9FAC8D8BE3CB}" type="datetime1">
              <a:rPr lang="ru-RU" smtClean="0">
                <a:solidFill>
                  <a:srgbClr val="775F55"/>
                </a:solidFill>
              </a:rPr>
              <a:pPr/>
              <a:t>18.09.2018</a:t>
            </a:fld>
            <a:endParaRPr lang="ru-RU">
              <a:solidFill>
                <a:srgbClr val="775F55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775F55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4998043-8DF1-4A51-9BE7-E90D6994D99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80373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СОДЕРЖАНИЕ ВОСПИТАНИЯ В СОВРЕМЕННЫХ КОНЦЕПЦИЯХ И ПРОГРАММАХ ВОСПИТАНИЯ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К теме 9 по пособию </a:t>
            </a:r>
            <a:r>
              <a:rPr lang="ru-RU" dirty="0" err="1" smtClean="0"/>
              <a:t>Чумаковой</a:t>
            </a:r>
            <a:r>
              <a:rPr lang="ru-RU" smtClean="0"/>
              <a:t> С.П.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004022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 лекции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4998043-8DF1-4A51-9BE7-E90D6994D999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123067" y="1529439"/>
            <a:ext cx="7834370" cy="95410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 eaLnBrk="0" hangingPunct="0"/>
            <a:r>
              <a:rPr lang="ru-RU" sz="2800" dirty="0" smtClean="0">
                <a:effectLst/>
                <a:latin typeface="Times New Roman"/>
                <a:ea typeface="Calibri"/>
              </a:rPr>
              <a:t>Программа воспитания как основа отбора его содержания</a:t>
            </a:r>
            <a:endParaRPr lang="ru-RU" sz="26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234795" y="2802239"/>
            <a:ext cx="7977214" cy="95410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 eaLnBrk="0" hangingPunct="0"/>
            <a:r>
              <a:rPr lang="ru-RU" sz="2800" dirty="0" smtClean="0">
                <a:solidFill>
                  <a:prstClr val="black"/>
                </a:solidFill>
                <a:latin typeface="Times New Roman"/>
                <a:ea typeface="Calibri"/>
              </a:rPr>
              <a:t>Современные </a:t>
            </a:r>
            <a:r>
              <a:rPr lang="ru-RU" sz="2800" dirty="0">
                <a:solidFill>
                  <a:prstClr val="black"/>
                </a:solidFill>
                <a:latin typeface="Times New Roman"/>
                <a:ea typeface="Calibri"/>
              </a:rPr>
              <a:t>программы воспитания младших школьников</a:t>
            </a:r>
            <a:endParaRPr lang="en-US" sz="26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234835" y="4491081"/>
            <a:ext cx="7762932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 eaLnBrk="0" hangingPunct="0"/>
            <a:r>
              <a:rPr lang="ru-RU" sz="2800" dirty="0" smtClean="0">
                <a:solidFill>
                  <a:prstClr val="black"/>
                </a:solidFill>
                <a:latin typeface="Times New Roman"/>
              </a:rPr>
              <a:t>Воспитательная </a:t>
            </a:r>
            <a:r>
              <a:rPr lang="ru-RU" sz="2800" dirty="0">
                <a:solidFill>
                  <a:prstClr val="black"/>
                </a:solidFill>
                <a:latin typeface="Times New Roman"/>
              </a:rPr>
              <a:t>модель «Ориентир»</a:t>
            </a:r>
            <a:endParaRPr lang="en-US" sz="26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grpSp>
        <p:nvGrpSpPr>
          <p:cNvPr id="9" name="Group 9"/>
          <p:cNvGrpSpPr>
            <a:grpSpLocks/>
          </p:cNvGrpSpPr>
          <p:nvPr/>
        </p:nvGrpSpPr>
        <p:grpSpPr bwMode="auto">
          <a:xfrm>
            <a:off x="758785" y="2232774"/>
            <a:ext cx="5867400" cy="533400"/>
            <a:chOff x="1104" y="1488"/>
            <a:chExt cx="3696" cy="336"/>
          </a:xfrm>
        </p:grpSpPr>
        <p:grpSp>
          <p:nvGrpSpPr>
            <p:cNvPr id="10" name="Group 10"/>
            <p:cNvGrpSpPr>
              <a:grpSpLocks/>
            </p:cNvGrpSpPr>
            <p:nvPr/>
          </p:nvGrpSpPr>
          <p:grpSpPr bwMode="auto">
            <a:xfrm>
              <a:off x="1247" y="1622"/>
              <a:ext cx="3553" cy="68"/>
              <a:chOff x="528" y="1824"/>
              <a:chExt cx="4512" cy="71"/>
            </a:xfrm>
          </p:grpSpPr>
          <p:sp>
            <p:nvSpPr>
              <p:cNvPr id="26" name="Rectangle 11"/>
              <p:cNvSpPr>
                <a:spLocks noChangeArrowheads="1"/>
              </p:cNvSpPr>
              <p:nvPr/>
            </p:nvSpPr>
            <p:spPr bwMode="gray">
              <a:xfrm>
                <a:off x="528" y="1844"/>
                <a:ext cx="4512" cy="31"/>
              </a:xfrm>
              <a:prstGeom prst="rect">
                <a:avLst/>
              </a:prstGeom>
              <a:gradFill rotWithShape="0">
                <a:gsLst>
                  <a:gs pos="0">
                    <a:srgbClr val="009999"/>
                  </a:gs>
                  <a:gs pos="100000">
                    <a:srgbClr val="009999">
                      <a:gamma/>
                      <a:shade val="46275"/>
                      <a:invGamma/>
                      <a:alpha val="0"/>
                    </a:srgbClr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27" name="Rectangle 12"/>
              <p:cNvSpPr>
                <a:spLocks noChangeArrowheads="1"/>
              </p:cNvSpPr>
              <p:nvPr/>
            </p:nvSpPr>
            <p:spPr bwMode="gray">
              <a:xfrm>
                <a:off x="528" y="1885"/>
                <a:ext cx="4512" cy="10"/>
              </a:xfrm>
              <a:prstGeom prst="rect">
                <a:avLst/>
              </a:prstGeom>
              <a:gradFill rotWithShape="0">
                <a:gsLst>
                  <a:gs pos="0">
                    <a:srgbClr val="009999"/>
                  </a:gs>
                  <a:gs pos="100000">
                    <a:srgbClr val="009999">
                      <a:gamma/>
                      <a:shade val="46275"/>
                      <a:invGamma/>
                      <a:alpha val="0"/>
                    </a:srgbClr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28" name="Rectangle 13"/>
              <p:cNvSpPr>
                <a:spLocks noChangeArrowheads="1"/>
              </p:cNvSpPr>
              <p:nvPr/>
            </p:nvSpPr>
            <p:spPr bwMode="gray">
              <a:xfrm>
                <a:off x="528" y="1824"/>
                <a:ext cx="4512" cy="10"/>
              </a:xfrm>
              <a:prstGeom prst="rect">
                <a:avLst/>
              </a:prstGeom>
              <a:gradFill rotWithShape="0">
                <a:gsLst>
                  <a:gs pos="0">
                    <a:srgbClr val="009999"/>
                  </a:gs>
                  <a:gs pos="100000">
                    <a:srgbClr val="009999">
                      <a:gamma/>
                      <a:shade val="46275"/>
                      <a:invGamma/>
                      <a:alpha val="0"/>
                    </a:srgbClr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11" name="Group 14"/>
            <p:cNvGrpSpPr>
              <a:grpSpLocks/>
            </p:cNvGrpSpPr>
            <p:nvPr/>
          </p:nvGrpSpPr>
          <p:grpSpPr bwMode="auto">
            <a:xfrm>
              <a:off x="1105" y="1488"/>
              <a:ext cx="327" cy="336"/>
              <a:chOff x="288" y="1632"/>
              <a:chExt cx="2112" cy="2448"/>
            </a:xfrm>
          </p:grpSpPr>
          <p:sp>
            <p:nvSpPr>
              <p:cNvPr id="12" name="Rectangle 15"/>
              <p:cNvSpPr>
                <a:spLocks noChangeArrowheads="1"/>
              </p:cNvSpPr>
              <p:nvPr/>
            </p:nvSpPr>
            <p:spPr bwMode="gray">
              <a:xfrm rot="2686397">
                <a:off x="1252" y="2085"/>
                <a:ext cx="128" cy="1542"/>
              </a:xfrm>
              <a:prstGeom prst="rect">
                <a:avLst/>
              </a:prstGeom>
              <a:gradFill rotWithShape="1">
                <a:gsLst>
                  <a:gs pos="0">
                    <a:srgbClr val="38BAC8">
                      <a:gamma/>
                      <a:shade val="46275"/>
                      <a:invGamma/>
                    </a:srgbClr>
                  </a:gs>
                  <a:gs pos="50000">
                    <a:srgbClr val="38BAC8"/>
                  </a:gs>
                  <a:gs pos="100000">
                    <a:srgbClr val="38BAC8">
                      <a:gamma/>
                      <a:shade val="46275"/>
                      <a:invGamma/>
                    </a:srgbClr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13" name="Rectangle 16"/>
              <p:cNvSpPr>
                <a:spLocks noChangeArrowheads="1"/>
              </p:cNvSpPr>
              <p:nvPr/>
            </p:nvSpPr>
            <p:spPr bwMode="gray">
              <a:xfrm rot="2686397">
                <a:off x="1515" y="2386"/>
                <a:ext cx="128" cy="1542"/>
              </a:xfrm>
              <a:prstGeom prst="rect">
                <a:avLst/>
              </a:prstGeom>
              <a:gradFill rotWithShape="1">
                <a:gsLst>
                  <a:gs pos="0">
                    <a:srgbClr val="38BAC8">
                      <a:gamma/>
                      <a:shade val="46275"/>
                      <a:invGamma/>
                    </a:srgbClr>
                  </a:gs>
                  <a:gs pos="50000">
                    <a:srgbClr val="38BAC8"/>
                  </a:gs>
                  <a:gs pos="100000">
                    <a:srgbClr val="38BAC8">
                      <a:gamma/>
                      <a:shade val="46275"/>
                      <a:invGamma/>
                    </a:srgbClr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14" name="Rectangle 17"/>
              <p:cNvSpPr>
                <a:spLocks noChangeArrowheads="1"/>
              </p:cNvSpPr>
              <p:nvPr/>
            </p:nvSpPr>
            <p:spPr bwMode="gray">
              <a:xfrm rot="2686397">
                <a:off x="986" y="1780"/>
                <a:ext cx="128" cy="1542"/>
              </a:xfrm>
              <a:prstGeom prst="rect">
                <a:avLst/>
              </a:prstGeom>
              <a:gradFill rotWithShape="1">
                <a:gsLst>
                  <a:gs pos="0">
                    <a:srgbClr val="38BAC8">
                      <a:gamma/>
                      <a:shade val="46275"/>
                      <a:invGamma/>
                    </a:srgbClr>
                  </a:gs>
                  <a:gs pos="50000">
                    <a:srgbClr val="38BAC8"/>
                  </a:gs>
                  <a:gs pos="100000">
                    <a:srgbClr val="38BAC8">
                      <a:gamma/>
                      <a:shade val="46275"/>
                      <a:invGamma/>
                    </a:srgbClr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15" name="Rectangle 18"/>
              <p:cNvSpPr>
                <a:spLocks noChangeArrowheads="1"/>
              </p:cNvSpPr>
              <p:nvPr/>
            </p:nvSpPr>
            <p:spPr bwMode="gray">
              <a:xfrm rot="2686397">
                <a:off x="288" y="3237"/>
                <a:ext cx="1327" cy="149"/>
              </a:xfrm>
              <a:prstGeom prst="rect">
                <a:avLst/>
              </a:prstGeom>
              <a:gradFill rotWithShape="1">
                <a:gsLst>
                  <a:gs pos="0">
                    <a:srgbClr val="6EC830">
                      <a:gamma/>
                      <a:shade val="46275"/>
                      <a:invGamma/>
                    </a:srgbClr>
                  </a:gs>
                  <a:gs pos="50000">
                    <a:srgbClr val="6EC830"/>
                  </a:gs>
                  <a:gs pos="100000">
                    <a:srgbClr val="6EC83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16" name="Rectangle 19"/>
              <p:cNvSpPr>
                <a:spLocks noChangeArrowheads="1"/>
              </p:cNvSpPr>
              <p:nvPr/>
            </p:nvSpPr>
            <p:spPr bwMode="gray">
              <a:xfrm rot="2686397">
                <a:off x="551" y="2936"/>
                <a:ext cx="1327" cy="145"/>
              </a:xfrm>
              <a:prstGeom prst="rect">
                <a:avLst/>
              </a:prstGeom>
              <a:gradFill rotWithShape="1">
                <a:gsLst>
                  <a:gs pos="0">
                    <a:srgbClr val="6EC830">
                      <a:gamma/>
                      <a:shade val="46275"/>
                      <a:invGamma/>
                    </a:srgbClr>
                  </a:gs>
                  <a:gs pos="50000">
                    <a:srgbClr val="6EC830"/>
                  </a:gs>
                  <a:gs pos="100000">
                    <a:srgbClr val="6EC83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17" name="Rectangle 20"/>
              <p:cNvSpPr>
                <a:spLocks noChangeArrowheads="1"/>
              </p:cNvSpPr>
              <p:nvPr/>
            </p:nvSpPr>
            <p:spPr bwMode="gray">
              <a:xfrm rot="2686397">
                <a:off x="810" y="2627"/>
                <a:ext cx="1327" cy="149"/>
              </a:xfrm>
              <a:prstGeom prst="rect">
                <a:avLst/>
              </a:prstGeom>
              <a:gradFill rotWithShape="1">
                <a:gsLst>
                  <a:gs pos="0">
                    <a:srgbClr val="6EC830">
                      <a:gamma/>
                      <a:shade val="46275"/>
                      <a:invGamma/>
                    </a:srgbClr>
                  </a:gs>
                  <a:gs pos="50000">
                    <a:srgbClr val="6EC830"/>
                  </a:gs>
                  <a:gs pos="100000">
                    <a:srgbClr val="6EC83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18" name="Rectangle 21"/>
              <p:cNvSpPr>
                <a:spLocks noChangeArrowheads="1"/>
              </p:cNvSpPr>
              <p:nvPr/>
            </p:nvSpPr>
            <p:spPr bwMode="gray">
              <a:xfrm rot="2686397">
                <a:off x="1073" y="2322"/>
                <a:ext cx="1327" cy="145"/>
              </a:xfrm>
              <a:prstGeom prst="rect">
                <a:avLst/>
              </a:prstGeom>
              <a:gradFill rotWithShape="1">
                <a:gsLst>
                  <a:gs pos="0">
                    <a:srgbClr val="6EC830">
                      <a:gamma/>
                      <a:shade val="46275"/>
                      <a:invGamma/>
                    </a:srgbClr>
                  </a:gs>
                  <a:gs pos="50000">
                    <a:srgbClr val="6EC830"/>
                  </a:gs>
                  <a:gs pos="100000">
                    <a:srgbClr val="6EC83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19" name="Rectangle 22"/>
              <p:cNvSpPr>
                <a:spLocks noChangeArrowheads="1"/>
              </p:cNvSpPr>
              <p:nvPr/>
            </p:nvSpPr>
            <p:spPr bwMode="gray">
              <a:xfrm rot="2686397">
                <a:off x="1646" y="2539"/>
                <a:ext cx="128" cy="1541"/>
              </a:xfrm>
              <a:prstGeom prst="rect">
                <a:avLst/>
              </a:prstGeom>
              <a:gradFill rotWithShape="1">
                <a:gsLst>
                  <a:gs pos="0">
                    <a:srgbClr val="006699"/>
                  </a:gs>
                  <a:gs pos="100000">
                    <a:srgbClr val="006699">
                      <a:gamma/>
                      <a:shade val="46275"/>
                      <a:invGamma/>
                    </a:srgbClr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20" name="Rectangle 23"/>
              <p:cNvSpPr>
                <a:spLocks noChangeArrowheads="1"/>
              </p:cNvSpPr>
              <p:nvPr/>
            </p:nvSpPr>
            <p:spPr bwMode="gray">
              <a:xfrm rot="2686397">
                <a:off x="1387" y="2234"/>
                <a:ext cx="125" cy="1541"/>
              </a:xfrm>
              <a:prstGeom prst="rect">
                <a:avLst/>
              </a:prstGeom>
              <a:gradFill rotWithShape="1">
                <a:gsLst>
                  <a:gs pos="0">
                    <a:srgbClr val="006699"/>
                  </a:gs>
                  <a:gs pos="100000">
                    <a:srgbClr val="006699">
                      <a:gamma/>
                      <a:shade val="46275"/>
                      <a:invGamma/>
                    </a:srgbClr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21" name="Rectangle 24"/>
              <p:cNvSpPr>
                <a:spLocks noChangeArrowheads="1"/>
              </p:cNvSpPr>
              <p:nvPr/>
            </p:nvSpPr>
            <p:spPr bwMode="gray">
              <a:xfrm rot="2686397">
                <a:off x="858" y="1632"/>
                <a:ext cx="125" cy="1541"/>
              </a:xfrm>
              <a:prstGeom prst="rect">
                <a:avLst/>
              </a:prstGeom>
              <a:gradFill rotWithShape="1">
                <a:gsLst>
                  <a:gs pos="0">
                    <a:srgbClr val="006699"/>
                  </a:gs>
                  <a:gs pos="100000">
                    <a:srgbClr val="006699">
                      <a:gamma/>
                      <a:shade val="46275"/>
                      <a:invGamma/>
                    </a:srgbClr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22" name="Rectangle 25"/>
              <p:cNvSpPr>
                <a:spLocks noChangeArrowheads="1"/>
              </p:cNvSpPr>
              <p:nvPr/>
            </p:nvSpPr>
            <p:spPr bwMode="gray">
              <a:xfrm rot="2686397">
                <a:off x="1121" y="1933"/>
                <a:ext cx="128" cy="1541"/>
              </a:xfrm>
              <a:prstGeom prst="rect">
                <a:avLst/>
              </a:prstGeom>
              <a:gradFill rotWithShape="1">
                <a:gsLst>
                  <a:gs pos="0">
                    <a:srgbClr val="006699"/>
                  </a:gs>
                  <a:gs pos="100000">
                    <a:srgbClr val="006699">
                      <a:gamma/>
                      <a:shade val="46275"/>
                      <a:invGamma/>
                    </a:srgbClr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23" name="Rectangle 26"/>
              <p:cNvSpPr>
                <a:spLocks noChangeArrowheads="1"/>
              </p:cNvSpPr>
              <p:nvPr/>
            </p:nvSpPr>
            <p:spPr bwMode="gray">
              <a:xfrm rot="2686397">
                <a:off x="419" y="3085"/>
                <a:ext cx="1328" cy="148"/>
              </a:xfrm>
              <a:prstGeom prst="rect">
                <a:avLst/>
              </a:prstGeom>
              <a:gradFill rotWithShape="1">
                <a:gsLst>
                  <a:gs pos="0">
                    <a:srgbClr val="6EC830">
                      <a:gamma/>
                      <a:shade val="46275"/>
                      <a:invGamma/>
                    </a:srgbClr>
                  </a:gs>
                  <a:gs pos="50000">
                    <a:srgbClr val="6EC830"/>
                  </a:gs>
                  <a:gs pos="100000">
                    <a:srgbClr val="6EC83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24" name="Rectangle 27"/>
              <p:cNvSpPr>
                <a:spLocks noChangeArrowheads="1"/>
              </p:cNvSpPr>
              <p:nvPr/>
            </p:nvSpPr>
            <p:spPr bwMode="gray">
              <a:xfrm rot="2686397">
                <a:off x="679" y="2780"/>
                <a:ext cx="1327" cy="148"/>
              </a:xfrm>
              <a:prstGeom prst="rect">
                <a:avLst/>
              </a:prstGeom>
              <a:gradFill rotWithShape="1">
                <a:gsLst>
                  <a:gs pos="0">
                    <a:srgbClr val="6EC830">
                      <a:gamma/>
                      <a:shade val="46275"/>
                      <a:invGamma/>
                    </a:srgbClr>
                  </a:gs>
                  <a:gs pos="50000">
                    <a:srgbClr val="6EC830"/>
                  </a:gs>
                  <a:gs pos="100000">
                    <a:srgbClr val="6EC83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25" name="Rectangle 28"/>
              <p:cNvSpPr>
                <a:spLocks noChangeArrowheads="1"/>
              </p:cNvSpPr>
              <p:nvPr/>
            </p:nvSpPr>
            <p:spPr bwMode="gray">
              <a:xfrm rot="2686397">
                <a:off x="941" y="2471"/>
                <a:ext cx="1328" cy="148"/>
              </a:xfrm>
              <a:prstGeom prst="rect">
                <a:avLst/>
              </a:prstGeom>
              <a:gradFill rotWithShape="1">
                <a:gsLst>
                  <a:gs pos="0">
                    <a:srgbClr val="6EC830">
                      <a:gamma/>
                      <a:shade val="46275"/>
                      <a:invGamma/>
                    </a:srgbClr>
                  </a:gs>
                  <a:gs pos="50000">
                    <a:srgbClr val="6EC830"/>
                  </a:gs>
                  <a:gs pos="100000">
                    <a:srgbClr val="6EC83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</p:grpSp>
      </p:grpSp>
      <p:grpSp>
        <p:nvGrpSpPr>
          <p:cNvPr id="29" name="Group 29"/>
          <p:cNvGrpSpPr>
            <a:grpSpLocks/>
          </p:cNvGrpSpPr>
          <p:nvPr/>
        </p:nvGrpSpPr>
        <p:grpSpPr bwMode="auto">
          <a:xfrm>
            <a:off x="763065" y="3619985"/>
            <a:ext cx="5867400" cy="533400"/>
            <a:chOff x="960" y="1536"/>
            <a:chExt cx="3696" cy="336"/>
          </a:xfrm>
        </p:grpSpPr>
        <p:grpSp>
          <p:nvGrpSpPr>
            <p:cNvPr id="30" name="Group 30"/>
            <p:cNvGrpSpPr>
              <a:grpSpLocks/>
            </p:cNvGrpSpPr>
            <p:nvPr/>
          </p:nvGrpSpPr>
          <p:grpSpPr bwMode="auto">
            <a:xfrm>
              <a:off x="1103" y="1670"/>
              <a:ext cx="3553" cy="68"/>
              <a:chOff x="528" y="1824"/>
              <a:chExt cx="4512" cy="71"/>
            </a:xfrm>
          </p:grpSpPr>
          <p:sp>
            <p:nvSpPr>
              <p:cNvPr id="46" name="Rectangle 31"/>
              <p:cNvSpPr>
                <a:spLocks noChangeArrowheads="1"/>
              </p:cNvSpPr>
              <p:nvPr/>
            </p:nvSpPr>
            <p:spPr bwMode="gray">
              <a:xfrm>
                <a:off x="528" y="1844"/>
                <a:ext cx="4512" cy="31"/>
              </a:xfrm>
              <a:prstGeom prst="rect">
                <a:avLst/>
              </a:prstGeom>
              <a:gradFill rotWithShape="0">
                <a:gsLst>
                  <a:gs pos="0">
                    <a:srgbClr val="006699"/>
                  </a:gs>
                  <a:gs pos="100000">
                    <a:srgbClr val="006699">
                      <a:gamma/>
                      <a:shade val="46275"/>
                      <a:invGamma/>
                      <a:alpha val="0"/>
                    </a:srgbClr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7" name="Rectangle 32"/>
              <p:cNvSpPr>
                <a:spLocks noChangeArrowheads="1"/>
              </p:cNvSpPr>
              <p:nvPr/>
            </p:nvSpPr>
            <p:spPr bwMode="gray">
              <a:xfrm>
                <a:off x="528" y="1885"/>
                <a:ext cx="4512" cy="10"/>
              </a:xfrm>
              <a:prstGeom prst="rect">
                <a:avLst/>
              </a:prstGeom>
              <a:gradFill rotWithShape="0">
                <a:gsLst>
                  <a:gs pos="0">
                    <a:srgbClr val="006699"/>
                  </a:gs>
                  <a:gs pos="100000">
                    <a:srgbClr val="006699">
                      <a:gamma/>
                      <a:shade val="46275"/>
                      <a:invGamma/>
                      <a:alpha val="0"/>
                    </a:srgbClr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8" name="Rectangle 33"/>
              <p:cNvSpPr>
                <a:spLocks noChangeArrowheads="1"/>
              </p:cNvSpPr>
              <p:nvPr/>
            </p:nvSpPr>
            <p:spPr bwMode="gray">
              <a:xfrm>
                <a:off x="528" y="1824"/>
                <a:ext cx="4512" cy="10"/>
              </a:xfrm>
              <a:prstGeom prst="rect">
                <a:avLst/>
              </a:prstGeom>
              <a:gradFill rotWithShape="0">
                <a:gsLst>
                  <a:gs pos="0">
                    <a:srgbClr val="006699"/>
                  </a:gs>
                  <a:gs pos="100000">
                    <a:srgbClr val="006699">
                      <a:gamma/>
                      <a:shade val="46275"/>
                      <a:invGamma/>
                      <a:alpha val="0"/>
                    </a:srgbClr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31" name="Group 34"/>
            <p:cNvGrpSpPr>
              <a:grpSpLocks/>
            </p:cNvGrpSpPr>
            <p:nvPr/>
          </p:nvGrpSpPr>
          <p:grpSpPr bwMode="auto">
            <a:xfrm>
              <a:off x="961" y="1536"/>
              <a:ext cx="327" cy="336"/>
              <a:chOff x="288" y="1632"/>
              <a:chExt cx="2112" cy="2448"/>
            </a:xfrm>
          </p:grpSpPr>
          <p:sp>
            <p:nvSpPr>
              <p:cNvPr id="32" name="Rectangle 35"/>
              <p:cNvSpPr>
                <a:spLocks noChangeArrowheads="1"/>
              </p:cNvSpPr>
              <p:nvPr/>
            </p:nvSpPr>
            <p:spPr bwMode="gray">
              <a:xfrm rot="2686397">
                <a:off x="1252" y="2085"/>
                <a:ext cx="128" cy="1542"/>
              </a:xfrm>
              <a:prstGeom prst="rect">
                <a:avLst/>
              </a:prstGeom>
              <a:gradFill rotWithShape="1">
                <a:gsLst>
                  <a:gs pos="0">
                    <a:srgbClr val="38BAC8">
                      <a:gamma/>
                      <a:shade val="46275"/>
                      <a:invGamma/>
                    </a:srgbClr>
                  </a:gs>
                  <a:gs pos="50000">
                    <a:srgbClr val="38BAC8"/>
                  </a:gs>
                  <a:gs pos="100000">
                    <a:srgbClr val="38BAC8">
                      <a:gamma/>
                      <a:shade val="46275"/>
                      <a:invGamma/>
                    </a:srgbClr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33" name="Rectangle 36"/>
              <p:cNvSpPr>
                <a:spLocks noChangeArrowheads="1"/>
              </p:cNvSpPr>
              <p:nvPr/>
            </p:nvSpPr>
            <p:spPr bwMode="gray">
              <a:xfrm rot="2686397">
                <a:off x="1515" y="2386"/>
                <a:ext cx="128" cy="1542"/>
              </a:xfrm>
              <a:prstGeom prst="rect">
                <a:avLst/>
              </a:prstGeom>
              <a:gradFill rotWithShape="1">
                <a:gsLst>
                  <a:gs pos="0">
                    <a:srgbClr val="38BAC8">
                      <a:gamma/>
                      <a:shade val="46275"/>
                      <a:invGamma/>
                    </a:srgbClr>
                  </a:gs>
                  <a:gs pos="50000">
                    <a:srgbClr val="38BAC8"/>
                  </a:gs>
                  <a:gs pos="100000">
                    <a:srgbClr val="38BAC8">
                      <a:gamma/>
                      <a:shade val="46275"/>
                      <a:invGamma/>
                    </a:srgbClr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34" name="Rectangle 37"/>
              <p:cNvSpPr>
                <a:spLocks noChangeArrowheads="1"/>
              </p:cNvSpPr>
              <p:nvPr/>
            </p:nvSpPr>
            <p:spPr bwMode="gray">
              <a:xfrm rot="2686397">
                <a:off x="986" y="1780"/>
                <a:ext cx="128" cy="1542"/>
              </a:xfrm>
              <a:prstGeom prst="rect">
                <a:avLst/>
              </a:prstGeom>
              <a:gradFill rotWithShape="1">
                <a:gsLst>
                  <a:gs pos="0">
                    <a:srgbClr val="38BAC8">
                      <a:gamma/>
                      <a:shade val="46275"/>
                      <a:invGamma/>
                    </a:srgbClr>
                  </a:gs>
                  <a:gs pos="50000">
                    <a:srgbClr val="38BAC8"/>
                  </a:gs>
                  <a:gs pos="100000">
                    <a:srgbClr val="38BAC8">
                      <a:gamma/>
                      <a:shade val="46275"/>
                      <a:invGamma/>
                    </a:srgbClr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35" name="Rectangle 38"/>
              <p:cNvSpPr>
                <a:spLocks noChangeArrowheads="1"/>
              </p:cNvSpPr>
              <p:nvPr/>
            </p:nvSpPr>
            <p:spPr bwMode="gray">
              <a:xfrm rot="2686397">
                <a:off x="288" y="3237"/>
                <a:ext cx="1327" cy="149"/>
              </a:xfrm>
              <a:prstGeom prst="rect">
                <a:avLst/>
              </a:prstGeom>
              <a:gradFill rotWithShape="1">
                <a:gsLst>
                  <a:gs pos="0">
                    <a:schemeClr val="hlink">
                      <a:gamma/>
                      <a:shade val="46275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36" name="Rectangle 39"/>
              <p:cNvSpPr>
                <a:spLocks noChangeArrowheads="1"/>
              </p:cNvSpPr>
              <p:nvPr/>
            </p:nvSpPr>
            <p:spPr bwMode="gray">
              <a:xfrm rot="2686397">
                <a:off x="551" y="2936"/>
                <a:ext cx="1327" cy="145"/>
              </a:xfrm>
              <a:prstGeom prst="rect">
                <a:avLst/>
              </a:prstGeom>
              <a:gradFill rotWithShape="1">
                <a:gsLst>
                  <a:gs pos="0">
                    <a:schemeClr val="hlink">
                      <a:gamma/>
                      <a:shade val="46275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37" name="Rectangle 40"/>
              <p:cNvSpPr>
                <a:spLocks noChangeArrowheads="1"/>
              </p:cNvSpPr>
              <p:nvPr/>
            </p:nvSpPr>
            <p:spPr bwMode="gray">
              <a:xfrm rot="2686397">
                <a:off x="810" y="2627"/>
                <a:ext cx="1327" cy="149"/>
              </a:xfrm>
              <a:prstGeom prst="rect">
                <a:avLst/>
              </a:prstGeom>
              <a:gradFill rotWithShape="1">
                <a:gsLst>
                  <a:gs pos="0">
                    <a:schemeClr val="hlink">
                      <a:gamma/>
                      <a:shade val="46275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38" name="Rectangle 41"/>
              <p:cNvSpPr>
                <a:spLocks noChangeArrowheads="1"/>
              </p:cNvSpPr>
              <p:nvPr/>
            </p:nvSpPr>
            <p:spPr bwMode="gray">
              <a:xfrm rot="2686397">
                <a:off x="1073" y="2322"/>
                <a:ext cx="1327" cy="145"/>
              </a:xfrm>
              <a:prstGeom prst="rect">
                <a:avLst/>
              </a:prstGeom>
              <a:gradFill rotWithShape="1">
                <a:gsLst>
                  <a:gs pos="0">
                    <a:schemeClr val="hlink">
                      <a:gamma/>
                      <a:shade val="46275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39" name="Rectangle 42"/>
              <p:cNvSpPr>
                <a:spLocks noChangeArrowheads="1"/>
              </p:cNvSpPr>
              <p:nvPr/>
            </p:nvSpPr>
            <p:spPr bwMode="gray">
              <a:xfrm rot="2686397">
                <a:off x="1646" y="2539"/>
                <a:ext cx="128" cy="1541"/>
              </a:xfrm>
              <a:prstGeom prst="rect">
                <a:avLst/>
              </a:prstGeom>
              <a:gradFill rotWithShape="1">
                <a:gsLst>
                  <a:gs pos="0">
                    <a:srgbClr val="006699"/>
                  </a:gs>
                  <a:gs pos="100000">
                    <a:srgbClr val="006699">
                      <a:gamma/>
                      <a:shade val="46275"/>
                      <a:invGamma/>
                    </a:srgbClr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0" name="Rectangle 43"/>
              <p:cNvSpPr>
                <a:spLocks noChangeArrowheads="1"/>
              </p:cNvSpPr>
              <p:nvPr/>
            </p:nvSpPr>
            <p:spPr bwMode="gray">
              <a:xfrm rot="2686397">
                <a:off x="1387" y="2234"/>
                <a:ext cx="125" cy="1541"/>
              </a:xfrm>
              <a:prstGeom prst="rect">
                <a:avLst/>
              </a:prstGeom>
              <a:gradFill rotWithShape="1">
                <a:gsLst>
                  <a:gs pos="0">
                    <a:srgbClr val="006699"/>
                  </a:gs>
                  <a:gs pos="100000">
                    <a:srgbClr val="006699">
                      <a:gamma/>
                      <a:shade val="46275"/>
                      <a:invGamma/>
                    </a:srgbClr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1" name="Rectangle 44"/>
              <p:cNvSpPr>
                <a:spLocks noChangeArrowheads="1"/>
              </p:cNvSpPr>
              <p:nvPr/>
            </p:nvSpPr>
            <p:spPr bwMode="gray">
              <a:xfrm rot="2686397">
                <a:off x="858" y="1632"/>
                <a:ext cx="125" cy="1541"/>
              </a:xfrm>
              <a:prstGeom prst="rect">
                <a:avLst/>
              </a:prstGeom>
              <a:gradFill rotWithShape="1">
                <a:gsLst>
                  <a:gs pos="0">
                    <a:srgbClr val="006699"/>
                  </a:gs>
                  <a:gs pos="100000">
                    <a:srgbClr val="006699">
                      <a:gamma/>
                      <a:shade val="46275"/>
                      <a:invGamma/>
                    </a:srgbClr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2" name="Rectangle 45"/>
              <p:cNvSpPr>
                <a:spLocks noChangeArrowheads="1"/>
              </p:cNvSpPr>
              <p:nvPr/>
            </p:nvSpPr>
            <p:spPr bwMode="gray">
              <a:xfrm rot="2686397">
                <a:off x="1121" y="1933"/>
                <a:ext cx="128" cy="1541"/>
              </a:xfrm>
              <a:prstGeom prst="rect">
                <a:avLst/>
              </a:prstGeom>
              <a:gradFill rotWithShape="1">
                <a:gsLst>
                  <a:gs pos="0">
                    <a:srgbClr val="006699"/>
                  </a:gs>
                  <a:gs pos="100000">
                    <a:srgbClr val="006699">
                      <a:gamma/>
                      <a:shade val="46275"/>
                      <a:invGamma/>
                    </a:srgbClr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3" name="Rectangle 46"/>
              <p:cNvSpPr>
                <a:spLocks noChangeArrowheads="1"/>
              </p:cNvSpPr>
              <p:nvPr/>
            </p:nvSpPr>
            <p:spPr bwMode="gray">
              <a:xfrm rot="2686397">
                <a:off x="419" y="3085"/>
                <a:ext cx="1328" cy="148"/>
              </a:xfrm>
              <a:prstGeom prst="rect">
                <a:avLst/>
              </a:prstGeom>
              <a:gradFill rotWithShape="1">
                <a:gsLst>
                  <a:gs pos="0">
                    <a:schemeClr val="hlink">
                      <a:gamma/>
                      <a:shade val="46275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4" name="Rectangle 47"/>
              <p:cNvSpPr>
                <a:spLocks noChangeArrowheads="1"/>
              </p:cNvSpPr>
              <p:nvPr/>
            </p:nvSpPr>
            <p:spPr bwMode="gray">
              <a:xfrm rot="2686397">
                <a:off x="679" y="2780"/>
                <a:ext cx="1327" cy="148"/>
              </a:xfrm>
              <a:prstGeom prst="rect">
                <a:avLst/>
              </a:prstGeom>
              <a:gradFill rotWithShape="1">
                <a:gsLst>
                  <a:gs pos="0">
                    <a:schemeClr val="hlink">
                      <a:gamma/>
                      <a:shade val="46275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5" name="Rectangle 48"/>
              <p:cNvSpPr>
                <a:spLocks noChangeArrowheads="1"/>
              </p:cNvSpPr>
              <p:nvPr/>
            </p:nvSpPr>
            <p:spPr bwMode="gray">
              <a:xfrm rot="2686397">
                <a:off x="941" y="2471"/>
                <a:ext cx="1328" cy="148"/>
              </a:xfrm>
              <a:prstGeom prst="rect">
                <a:avLst/>
              </a:prstGeom>
              <a:gradFill rotWithShape="1">
                <a:gsLst>
                  <a:gs pos="0">
                    <a:schemeClr val="hlink">
                      <a:gamma/>
                      <a:shade val="46275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</p:grpSp>
      </p:grpSp>
      <p:grpSp>
        <p:nvGrpSpPr>
          <p:cNvPr id="69" name="Group 69"/>
          <p:cNvGrpSpPr>
            <a:grpSpLocks/>
          </p:cNvGrpSpPr>
          <p:nvPr/>
        </p:nvGrpSpPr>
        <p:grpSpPr bwMode="auto">
          <a:xfrm>
            <a:off x="800530" y="4941168"/>
            <a:ext cx="5867400" cy="533400"/>
            <a:chOff x="1104" y="1488"/>
            <a:chExt cx="3696" cy="336"/>
          </a:xfrm>
        </p:grpSpPr>
        <p:grpSp>
          <p:nvGrpSpPr>
            <p:cNvPr id="70" name="Group 70"/>
            <p:cNvGrpSpPr>
              <a:grpSpLocks/>
            </p:cNvGrpSpPr>
            <p:nvPr/>
          </p:nvGrpSpPr>
          <p:grpSpPr bwMode="auto">
            <a:xfrm>
              <a:off x="1247" y="1622"/>
              <a:ext cx="3553" cy="68"/>
              <a:chOff x="528" y="1824"/>
              <a:chExt cx="4512" cy="71"/>
            </a:xfrm>
          </p:grpSpPr>
          <p:sp>
            <p:nvSpPr>
              <p:cNvPr id="86" name="Rectangle 71"/>
              <p:cNvSpPr>
                <a:spLocks noChangeArrowheads="1"/>
              </p:cNvSpPr>
              <p:nvPr/>
            </p:nvSpPr>
            <p:spPr bwMode="gray">
              <a:xfrm>
                <a:off x="528" y="1844"/>
                <a:ext cx="4512" cy="31"/>
              </a:xfrm>
              <a:prstGeom prst="rect">
                <a:avLst/>
              </a:prstGeom>
              <a:gradFill rotWithShape="0">
                <a:gsLst>
                  <a:gs pos="0">
                    <a:srgbClr val="009999"/>
                  </a:gs>
                  <a:gs pos="100000">
                    <a:srgbClr val="009999">
                      <a:gamma/>
                      <a:shade val="46275"/>
                      <a:invGamma/>
                      <a:alpha val="0"/>
                    </a:srgbClr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7" name="Rectangle 72"/>
              <p:cNvSpPr>
                <a:spLocks noChangeArrowheads="1"/>
              </p:cNvSpPr>
              <p:nvPr/>
            </p:nvSpPr>
            <p:spPr bwMode="gray">
              <a:xfrm>
                <a:off x="528" y="1885"/>
                <a:ext cx="4512" cy="10"/>
              </a:xfrm>
              <a:prstGeom prst="rect">
                <a:avLst/>
              </a:prstGeom>
              <a:gradFill rotWithShape="0">
                <a:gsLst>
                  <a:gs pos="0">
                    <a:srgbClr val="009999"/>
                  </a:gs>
                  <a:gs pos="100000">
                    <a:srgbClr val="009999">
                      <a:gamma/>
                      <a:shade val="46275"/>
                      <a:invGamma/>
                      <a:alpha val="0"/>
                    </a:srgbClr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8" name="Rectangle 73"/>
              <p:cNvSpPr>
                <a:spLocks noChangeArrowheads="1"/>
              </p:cNvSpPr>
              <p:nvPr/>
            </p:nvSpPr>
            <p:spPr bwMode="gray">
              <a:xfrm>
                <a:off x="528" y="1824"/>
                <a:ext cx="4512" cy="10"/>
              </a:xfrm>
              <a:prstGeom prst="rect">
                <a:avLst/>
              </a:prstGeom>
              <a:gradFill rotWithShape="0">
                <a:gsLst>
                  <a:gs pos="0">
                    <a:srgbClr val="009999"/>
                  </a:gs>
                  <a:gs pos="100000">
                    <a:srgbClr val="009999">
                      <a:gamma/>
                      <a:shade val="46275"/>
                      <a:invGamma/>
                      <a:alpha val="0"/>
                    </a:srgbClr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71" name="Group 74"/>
            <p:cNvGrpSpPr>
              <a:grpSpLocks/>
            </p:cNvGrpSpPr>
            <p:nvPr/>
          </p:nvGrpSpPr>
          <p:grpSpPr bwMode="auto">
            <a:xfrm>
              <a:off x="1105" y="1488"/>
              <a:ext cx="327" cy="336"/>
              <a:chOff x="288" y="1632"/>
              <a:chExt cx="2112" cy="2448"/>
            </a:xfrm>
          </p:grpSpPr>
          <p:sp>
            <p:nvSpPr>
              <p:cNvPr id="72" name="Rectangle 75"/>
              <p:cNvSpPr>
                <a:spLocks noChangeArrowheads="1"/>
              </p:cNvSpPr>
              <p:nvPr/>
            </p:nvSpPr>
            <p:spPr bwMode="gray">
              <a:xfrm rot="2686397">
                <a:off x="1252" y="2085"/>
                <a:ext cx="128" cy="1542"/>
              </a:xfrm>
              <a:prstGeom prst="rect">
                <a:avLst/>
              </a:prstGeom>
              <a:gradFill rotWithShape="1">
                <a:gsLst>
                  <a:gs pos="0">
                    <a:srgbClr val="38BAC8">
                      <a:gamma/>
                      <a:shade val="46275"/>
                      <a:invGamma/>
                    </a:srgbClr>
                  </a:gs>
                  <a:gs pos="50000">
                    <a:srgbClr val="38BAC8"/>
                  </a:gs>
                  <a:gs pos="100000">
                    <a:srgbClr val="38BAC8">
                      <a:gamma/>
                      <a:shade val="46275"/>
                      <a:invGamma/>
                    </a:srgbClr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73" name="Rectangle 76"/>
              <p:cNvSpPr>
                <a:spLocks noChangeArrowheads="1"/>
              </p:cNvSpPr>
              <p:nvPr/>
            </p:nvSpPr>
            <p:spPr bwMode="gray">
              <a:xfrm rot="2686397">
                <a:off x="1515" y="2386"/>
                <a:ext cx="128" cy="1542"/>
              </a:xfrm>
              <a:prstGeom prst="rect">
                <a:avLst/>
              </a:prstGeom>
              <a:gradFill rotWithShape="1">
                <a:gsLst>
                  <a:gs pos="0">
                    <a:srgbClr val="38BAC8">
                      <a:gamma/>
                      <a:shade val="46275"/>
                      <a:invGamma/>
                    </a:srgbClr>
                  </a:gs>
                  <a:gs pos="50000">
                    <a:srgbClr val="38BAC8"/>
                  </a:gs>
                  <a:gs pos="100000">
                    <a:srgbClr val="38BAC8">
                      <a:gamma/>
                      <a:shade val="46275"/>
                      <a:invGamma/>
                    </a:srgbClr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74" name="Rectangle 77"/>
              <p:cNvSpPr>
                <a:spLocks noChangeArrowheads="1"/>
              </p:cNvSpPr>
              <p:nvPr/>
            </p:nvSpPr>
            <p:spPr bwMode="gray">
              <a:xfrm rot="2686397">
                <a:off x="986" y="1780"/>
                <a:ext cx="128" cy="1542"/>
              </a:xfrm>
              <a:prstGeom prst="rect">
                <a:avLst/>
              </a:prstGeom>
              <a:gradFill rotWithShape="1">
                <a:gsLst>
                  <a:gs pos="0">
                    <a:srgbClr val="38BAC8">
                      <a:gamma/>
                      <a:shade val="46275"/>
                      <a:invGamma/>
                    </a:srgbClr>
                  </a:gs>
                  <a:gs pos="50000">
                    <a:srgbClr val="38BAC8"/>
                  </a:gs>
                  <a:gs pos="100000">
                    <a:srgbClr val="38BAC8">
                      <a:gamma/>
                      <a:shade val="46275"/>
                      <a:invGamma/>
                    </a:srgbClr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75" name="Rectangle 78"/>
              <p:cNvSpPr>
                <a:spLocks noChangeArrowheads="1"/>
              </p:cNvSpPr>
              <p:nvPr/>
            </p:nvSpPr>
            <p:spPr bwMode="gray">
              <a:xfrm rot="2686397">
                <a:off x="288" y="3237"/>
                <a:ext cx="1327" cy="149"/>
              </a:xfrm>
              <a:prstGeom prst="rect">
                <a:avLst/>
              </a:prstGeom>
              <a:gradFill rotWithShape="1">
                <a:gsLst>
                  <a:gs pos="0">
                    <a:srgbClr val="6EC830">
                      <a:gamma/>
                      <a:shade val="46275"/>
                      <a:invGamma/>
                    </a:srgbClr>
                  </a:gs>
                  <a:gs pos="50000">
                    <a:srgbClr val="6EC830"/>
                  </a:gs>
                  <a:gs pos="100000">
                    <a:srgbClr val="6EC83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76" name="Rectangle 79"/>
              <p:cNvSpPr>
                <a:spLocks noChangeArrowheads="1"/>
              </p:cNvSpPr>
              <p:nvPr/>
            </p:nvSpPr>
            <p:spPr bwMode="gray">
              <a:xfrm rot="2686397">
                <a:off x="551" y="2936"/>
                <a:ext cx="1327" cy="145"/>
              </a:xfrm>
              <a:prstGeom prst="rect">
                <a:avLst/>
              </a:prstGeom>
              <a:gradFill rotWithShape="1">
                <a:gsLst>
                  <a:gs pos="0">
                    <a:srgbClr val="6EC830">
                      <a:gamma/>
                      <a:shade val="46275"/>
                      <a:invGamma/>
                    </a:srgbClr>
                  </a:gs>
                  <a:gs pos="50000">
                    <a:srgbClr val="6EC830"/>
                  </a:gs>
                  <a:gs pos="100000">
                    <a:srgbClr val="6EC83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77" name="Rectangle 80"/>
              <p:cNvSpPr>
                <a:spLocks noChangeArrowheads="1"/>
              </p:cNvSpPr>
              <p:nvPr/>
            </p:nvSpPr>
            <p:spPr bwMode="gray">
              <a:xfrm rot="2686397">
                <a:off x="810" y="2627"/>
                <a:ext cx="1327" cy="149"/>
              </a:xfrm>
              <a:prstGeom prst="rect">
                <a:avLst/>
              </a:prstGeom>
              <a:gradFill rotWithShape="1">
                <a:gsLst>
                  <a:gs pos="0">
                    <a:srgbClr val="6EC830">
                      <a:gamma/>
                      <a:shade val="46275"/>
                      <a:invGamma/>
                    </a:srgbClr>
                  </a:gs>
                  <a:gs pos="50000">
                    <a:srgbClr val="6EC830"/>
                  </a:gs>
                  <a:gs pos="100000">
                    <a:srgbClr val="6EC83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78" name="Rectangle 81"/>
              <p:cNvSpPr>
                <a:spLocks noChangeArrowheads="1"/>
              </p:cNvSpPr>
              <p:nvPr/>
            </p:nvSpPr>
            <p:spPr bwMode="gray">
              <a:xfrm rot="2686397">
                <a:off x="1073" y="2322"/>
                <a:ext cx="1327" cy="145"/>
              </a:xfrm>
              <a:prstGeom prst="rect">
                <a:avLst/>
              </a:prstGeom>
              <a:gradFill rotWithShape="1">
                <a:gsLst>
                  <a:gs pos="0">
                    <a:srgbClr val="6EC830">
                      <a:gamma/>
                      <a:shade val="46275"/>
                      <a:invGamma/>
                    </a:srgbClr>
                  </a:gs>
                  <a:gs pos="50000">
                    <a:srgbClr val="6EC830"/>
                  </a:gs>
                  <a:gs pos="100000">
                    <a:srgbClr val="6EC83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79" name="Rectangle 82"/>
              <p:cNvSpPr>
                <a:spLocks noChangeArrowheads="1"/>
              </p:cNvSpPr>
              <p:nvPr/>
            </p:nvSpPr>
            <p:spPr bwMode="gray">
              <a:xfrm rot="2686397">
                <a:off x="1646" y="2539"/>
                <a:ext cx="128" cy="1541"/>
              </a:xfrm>
              <a:prstGeom prst="rect">
                <a:avLst/>
              </a:prstGeom>
              <a:gradFill rotWithShape="1">
                <a:gsLst>
                  <a:gs pos="0">
                    <a:srgbClr val="006699"/>
                  </a:gs>
                  <a:gs pos="100000">
                    <a:srgbClr val="006699">
                      <a:gamma/>
                      <a:shade val="46275"/>
                      <a:invGamma/>
                    </a:srgbClr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0" name="Rectangle 83"/>
              <p:cNvSpPr>
                <a:spLocks noChangeArrowheads="1"/>
              </p:cNvSpPr>
              <p:nvPr/>
            </p:nvSpPr>
            <p:spPr bwMode="gray">
              <a:xfrm rot="2686397">
                <a:off x="1387" y="2234"/>
                <a:ext cx="125" cy="1541"/>
              </a:xfrm>
              <a:prstGeom prst="rect">
                <a:avLst/>
              </a:prstGeom>
              <a:gradFill rotWithShape="1">
                <a:gsLst>
                  <a:gs pos="0">
                    <a:srgbClr val="006699"/>
                  </a:gs>
                  <a:gs pos="100000">
                    <a:srgbClr val="006699">
                      <a:gamma/>
                      <a:shade val="46275"/>
                      <a:invGamma/>
                    </a:srgbClr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1" name="Rectangle 84"/>
              <p:cNvSpPr>
                <a:spLocks noChangeArrowheads="1"/>
              </p:cNvSpPr>
              <p:nvPr/>
            </p:nvSpPr>
            <p:spPr bwMode="gray">
              <a:xfrm rot="2686397">
                <a:off x="858" y="1632"/>
                <a:ext cx="125" cy="1541"/>
              </a:xfrm>
              <a:prstGeom prst="rect">
                <a:avLst/>
              </a:prstGeom>
              <a:gradFill rotWithShape="1">
                <a:gsLst>
                  <a:gs pos="0">
                    <a:srgbClr val="006699"/>
                  </a:gs>
                  <a:gs pos="100000">
                    <a:srgbClr val="006699">
                      <a:gamma/>
                      <a:shade val="46275"/>
                      <a:invGamma/>
                    </a:srgbClr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2" name="Rectangle 85"/>
              <p:cNvSpPr>
                <a:spLocks noChangeArrowheads="1"/>
              </p:cNvSpPr>
              <p:nvPr/>
            </p:nvSpPr>
            <p:spPr bwMode="gray">
              <a:xfrm rot="2686397">
                <a:off x="1121" y="1933"/>
                <a:ext cx="128" cy="1541"/>
              </a:xfrm>
              <a:prstGeom prst="rect">
                <a:avLst/>
              </a:prstGeom>
              <a:gradFill rotWithShape="1">
                <a:gsLst>
                  <a:gs pos="0">
                    <a:srgbClr val="006699"/>
                  </a:gs>
                  <a:gs pos="100000">
                    <a:srgbClr val="006699">
                      <a:gamma/>
                      <a:shade val="46275"/>
                      <a:invGamma/>
                    </a:srgbClr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3" name="Rectangle 86"/>
              <p:cNvSpPr>
                <a:spLocks noChangeArrowheads="1"/>
              </p:cNvSpPr>
              <p:nvPr/>
            </p:nvSpPr>
            <p:spPr bwMode="gray">
              <a:xfrm rot="2686397">
                <a:off x="419" y="3085"/>
                <a:ext cx="1328" cy="148"/>
              </a:xfrm>
              <a:prstGeom prst="rect">
                <a:avLst/>
              </a:prstGeom>
              <a:gradFill rotWithShape="1">
                <a:gsLst>
                  <a:gs pos="0">
                    <a:srgbClr val="6EC830">
                      <a:gamma/>
                      <a:shade val="46275"/>
                      <a:invGamma/>
                    </a:srgbClr>
                  </a:gs>
                  <a:gs pos="50000">
                    <a:srgbClr val="6EC830"/>
                  </a:gs>
                  <a:gs pos="100000">
                    <a:srgbClr val="6EC83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4" name="Rectangle 87"/>
              <p:cNvSpPr>
                <a:spLocks noChangeArrowheads="1"/>
              </p:cNvSpPr>
              <p:nvPr/>
            </p:nvSpPr>
            <p:spPr bwMode="gray">
              <a:xfrm rot="2686397">
                <a:off x="679" y="2780"/>
                <a:ext cx="1327" cy="148"/>
              </a:xfrm>
              <a:prstGeom prst="rect">
                <a:avLst/>
              </a:prstGeom>
              <a:gradFill rotWithShape="1">
                <a:gsLst>
                  <a:gs pos="0">
                    <a:srgbClr val="6EC830">
                      <a:gamma/>
                      <a:shade val="46275"/>
                      <a:invGamma/>
                    </a:srgbClr>
                  </a:gs>
                  <a:gs pos="50000">
                    <a:srgbClr val="6EC830"/>
                  </a:gs>
                  <a:gs pos="100000">
                    <a:srgbClr val="6EC83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5" name="Rectangle 88"/>
              <p:cNvSpPr>
                <a:spLocks noChangeArrowheads="1"/>
              </p:cNvSpPr>
              <p:nvPr/>
            </p:nvSpPr>
            <p:spPr bwMode="gray">
              <a:xfrm rot="2686397">
                <a:off x="941" y="2471"/>
                <a:ext cx="1328" cy="148"/>
              </a:xfrm>
              <a:prstGeom prst="rect">
                <a:avLst/>
              </a:prstGeom>
              <a:gradFill rotWithShape="1">
                <a:gsLst>
                  <a:gs pos="0">
                    <a:srgbClr val="6EC830">
                      <a:gamma/>
                      <a:shade val="46275"/>
                      <a:invGamma/>
                    </a:srgbClr>
                  </a:gs>
                  <a:gs pos="50000">
                    <a:srgbClr val="6EC830"/>
                  </a:gs>
                  <a:gs pos="100000">
                    <a:srgbClr val="6EC83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="" xmlns:p14="http://schemas.microsoft.com/office/powerpoint/2010/main" val="323888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551766" cy="990600"/>
          </a:xfrm>
        </p:spPr>
        <p:txBody>
          <a:bodyPr>
            <a:noAutofit/>
          </a:bodyPr>
          <a:lstStyle/>
          <a:p>
            <a:r>
              <a:rPr lang="ru-RU" sz="3800" dirty="0" smtClean="0"/>
              <a:t/>
            </a:r>
            <a:br>
              <a:rPr lang="ru-RU" sz="3800" dirty="0" smtClean="0"/>
            </a:br>
            <a:r>
              <a:rPr lang="ru-RU" sz="3800" dirty="0" smtClean="0"/>
              <a:t>Программа </a:t>
            </a:r>
            <a:r>
              <a:rPr lang="ru-RU" sz="3800" dirty="0"/>
              <a:t>воспитания как основа отбора его содержания</a:t>
            </a:r>
            <a:br>
              <a:rPr lang="ru-RU" sz="3800" dirty="0"/>
            </a:br>
            <a:r>
              <a:rPr lang="ru-RU" sz="3800" dirty="0"/>
              <a:t/>
            </a:r>
            <a:br>
              <a:rPr lang="ru-RU" sz="3800" dirty="0"/>
            </a:br>
            <a:endParaRPr lang="ru-RU" sz="38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4998043-8DF1-4A51-9BE7-E90D6994D999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-252536" y="1916832"/>
            <a:ext cx="9144000" cy="5257800"/>
          </a:xfrm>
        </p:spPr>
        <p:txBody>
          <a:bodyPr>
            <a:noAutofit/>
          </a:bodyPr>
          <a:lstStyle/>
          <a:p>
            <a:pPr lvl="1">
              <a:spcBef>
                <a:spcPts val="0"/>
              </a:spcBef>
              <a:buNone/>
            </a:pPr>
            <a:endParaRPr lang="ru-RU" sz="2400" dirty="0" smtClean="0"/>
          </a:p>
          <a:p>
            <a:pPr>
              <a:spcBef>
                <a:spcPts val="0"/>
              </a:spcBef>
            </a:pPr>
            <a:endParaRPr lang="ru-RU" sz="2400" dirty="0" smtClean="0"/>
          </a:p>
          <a:p>
            <a:pPr>
              <a:spcBef>
                <a:spcPts val="0"/>
              </a:spcBef>
            </a:pPr>
            <a:endParaRPr lang="ru-RU" sz="2400" dirty="0"/>
          </a:p>
          <a:p>
            <a:pPr>
              <a:spcBef>
                <a:spcPts val="0"/>
              </a:spcBef>
            </a:pPr>
            <a:endParaRPr lang="ru-RU" sz="2400" dirty="0" smtClean="0"/>
          </a:p>
          <a:p>
            <a:pPr>
              <a:spcBef>
                <a:spcPts val="0"/>
              </a:spcBef>
            </a:pPr>
            <a:endParaRPr lang="ru-RU" sz="2400" dirty="0"/>
          </a:p>
          <a:p>
            <a:pPr>
              <a:spcBef>
                <a:spcPts val="0"/>
              </a:spcBef>
            </a:pPr>
            <a:endParaRPr lang="ru-RU" sz="2400" dirty="0" smtClean="0"/>
          </a:p>
          <a:p>
            <a:pPr>
              <a:spcBef>
                <a:spcPts val="0"/>
              </a:spcBef>
            </a:pPr>
            <a:endParaRPr lang="ru-RU" sz="2400" dirty="0"/>
          </a:p>
          <a:p>
            <a:pPr>
              <a:spcBef>
                <a:spcPts val="0"/>
              </a:spcBef>
            </a:pPr>
            <a:endParaRPr lang="ru-RU" sz="2400" dirty="0" smtClean="0"/>
          </a:p>
          <a:p>
            <a:pPr>
              <a:spcBef>
                <a:spcPts val="0"/>
              </a:spcBef>
            </a:pPr>
            <a:endParaRPr lang="ru-RU" sz="2400" dirty="0"/>
          </a:p>
          <a:p>
            <a:pPr>
              <a:spcBef>
                <a:spcPts val="0"/>
              </a:spcBef>
            </a:pPr>
            <a:endParaRPr lang="ru-RU" sz="2400" dirty="0" smtClean="0"/>
          </a:p>
          <a:p>
            <a:pPr>
              <a:spcBef>
                <a:spcPts val="0"/>
              </a:spcBef>
            </a:pPr>
            <a:r>
              <a:rPr lang="ru-RU" sz="2400" dirty="0"/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Воспитание наряду с обучением выступает составной частью образовательного процесса. Поэтому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содержание воспитания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следует рассматривать как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элемент содержания образования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5" name="Блок-схема: узел 4"/>
          <p:cNvSpPr/>
          <p:nvPr/>
        </p:nvSpPr>
        <p:spPr>
          <a:xfrm>
            <a:off x="1979712" y="1473784"/>
            <a:ext cx="4680520" cy="4176464"/>
          </a:xfrm>
          <a:prstGeom prst="flowChartConnecto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771800" y="1916832"/>
            <a:ext cx="32403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Образовательный </a:t>
            </a:r>
          </a:p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      процесс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Блок-схема: узел 6"/>
          <p:cNvSpPr/>
          <p:nvPr/>
        </p:nvSpPr>
        <p:spPr>
          <a:xfrm>
            <a:off x="1979712" y="2870939"/>
            <a:ext cx="2160240" cy="1782197"/>
          </a:xfrm>
          <a:prstGeom prst="flowChartConnector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2000" b="1" dirty="0">
              <a:cs typeface="Times New Roman" pitchFamily="18" charset="0"/>
            </a:endParaRPr>
          </a:p>
        </p:txBody>
      </p:sp>
      <p:sp>
        <p:nvSpPr>
          <p:cNvPr id="9" name="Блок-схема: узел 8"/>
          <p:cNvSpPr/>
          <p:nvPr/>
        </p:nvSpPr>
        <p:spPr>
          <a:xfrm>
            <a:off x="4391980" y="2887860"/>
            <a:ext cx="2268252" cy="1782197"/>
          </a:xfrm>
          <a:prstGeom prst="flowChartConnector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532917" y="3531204"/>
            <a:ext cx="1986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/>
              <a:t>В</a:t>
            </a:r>
            <a:r>
              <a:rPr lang="ru-RU" sz="2400" b="1" dirty="0" smtClean="0"/>
              <a:t>ОСПИТАНИЕ</a:t>
            </a:r>
            <a:endParaRPr lang="ru-RU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260350" y="3562016"/>
            <a:ext cx="15989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ОБУЧЕНИЕ</a:t>
            </a:r>
            <a:endParaRPr lang="ru-RU" sz="2400" b="1" dirty="0"/>
          </a:p>
        </p:txBody>
      </p:sp>
    </p:spTree>
    <p:extLst>
      <p:ext uri="{BB962C8B-B14F-4D97-AF65-F5344CB8AC3E}">
        <p14:creationId xmlns="" xmlns:p14="http://schemas.microsoft.com/office/powerpoint/2010/main" val="2473896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551766" cy="990600"/>
          </a:xfrm>
        </p:spPr>
        <p:txBody>
          <a:bodyPr>
            <a:noAutofit/>
          </a:bodyPr>
          <a:lstStyle/>
          <a:p>
            <a:r>
              <a:rPr lang="ru-RU" sz="3800" dirty="0"/>
              <a:t/>
            </a:r>
            <a:br>
              <a:rPr lang="ru-RU" sz="3800" dirty="0"/>
            </a:br>
            <a:endParaRPr lang="ru-RU" sz="38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4998043-8DF1-4A51-9BE7-E90D6994D999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-252536" y="1916832"/>
            <a:ext cx="9144000" cy="5257800"/>
          </a:xfrm>
        </p:spPr>
        <p:txBody>
          <a:bodyPr>
            <a:noAutofit/>
          </a:bodyPr>
          <a:lstStyle/>
          <a:p>
            <a:pPr lvl="1">
              <a:spcBef>
                <a:spcPts val="0"/>
              </a:spcBef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Содержание воспитания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– это совокупность знаний, норм поведения, ценностей, идей и идеалов, элементов материальной и духовной культуры общества, которые подлежат усвоению,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интериоризации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превращению в индивидуальный внутренний мир личности.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spcBef>
                <a:spcPts val="0"/>
              </a:spcBef>
            </a:pP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В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«Концепции непрерывного воспитания детей и учащейся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молодежи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в Республике Беларусь»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(2006 г.) отмечается, что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содержание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воспитания основывается на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общечеловеческих,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гуманистических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ценностях, культурных и духовных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традициях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белорусского народа, государственной идеологии,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отражает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интересы личности, общества и государства. </a:t>
            </a:r>
          </a:p>
        </p:txBody>
      </p:sp>
    </p:spTree>
    <p:extLst>
      <p:ext uri="{BB962C8B-B14F-4D97-AF65-F5344CB8AC3E}">
        <p14:creationId xmlns="" xmlns:p14="http://schemas.microsoft.com/office/powerpoint/2010/main" val="1005736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551766" cy="990600"/>
          </a:xfrm>
        </p:spPr>
        <p:txBody>
          <a:bodyPr>
            <a:noAutofit/>
          </a:bodyPr>
          <a:lstStyle/>
          <a:p>
            <a:r>
              <a:rPr lang="ru-RU" sz="3800" dirty="0"/>
              <a:t/>
            </a:r>
            <a:br>
              <a:rPr lang="ru-RU" sz="3800" dirty="0"/>
            </a:br>
            <a:r>
              <a:rPr lang="ru-RU" sz="3800" dirty="0" smtClean="0"/>
              <a:t/>
            </a:r>
            <a:br>
              <a:rPr lang="ru-RU" sz="3800" dirty="0" smtClean="0"/>
            </a:br>
            <a:r>
              <a:rPr lang="ru-RU" sz="3800" dirty="0" smtClean="0"/>
              <a:t>Воспитательная </a:t>
            </a:r>
            <a:r>
              <a:rPr lang="ru-RU" sz="3800" dirty="0"/>
              <a:t>модель «Ориентир</a:t>
            </a:r>
            <a:r>
              <a:rPr lang="ru-RU" sz="3800" dirty="0" smtClean="0"/>
              <a:t>»</a:t>
            </a:r>
            <a:r>
              <a:rPr lang="ru-RU" sz="3800" dirty="0"/>
              <a:t/>
            </a:r>
            <a:br>
              <a:rPr lang="ru-RU" sz="3800" dirty="0"/>
            </a:br>
            <a:r>
              <a:rPr lang="ru-RU" sz="3800" dirty="0"/>
              <a:t/>
            </a:r>
            <a:br>
              <a:rPr lang="ru-RU" sz="3800" dirty="0"/>
            </a:br>
            <a:endParaRPr lang="ru-RU" sz="38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4998043-8DF1-4A51-9BE7-E90D6994D999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-252536" y="1916832"/>
            <a:ext cx="9144000" cy="5257800"/>
          </a:xfrm>
        </p:spPr>
        <p:txBody>
          <a:bodyPr>
            <a:noAutofit/>
          </a:bodyPr>
          <a:lstStyle/>
          <a:p>
            <a:pPr lvl="1">
              <a:spcBef>
                <a:spcPts val="0"/>
              </a:spcBef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Программа воспитания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– это документ, в котором кратко изложено систематизированное содержание  воспитания. Программа устанавливает соподчиненность элементов содержания воспитания и последовательность их усвоения.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spcBef>
                <a:spcPts val="0"/>
              </a:spcBef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lvl="1">
              <a:spcBef>
                <a:spcPts val="0"/>
              </a:spcBef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модели «Ориентир»,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разработанной творческим коллективом белорусских ученых, содержание совместной деятельности детей и социально ответственных взрослых определяется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семью взаимосвязанными блоками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структурными проектами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>
              <a:spcBef>
                <a:spcPts val="0"/>
              </a:spcBef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12826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551766" cy="990600"/>
          </a:xfrm>
        </p:spPr>
        <p:txBody>
          <a:bodyPr>
            <a:noAutofit/>
          </a:bodyPr>
          <a:lstStyle/>
          <a:p>
            <a:r>
              <a:rPr lang="ru-RU" sz="3800" dirty="0"/>
              <a:t/>
            </a:r>
            <a:br>
              <a:rPr lang="ru-RU" sz="3800" dirty="0"/>
            </a:br>
            <a:endParaRPr lang="ru-RU" sz="38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4998043-8DF1-4A51-9BE7-E90D6994D999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-252536" y="1772816"/>
            <a:ext cx="9144000" cy="5257800"/>
          </a:xfrm>
        </p:spPr>
        <p:txBody>
          <a:bodyPr>
            <a:noAutofit/>
          </a:bodyPr>
          <a:lstStyle/>
          <a:p>
            <a:pPr marL="822960" lvl="1" indent="-457200">
              <a:spcBef>
                <a:spcPts val="0"/>
              </a:spcBef>
              <a:buClr>
                <a:schemeClr val="accent2">
                  <a:lumMod val="75000"/>
                </a:schemeClr>
              </a:buClr>
              <a:buSzPct val="98000"/>
              <a:buFont typeface="+mj-lt"/>
              <a:buAutoNum type="arabicPeriod"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«Здоровый образ жизни»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822960" lvl="1" indent="-457200">
              <a:spcBef>
                <a:spcPts val="0"/>
              </a:spcBef>
              <a:buClr>
                <a:schemeClr val="accent2">
                  <a:lumMod val="75000"/>
                </a:schemeClr>
              </a:buClr>
              <a:buSzPct val="98000"/>
              <a:buFont typeface="+mj-lt"/>
              <a:buAutoNum type="arabicPeriod"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«Школа человечности»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822960" lvl="1" indent="-457200">
              <a:spcBef>
                <a:spcPts val="0"/>
              </a:spcBef>
              <a:buClr>
                <a:schemeClr val="accent2">
                  <a:lumMod val="75000"/>
                </a:schemeClr>
              </a:buClr>
              <a:buSzPct val="98000"/>
              <a:buFont typeface="+mj-lt"/>
              <a:buAutoNum type="arabicPeriod"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«Радость познания»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822960" lvl="1" indent="-457200">
              <a:spcBef>
                <a:spcPts val="0"/>
              </a:spcBef>
              <a:buClr>
                <a:schemeClr val="accent2">
                  <a:lumMod val="75000"/>
                </a:schemeClr>
              </a:buClr>
              <a:buSzPct val="98000"/>
              <a:buFont typeface="+mj-lt"/>
              <a:buAutoNum type="arabicPeriod"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«Труд на радость себе и людям»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822960" lvl="1" indent="-457200">
              <a:spcBef>
                <a:spcPts val="0"/>
              </a:spcBef>
              <a:buClr>
                <a:schemeClr val="accent2">
                  <a:lumMod val="75000"/>
                </a:schemeClr>
              </a:buClr>
              <a:buSzPct val="98000"/>
              <a:buFont typeface="+mj-lt"/>
              <a:buAutoNum type="arabicPeriod"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«Природа – наш дом»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822960" lvl="1" indent="-457200">
              <a:spcBef>
                <a:spcPts val="0"/>
              </a:spcBef>
              <a:buClr>
                <a:schemeClr val="accent2">
                  <a:lumMod val="75000"/>
                </a:schemeClr>
              </a:buClr>
              <a:buSzPct val="98000"/>
              <a:buFont typeface="+mj-lt"/>
              <a:buAutoNum type="arabicPeriod"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«Экономическая азбука»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822960" lvl="1" indent="-457200">
              <a:spcBef>
                <a:spcPts val="0"/>
              </a:spcBef>
              <a:buClr>
                <a:schemeClr val="accent2">
                  <a:lumMod val="75000"/>
                </a:schemeClr>
              </a:buClr>
              <a:buSzPct val="98000"/>
              <a:buFont typeface="+mj-lt"/>
              <a:buAutoNum type="arabicPeriod"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«В гармонии с природой и искусством»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25428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551766" cy="990600"/>
          </a:xfrm>
        </p:spPr>
        <p:txBody>
          <a:bodyPr>
            <a:noAutofit/>
          </a:bodyPr>
          <a:lstStyle/>
          <a:p>
            <a:r>
              <a:rPr lang="ru-RU" sz="3800" dirty="0"/>
              <a:t/>
            </a:r>
            <a:br>
              <a:rPr lang="ru-RU" sz="3800" dirty="0"/>
            </a:br>
            <a:endParaRPr lang="ru-RU" sz="38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4998043-8DF1-4A51-9BE7-E90D6994D999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-252536" y="1916832"/>
            <a:ext cx="9144000" cy="5257800"/>
          </a:xfrm>
        </p:spPr>
        <p:txBody>
          <a:bodyPr>
            <a:noAutofit/>
          </a:bodyPr>
          <a:lstStyle/>
          <a:p>
            <a:pPr lvl="1">
              <a:spcBef>
                <a:spcPts val="0"/>
              </a:spcBef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Указанные проекты наполнены конкретным содержанием тех или иных видов деятельности (познавательной, трудовой, физкультурно-оздоровительной, социально ориентированной, художественной и др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.).</a:t>
            </a:r>
          </a:p>
          <a:p>
            <a:pPr lvl="1">
              <a:spcBef>
                <a:spcPts val="0"/>
              </a:spcBef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lvl="1"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Объединяет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проекты глобальная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цель модели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– развитие духовности детей и социально ответственных взрослых.</a:t>
            </a:r>
          </a:p>
        </p:txBody>
      </p:sp>
    </p:spTree>
    <p:extLst>
      <p:ext uri="{BB962C8B-B14F-4D97-AF65-F5344CB8AC3E}">
        <p14:creationId xmlns="" xmlns:p14="http://schemas.microsoft.com/office/powerpoint/2010/main" val="2658594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253</Words>
  <Application>Microsoft Office PowerPoint</Application>
  <PresentationFormat>Экран (4:3)</PresentationFormat>
  <Paragraphs>54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Тема Office</vt:lpstr>
      <vt:lpstr>Обычная</vt:lpstr>
      <vt:lpstr>СОДЕРЖАНИЕ ВОСПИТАНИЯ В СОВРЕМЕННЫХ КОНЦЕПЦИЯХ И ПРОГРАММАХ ВОСПИТАНИЯ </vt:lpstr>
      <vt:lpstr>План лекции</vt:lpstr>
      <vt:lpstr> Программа воспитания как основа отбора его содержания  </vt:lpstr>
      <vt:lpstr> </vt:lpstr>
      <vt:lpstr>  Воспитательная модель «Ориентир»  </vt:lpstr>
      <vt:lpstr> </vt:lpstr>
      <vt:lpstr> 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СОДЕРЖАНИЕ ВОСПИТАНИЯ В СОВРЕМЕННЫХ КОНЦЕПЦИЯХ И ПРОГРАММАХ ВОСПИТАНИЯ</dc:title>
  <dc:creator>Microsoft Office</dc:creator>
  <cp:lastModifiedBy>Home</cp:lastModifiedBy>
  <cp:revision>10</cp:revision>
  <dcterms:created xsi:type="dcterms:W3CDTF">2018-08-31T16:09:10Z</dcterms:created>
  <dcterms:modified xsi:type="dcterms:W3CDTF">2018-09-18T15:27:14Z</dcterms:modified>
</cp:coreProperties>
</file>