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7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153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11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84F87BE-2D43-44A4-9D23-98C6D0B42294}" type="datetime1">
              <a:rPr lang="ru-RU" smtClean="0"/>
              <a:pPr/>
              <a:t>18.09.2018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998043-8DF1-4A51-9BE7-E90D6994D999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5859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 rot="19297542">
            <a:off x="2571736" y="2933311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40000"/>
                    <a:lumOff val="60000"/>
                    <a:alpha val="78000"/>
                  </a:schemeClr>
                </a:solidFill>
              </a:rPr>
              <a:t>РЕПОЗИТОРИЙ</a:t>
            </a:r>
            <a:r>
              <a:rPr lang="ru-RU" sz="3600" baseline="0" dirty="0" smtClean="0">
                <a:solidFill>
                  <a:schemeClr val="tx2">
                    <a:lumMod val="40000"/>
                    <a:lumOff val="60000"/>
                    <a:alpha val="78000"/>
                  </a:schemeClr>
                </a:solidFill>
              </a:rPr>
              <a:t> БГПУ</a:t>
            </a:r>
            <a:endParaRPr lang="ru-RU" sz="3600" dirty="0">
              <a:solidFill>
                <a:schemeClr val="tx2">
                  <a:lumMod val="40000"/>
                  <a:lumOff val="60000"/>
                  <a:alpha val="78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27A5-DC40-47B3-B39C-032F6690567D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106133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FFB9-8E22-40D3-B79A-3B6D2A8B1CDF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1640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2E3D4D-9703-4401-97D1-DC6812628B0C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129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7E6CB71-99E2-46F3-B970-300C2387A0E2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862219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6130-8364-40B2-B3C9-003F4D0B8F05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8938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792A-A025-4FD5-9AC6-031BAD67CE75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998043-8DF1-4A51-9BE7-E90D6994D999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436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958F-F0CE-44C8-B58C-4B8F476752D8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5551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99529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BBCC9F-E3F8-4EA2-A2AD-362130D4D879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3243834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B490-4684-4A8D-B3B8-C304397CE134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1220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44A7DA-3D2B-4648-9DB5-1419C1CF410E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5302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28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064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060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947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488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654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327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C8A0-F814-49FB-8A39-6F9C29C7AC46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E60CF-E8E5-446B-B261-F345D73E29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 rot="20010284">
            <a:off x="2071670" y="2004617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600" dirty="0" smtClean="0">
                <a:solidFill>
                  <a:schemeClr val="tx1"/>
                </a:solidFill>
              </a:rPr>
              <a:t>РЕ</a:t>
            </a:r>
            <a:r>
              <a:rPr lang="ru-RU" sz="3600" dirty="0" smtClean="0">
                <a:solidFill>
                  <a:schemeClr val="tx1"/>
                </a:solidFill>
              </a:rPr>
              <a:t>ПОЗИТОРИЙ БГПУ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91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A3275-FC87-4C65-9FA9-9FAC8D8BE3CB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606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4581128"/>
            <a:ext cx="6477000" cy="16946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Коллектив как средство воспитания личности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 теме 7по пособию </a:t>
            </a:r>
            <a:r>
              <a:rPr lang="ru-RU" dirty="0" err="1" smtClean="0"/>
              <a:t>Чумаковой</a:t>
            </a:r>
            <a:r>
              <a:rPr lang="ru-RU" smtClean="0"/>
              <a:t> С.П.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48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b="1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Задачи педагога:</a:t>
            </a:r>
          </a:p>
          <a:p>
            <a:pPr lvl="1">
              <a:spcBef>
                <a:spcPts val="0"/>
              </a:spcBef>
              <a:buNone/>
            </a:pPr>
            <a:endParaRPr lang="ru-RU" sz="2400" b="1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укрепление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органов управления, формирование у актива правильных представлений об интересах и задачах коллектива, обучение навыкам организаторской работы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b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повышение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авторитета активистов среди членов коллектива.</a:t>
            </a: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ru-RU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41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/>
          </a:p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Характеристики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коллектива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Большинство учащихся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поддерживает актив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единодушны с ним и предъявляют требования к отдельным учащимся.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Формируется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единое общественное мнение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основным вопросам жизни и 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коллектива.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коллективе активно развиваются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традиции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Взаимоотношения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основном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бесконфликтны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характеризуются взаимным интересом, поддержкой, доброжелательностью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u="sng" dirty="0">
                <a:solidFill>
                  <a:srgbClr val="000000"/>
                </a:solidFill>
                <a:latin typeface="Times New Roman"/>
                <a:ea typeface="Times New Roman"/>
              </a:rPr>
              <a:t>Коллектив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становится </a:t>
            </a:r>
            <a:r>
              <a:rPr lang="ru-RU" sz="2400" u="sng" dirty="0">
                <a:solidFill>
                  <a:srgbClr val="000000"/>
                </a:solidFill>
                <a:latin typeface="Times New Roman"/>
                <a:ea typeface="Times New Roman"/>
              </a:rPr>
              <a:t>фактором воспитания </a:t>
            </a:r>
            <a:r>
              <a:rPr lang="ru-RU" sz="24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учащихся.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110394" y="1628800"/>
            <a:ext cx="6912768" cy="93610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СТАДИЯ –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социальной зрелости (стадия расцвета коллектива)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38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b="1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Задачи педагога:</a:t>
            </a:r>
          </a:p>
          <a:p>
            <a:pPr lvl="1">
              <a:spcBef>
                <a:spcPts val="0"/>
              </a:spcBef>
              <a:buNone/>
            </a:pPr>
            <a:endParaRPr lang="ru-RU" sz="2400" b="1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здорового общественного мнения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b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создание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и поддержание традиций. </a:t>
            </a: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ru-RU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72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>Особенности </a:t>
            </a:r>
            <a:r>
              <a:rPr lang="ru-RU" sz="3800" dirty="0"/>
              <a:t>педагогического руководства ученическим </a:t>
            </a:r>
            <a:r>
              <a:rPr lang="ru-RU" sz="3800" dirty="0" smtClean="0"/>
              <a:t>коллективом</a:t>
            </a: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6716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79577" y="1470374"/>
            <a:ext cx="783437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Диалектика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коллективного и индивидуального в воспитании</a:t>
            </a:r>
            <a:endParaRPr lang="ru-RU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26651" y="2842244"/>
            <a:ext cx="797721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Понятие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о коллективе и его признаки</a:t>
            </a:r>
            <a:endParaRPr lang="en-US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74736" y="3816374"/>
            <a:ext cx="776293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Стадии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развития коллектива</a:t>
            </a:r>
            <a:endParaRPr lang="en-US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31905" y="2250937"/>
            <a:ext cx="5867400" cy="533400"/>
            <a:chOff x="1104" y="1488"/>
            <a:chExt cx="3696" cy="336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1247" y="1622"/>
              <a:ext cx="3553" cy="68"/>
              <a:chOff x="528" y="1824"/>
              <a:chExt cx="4512" cy="71"/>
            </a:xfrm>
          </p:grpSpPr>
          <p:sp>
            <p:nvSpPr>
              <p:cNvPr id="26" name="Rectangle 1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1105" y="1488"/>
              <a:ext cx="327" cy="336"/>
              <a:chOff x="288" y="1632"/>
              <a:chExt cx="2112" cy="2448"/>
            </a:xfrm>
          </p:grpSpPr>
          <p:sp>
            <p:nvSpPr>
              <p:cNvPr id="12" name="Rectangle 1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Rectangle 1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Rectangle 1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Rectangle 2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Rectangle 2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2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Rectangle 2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Rectangle 2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Rectangle 2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734591" y="3247882"/>
            <a:ext cx="5867400" cy="533400"/>
            <a:chOff x="960" y="1536"/>
            <a:chExt cx="3696" cy="336"/>
          </a:xfrm>
        </p:grpSpPr>
        <p:grpSp>
          <p:nvGrpSpPr>
            <p:cNvPr id="30" name="Group 30"/>
            <p:cNvGrpSpPr>
              <a:grpSpLocks/>
            </p:cNvGrpSpPr>
            <p:nvPr/>
          </p:nvGrpSpPr>
          <p:grpSpPr bwMode="auto">
            <a:xfrm>
              <a:off x="1103" y="1670"/>
              <a:ext cx="3553" cy="68"/>
              <a:chOff x="528" y="1824"/>
              <a:chExt cx="4512" cy="71"/>
            </a:xfrm>
          </p:grpSpPr>
          <p:sp>
            <p:nvSpPr>
              <p:cNvPr id="46" name="Rectangle 3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961" y="1536"/>
              <a:ext cx="327" cy="336"/>
              <a:chOff x="288" y="1632"/>
              <a:chExt cx="2112" cy="2448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3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3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4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Rectangle 4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4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Rectangle 4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Rectangle 4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4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4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4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Rectangle 4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9" name="Group 69"/>
          <p:cNvGrpSpPr>
            <a:grpSpLocks/>
          </p:cNvGrpSpPr>
          <p:nvPr/>
        </p:nvGrpSpPr>
        <p:grpSpPr bwMode="auto">
          <a:xfrm>
            <a:off x="772627" y="4187880"/>
            <a:ext cx="5867400" cy="533400"/>
            <a:chOff x="1104" y="1488"/>
            <a:chExt cx="3696" cy="336"/>
          </a:xfrm>
        </p:grpSpPr>
        <p:grpSp>
          <p:nvGrpSpPr>
            <p:cNvPr id="70" name="Group 70"/>
            <p:cNvGrpSpPr>
              <a:grpSpLocks/>
            </p:cNvGrpSpPr>
            <p:nvPr/>
          </p:nvGrpSpPr>
          <p:grpSpPr bwMode="auto">
            <a:xfrm>
              <a:off x="1247" y="1622"/>
              <a:ext cx="3553" cy="68"/>
              <a:chOff x="528" y="1824"/>
              <a:chExt cx="4512" cy="71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7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1" name="Group 74"/>
            <p:cNvGrpSpPr>
              <a:grpSpLocks/>
            </p:cNvGrpSpPr>
            <p:nvPr/>
          </p:nvGrpSpPr>
          <p:grpSpPr bwMode="auto">
            <a:xfrm>
              <a:off x="1105" y="1488"/>
              <a:ext cx="327" cy="336"/>
              <a:chOff x="288" y="1632"/>
              <a:chExt cx="2112" cy="2448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7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7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Rectangle 8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8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8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8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8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Rectangle 8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ectangle 8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Rectangle 8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Rectangle 8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15" y="5928597"/>
            <a:ext cx="58404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05967" y="4707223"/>
            <a:ext cx="65796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Особенности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педагогического руководства ученическим коллективом на разных этапах его развития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4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>Диалектика </a:t>
            </a:r>
            <a:r>
              <a:rPr lang="ru-RU" sz="3800" dirty="0"/>
              <a:t>коллективного и индивидуального в воспитании</a:t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живет 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развивается как личность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системе различных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общественных отношений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процессе активного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взаимодействия с другими людьми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Наиболее активно и продуктивно процесс взаимодействия протекает в групповой деятельности,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высшей степенью развития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которой является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коллектив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5946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>
                <a:solidFill>
                  <a:srgbClr val="775F55"/>
                </a:solidFill>
              </a:rPr>
              <a:t/>
            </a:r>
            <a:br>
              <a:rPr lang="ru-RU" sz="3800" dirty="0" smtClean="0">
                <a:solidFill>
                  <a:srgbClr val="775F55"/>
                </a:solidFill>
              </a:rPr>
            </a:br>
            <a:r>
              <a:rPr lang="ru-RU" sz="3800" dirty="0" smtClean="0">
                <a:solidFill>
                  <a:srgbClr val="775F55"/>
                </a:solidFill>
              </a:rPr>
              <a:t>Понятие </a:t>
            </a:r>
            <a:r>
              <a:rPr lang="ru-RU" sz="3800" dirty="0">
                <a:solidFill>
                  <a:srgbClr val="775F55"/>
                </a:solidFill>
              </a:rPr>
              <a:t>о коллективе и его признаки</a:t>
            </a:r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Современная </a:t>
            </a:r>
            <a:r>
              <a:rPr lang="ru-RU" sz="2800" dirty="0">
                <a:latin typeface="Times New Roman"/>
                <a:ea typeface="Times New Roman"/>
              </a:rPr>
              <a:t>педагогическая наука рассматривает </a:t>
            </a:r>
            <a:r>
              <a:rPr lang="ru-RU" sz="2800" b="1" dirty="0">
                <a:latin typeface="Times New Roman"/>
                <a:ea typeface="Times New Roman"/>
              </a:rPr>
              <a:t>коллектив</a:t>
            </a:r>
            <a:r>
              <a:rPr lang="ru-RU" sz="2800" dirty="0">
                <a:latin typeface="Times New Roman"/>
                <a:ea typeface="Times New Roman"/>
              </a:rPr>
              <a:t> как </a:t>
            </a:r>
            <a:r>
              <a:rPr lang="ru-RU" sz="2800" b="1" i="1" dirty="0">
                <a:latin typeface="Times New Roman"/>
                <a:ea typeface="Times New Roman"/>
              </a:rPr>
              <a:t>важнейшее средство воспитания личности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None/>
            </a:pPr>
            <a:endParaRPr lang="ru-RU" sz="2800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Формирование </a:t>
            </a:r>
            <a:r>
              <a:rPr lang="ru-RU" sz="2800" b="1" dirty="0">
                <a:latin typeface="Times New Roman"/>
                <a:ea typeface="Times New Roman"/>
              </a:rPr>
              <a:t>высокоразвитого (воспитательного) коллектива </a:t>
            </a:r>
            <a:r>
              <a:rPr lang="ru-RU" sz="2800" dirty="0">
                <a:latin typeface="Times New Roman"/>
                <a:ea typeface="Times New Roman"/>
              </a:rPr>
              <a:t>– одна из </a:t>
            </a:r>
            <a:r>
              <a:rPr lang="ru-RU" sz="2800" u="sng" dirty="0">
                <a:latin typeface="Times New Roman"/>
                <a:ea typeface="Times New Roman"/>
              </a:rPr>
              <a:t>ведущих задач </a:t>
            </a:r>
            <a:r>
              <a:rPr lang="ru-RU" sz="2800" dirty="0">
                <a:latin typeface="Times New Roman"/>
                <a:ea typeface="Times New Roman"/>
              </a:rPr>
              <a:t>деятельности педагога, объект целенаправленной и систематической работы.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4410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социально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значимая цель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которая осознана и принята членами коллектива, прилагающими усилия для ее достижения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совместная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учебная, трудовая, общественно-полезная, досуговая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четко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выраженная структура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Общешкольный коллектив включает педагогический и ученический коллектив.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самоуправления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 общее собрание, ученический комитет, совет (школы, класса). В коллективе выделяется актив – ученики, ответственные за разные участки работы, наделенные функцией управления.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1700808"/>
            <a:ext cx="61926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 воспитательного коллектива :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9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развитая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основу которой составляют гуманистические ценности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психологическая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(чувство «мы»), благоприятный психологический климат, основанный на доброжелательности, взаимопонимании, взаимопомощи, взаимной ответственности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открытость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наличие связей коллектива с окружающим социумом (учреждениями дополнительного образования, библиотеками, предприятиями и др.).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7247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Стадии развития коллектива</a:t>
            </a: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Характеристики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коллектива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плохо знают друг друга, разобщены и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не способны к самоорганизации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Ключевой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фигурой является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Он выступает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организатором жизнедеятельности коллектива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целом первый этап характеризуется </a:t>
            </a:r>
            <a:r>
              <a:rPr lang="ru-RU" sz="2400" i="1" u="sng" dirty="0">
                <a:latin typeface="Times New Roman" pitchFamily="18" charset="0"/>
                <a:cs typeface="Times New Roman" pitchFamily="18" charset="0"/>
              </a:rPr>
              <a:t>адаптацией учащихся к учебному процессу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 требованиям, традициям учебного заведения.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Первая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стадия завершена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когда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выделился и заработал актив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члены коллектива включились в совместную деятельность по достижению общей цели. </a:t>
            </a: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71600" y="1535487"/>
            <a:ext cx="6912768" cy="93610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СТАДИЯ - социального единства (стадия первоначального сплочения)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31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b="1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Задачи педагога:</a:t>
            </a:r>
          </a:p>
          <a:p>
            <a:pPr lvl="1">
              <a:spcBef>
                <a:spcPts val="0"/>
              </a:spcBef>
              <a:buNone/>
            </a:pPr>
            <a:endParaRPr lang="ru-RU" sz="2400" b="1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оказание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помощи учащимся в изучении и познании друг друга, сближение членов 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коллектива;</a:t>
            </a: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выявление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интересов учащихся и вовлечение их в совместные 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дела;</a:t>
            </a: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выявление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активистов, наиболее увлеченных, деятельных и коммуникабельных 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учеников;</a:t>
            </a: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распределение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поручений, выполняя которые каждый ученик включится в коллективную жизнь.</a:t>
            </a:r>
          </a:p>
        </p:txBody>
      </p:sp>
    </p:spTree>
    <p:extLst>
      <p:ext uri="{BB962C8B-B14F-4D97-AF65-F5344CB8AC3E}">
        <p14:creationId xmlns="" xmlns:p14="http://schemas.microsoft.com/office/powerpoint/2010/main" val="34572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/>
          </a:p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 lvl="1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Характеристики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коллектива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У коллектива появляются первые признаки </a:t>
            </a:r>
            <a:r>
              <a:rPr lang="ru-RU" sz="2400" u="sng" spc="-5" dirty="0">
                <a:solidFill>
                  <a:srgbClr val="000000"/>
                </a:solidFill>
                <a:latin typeface="Times New Roman"/>
                <a:ea typeface="Times New Roman"/>
              </a:rPr>
              <a:t>субъекта воспитания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, начинают действовать механизмы самоорганизации. </a:t>
            </a:r>
            <a:endParaRPr lang="ru-RU" sz="2400" spc="-5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v"/>
            </a:pP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u="sng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Актив</a:t>
            </a:r>
            <a:r>
              <a:rPr lang="ru-RU" sz="2400" spc="-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(а не педагог) выражает коллективные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интересы, предъявляет требования к членам коллектива. </a:t>
            </a:r>
            <a:r>
              <a:rPr lang="ru-RU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Педагог теперь оказывает влияние на учащихся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через актив, и его непосредственное воздействие на уча</a:t>
            </a:r>
            <a:r>
              <a:rPr lang="ru-RU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щихся становится незаметным.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110394" y="1628800"/>
            <a:ext cx="6912768" cy="93610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СТАДИЯ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товарищества (стадия усиления влияния актива) 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72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560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Обычная</vt:lpstr>
      <vt:lpstr>Коллектив как средство воспитания личности </vt:lpstr>
      <vt:lpstr>План лекции</vt:lpstr>
      <vt:lpstr>Диалектика коллективного и индивидуального в воспитании  </vt:lpstr>
      <vt:lpstr> Понятие о коллективе и его признаки </vt:lpstr>
      <vt:lpstr> </vt:lpstr>
      <vt:lpstr> </vt:lpstr>
      <vt:lpstr> Стадии развития коллектива  </vt:lpstr>
      <vt:lpstr>   </vt:lpstr>
      <vt:lpstr>   </vt:lpstr>
      <vt:lpstr>   </vt:lpstr>
      <vt:lpstr>   </vt:lpstr>
      <vt:lpstr>   </vt:lpstr>
      <vt:lpstr>  Особенности педагогического руководства ученическим коллективом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Коллектив как средство воспитания личности</dc:title>
  <dc:creator>Microsoft Office</dc:creator>
  <cp:lastModifiedBy>Home</cp:lastModifiedBy>
  <cp:revision>14</cp:revision>
  <dcterms:created xsi:type="dcterms:W3CDTF">2018-08-31T11:56:00Z</dcterms:created>
  <dcterms:modified xsi:type="dcterms:W3CDTF">2018-09-18T07:53:15Z</dcterms:modified>
</cp:coreProperties>
</file>