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C8A0-F814-49FB-8A39-6F9C29C7AC46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60CF-E8E5-446B-B261-F345D73E2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74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C8A0-F814-49FB-8A39-6F9C29C7AC46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60CF-E8E5-446B-B261-F345D73E2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1532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C8A0-F814-49FB-8A39-6F9C29C7AC46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60CF-E8E5-446B-B261-F345D73E2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114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84F87BE-2D43-44A4-9D23-98C6D0B42294}" type="datetime1">
              <a:rPr lang="ru-RU" smtClean="0"/>
              <a:pPr/>
              <a:t>18.09.2018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998043-8DF1-4A51-9BE7-E90D6994D999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5859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 rot="19297542">
            <a:off x="2571736" y="2933311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40000"/>
                    <a:lumOff val="60000"/>
                    <a:alpha val="78000"/>
                  </a:schemeClr>
                </a:solidFill>
              </a:rPr>
              <a:t>РЕПОЗИТОРИЙ</a:t>
            </a:r>
            <a:r>
              <a:rPr lang="ru-RU" sz="3600" baseline="0" dirty="0" smtClean="0">
                <a:solidFill>
                  <a:schemeClr val="tx2">
                    <a:lumMod val="40000"/>
                    <a:lumOff val="60000"/>
                    <a:alpha val="78000"/>
                  </a:schemeClr>
                </a:solidFill>
              </a:rPr>
              <a:t> БГПУ</a:t>
            </a:r>
            <a:endParaRPr lang="ru-RU" sz="3600" dirty="0">
              <a:solidFill>
                <a:schemeClr val="tx2">
                  <a:lumMod val="40000"/>
                  <a:lumOff val="60000"/>
                  <a:alpha val="78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627A5-DC40-47B3-B39C-032F6690567D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31061333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FFB9-8E22-40D3-B79A-3B6D2A8B1CDF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1640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2E3D4D-9703-4401-97D1-DC6812628B0C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71294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7E6CB71-99E2-46F3-B970-300C2387A0E2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862219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6130-8364-40B2-B3C9-003F4D0B8F05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89386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792A-A025-4FD5-9AC6-031BAD67CE75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998043-8DF1-4A51-9BE7-E90D6994D999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44367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958F-F0CE-44C8-B58C-4B8F476752D8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="" xmlns:p14="http://schemas.microsoft.com/office/powerpoint/2010/main" val="5551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C8A0-F814-49FB-8A39-6F9C29C7AC46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60CF-E8E5-446B-B261-F345D73E2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99529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CBBCC9F-E3F8-4EA2-A2AD-362130D4D879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="" xmlns:p14="http://schemas.microsoft.com/office/powerpoint/2010/main" val="32438346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B490-4684-4A8D-B3B8-C304397CE134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12201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844A7DA-3D2B-4648-9DB5-1419C1CF410E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53027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C8A0-F814-49FB-8A39-6F9C29C7AC46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60CF-E8E5-446B-B261-F345D73E2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428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C8A0-F814-49FB-8A39-6F9C29C7AC46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60CF-E8E5-446B-B261-F345D73E2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2064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C8A0-F814-49FB-8A39-6F9C29C7AC46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60CF-E8E5-446B-B261-F345D73E2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060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C8A0-F814-49FB-8A39-6F9C29C7AC46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60CF-E8E5-446B-B261-F345D73E2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947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C8A0-F814-49FB-8A39-6F9C29C7AC46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60CF-E8E5-446B-B261-F345D73E2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4881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C8A0-F814-49FB-8A39-6F9C29C7AC46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60CF-E8E5-446B-B261-F345D73E2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654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8C8A0-F814-49FB-8A39-6F9C29C7AC46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E60CF-E8E5-446B-B261-F345D73E2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327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8C8A0-F814-49FB-8A39-6F9C29C7AC46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E60CF-E8E5-446B-B261-F345D73E29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 rot="20010284">
            <a:off x="2071670" y="2004617"/>
            <a:ext cx="4429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e-BY" sz="3600" dirty="0" smtClean="0">
                <a:solidFill>
                  <a:schemeClr val="tx1"/>
                </a:solidFill>
              </a:rPr>
              <a:t>РЕ</a:t>
            </a:r>
            <a:r>
              <a:rPr lang="ru-RU" sz="3600" dirty="0" smtClean="0">
                <a:solidFill>
                  <a:schemeClr val="tx1"/>
                </a:solidFill>
              </a:rPr>
              <a:t>ПОЗИТОРИЙ БГПУ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91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2A3275-FC87-4C65-9FA9-9FAC8D8BE3CB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6061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4581128"/>
            <a:ext cx="6477000" cy="16946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Коллектив как средство воспитания личности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 теме 7по пособию </a:t>
            </a:r>
            <a:r>
              <a:rPr lang="ru-RU" dirty="0" err="1" smtClean="0"/>
              <a:t>Чумаковой</a:t>
            </a:r>
            <a:r>
              <a:rPr lang="ru-RU" smtClean="0"/>
              <a:t> С.П.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1482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/>
              <a:t/>
            </a:r>
            <a:br>
              <a:rPr lang="ru-RU" sz="3800" dirty="0"/>
            </a:br>
            <a:r>
              <a:rPr lang="ru-RU" sz="3800" dirty="0" smtClean="0"/>
              <a:t/>
            </a:r>
            <a:br>
              <a:rPr lang="ru-RU" sz="3800" dirty="0" smtClean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ru-RU" sz="2400" b="1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Задачи педагога:</a:t>
            </a:r>
          </a:p>
          <a:p>
            <a:pPr lvl="1">
              <a:spcBef>
                <a:spcPts val="0"/>
              </a:spcBef>
              <a:buNone/>
            </a:pPr>
            <a:endParaRPr lang="ru-RU" sz="2400" b="1" spc="-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0" lvl="1" indent="-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+mj-lt"/>
              <a:buAutoNum type="arabicPeriod"/>
            </a:pPr>
            <a:r>
              <a:rPr lang="ru-RU" sz="2400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укрепление </a:t>
            </a:r>
            <a:r>
              <a:rPr lang="ru-R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органов управления, формирование у актива правильных представлений об интересах и задачах коллектива, обучение навыкам организаторской работы</a:t>
            </a:r>
            <a:r>
              <a:rPr lang="ru-RU" sz="2400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br>
              <a:rPr lang="ru-RU" sz="2400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sz="2400" spc="-5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0" lvl="1" indent="-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+mj-lt"/>
              <a:buAutoNum type="arabicPeriod"/>
            </a:pPr>
            <a:r>
              <a:rPr lang="ru-RU" sz="2400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повышение </a:t>
            </a:r>
            <a:r>
              <a:rPr lang="ru-R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авторитета активистов среди членов коллектива.</a:t>
            </a:r>
          </a:p>
          <a:p>
            <a:pPr marL="822960" lvl="1" indent="-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+mj-lt"/>
              <a:buAutoNum type="arabicPeriod"/>
            </a:pPr>
            <a:endParaRPr lang="ru-RU" sz="2400" spc="-5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413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/>
              <a:t/>
            </a:r>
            <a:br>
              <a:rPr lang="ru-RU" sz="3800" dirty="0"/>
            </a:br>
            <a:r>
              <a:rPr lang="ru-RU" sz="3800" dirty="0" smtClean="0"/>
              <a:t/>
            </a:r>
            <a:br>
              <a:rPr lang="ru-RU" sz="3800" dirty="0" smtClean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endParaRPr lang="ru-RU" sz="2400" dirty="0"/>
          </a:p>
          <a:p>
            <a:pPr lvl="1">
              <a:spcBef>
                <a:spcPts val="0"/>
              </a:spcBef>
              <a:buNone/>
            </a:pPr>
            <a:endParaRPr lang="ru-RU" sz="2400" dirty="0" smtClean="0"/>
          </a:p>
          <a:p>
            <a:pPr lvl="1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Характеристики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коллектива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Большинство учащихся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поддерживает актив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единодушны с ним и предъявляют требования к отдельным учащимся.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Формируется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единое общественное мнение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 основным вопросам жизни и деятельности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коллектива.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коллективе активно развиваются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традиции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Взаимоотношения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основном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бесконфликтны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характеризуются взаимным интересом, поддержкой, доброжелательностью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Wingdings" pitchFamily="2" charset="2"/>
              <a:buChar char="v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u="sng" dirty="0">
                <a:solidFill>
                  <a:srgbClr val="000000"/>
                </a:solidFill>
                <a:latin typeface="Times New Roman"/>
                <a:ea typeface="Times New Roman"/>
              </a:rPr>
              <a:t>Коллектив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 становится </a:t>
            </a:r>
            <a:r>
              <a:rPr lang="ru-RU" sz="2400" u="sng" dirty="0">
                <a:solidFill>
                  <a:srgbClr val="000000"/>
                </a:solidFill>
                <a:latin typeface="Times New Roman"/>
                <a:ea typeface="Times New Roman"/>
              </a:rPr>
              <a:t>фактором воспитания </a:t>
            </a:r>
            <a:r>
              <a:rPr lang="ru-RU" sz="2400" u="sng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учащихся.</a:t>
            </a:r>
            <a:endParaRPr lang="ru-RU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1110394" y="1628800"/>
            <a:ext cx="6912768" cy="936104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СТАДИЯ –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социальной зрелости (стадия расцвета коллектива)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338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/>
              <a:t/>
            </a:r>
            <a:br>
              <a:rPr lang="ru-RU" sz="3800" dirty="0"/>
            </a:br>
            <a:r>
              <a:rPr lang="ru-RU" sz="3800" dirty="0" smtClean="0"/>
              <a:t/>
            </a:r>
            <a:br>
              <a:rPr lang="ru-RU" sz="3800" dirty="0" smtClean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ru-RU" sz="2400" b="1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Задачи педагога:</a:t>
            </a:r>
          </a:p>
          <a:p>
            <a:pPr lvl="1">
              <a:spcBef>
                <a:spcPts val="0"/>
              </a:spcBef>
              <a:buNone/>
            </a:pPr>
            <a:endParaRPr lang="ru-RU" sz="2400" b="1" spc="-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0" lvl="1" indent="-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+mj-lt"/>
              <a:buAutoNum type="arabicPeriod"/>
            </a:pPr>
            <a:r>
              <a:rPr lang="ru-R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формирование </a:t>
            </a:r>
            <a:r>
              <a:rPr lang="ru-R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здорового общественного мнения</a:t>
            </a:r>
            <a:r>
              <a:rPr lang="ru-RU" sz="2400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;</a:t>
            </a:r>
            <a:br>
              <a:rPr lang="ru-RU" sz="2400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</a:br>
            <a:endParaRPr lang="ru-RU" sz="2400" spc="-5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0" lvl="1" indent="-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+mj-lt"/>
              <a:buAutoNum type="arabicPeriod"/>
            </a:pPr>
            <a:r>
              <a:rPr lang="ru-RU" sz="2400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создание </a:t>
            </a:r>
            <a:r>
              <a:rPr lang="ru-R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и поддержание традиций. </a:t>
            </a:r>
          </a:p>
          <a:p>
            <a:pPr marL="822960" lvl="1" indent="-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+mj-lt"/>
              <a:buAutoNum type="arabicPeriod"/>
            </a:pPr>
            <a:endParaRPr lang="ru-RU" sz="2400" spc="-5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723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/>
              <a:t/>
            </a:r>
            <a:br>
              <a:rPr lang="ru-RU" sz="3800" dirty="0"/>
            </a:br>
            <a:r>
              <a:rPr lang="ru-RU" sz="3800" dirty="0" smtClean="0"/>
              <a:t>Особенности </a:t>
            </a:r>
            <a:r>
              <a:rPr lang="ru-RU" sz="3800" dirty="0"/>
              <a:t>педагогического руководства ученическим </a:t>
            </a:r>
            <a:r>
              <a:rPr lang="ru-RU" sz="3800" dirty="0" smtClean="0"/>
              <a:t>коллективом</a:t>
            </a:r>
            <a:r>
              <a:rPr lang="ru-RU" sz="3800" dirty="0"/>
              <a:t/>
            </a:r>
            <a:br>
              <a:rPr lang="ru-RU" sz="3800" dirty="0"/>
            </a:br>
            <a:r>
              <a:rPr lang="ru-RU" sz="3800" dirty="0"/>
              <a:t/>
            </a:r>
            <a:br>
              <a:rPr lang="ru-RU" sz="3800" dirty="0"/>
            </a:br>
            <a:r>
              <a:rPr lang="ru-RU" sz="3800" dirty="0" smtClean="0"/>
              <a:t/>
            </a:r>
            <a:br>
              <a:rPr lang="ru-RU" sz="3800" dirty="0" smtClean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spcBef>
                <a:spcPts val="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67164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79577" y="1470374"/>
            <a:ext cx="783437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800" dirty="0" smtClean="0">
                <a:solidFill>
                  <a:prstClr val="black"/>
                </a:solidFill>
                <a:latin typeface="Times New Roman"/>
                <a:ea typeface="Calibri"/>
              </a:rPr>
              <a:t>Диалектика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Calibri"/>
              </a:rPr>
              <a:t>коллективного и индивидуального в воспитании</a:t>
            </a:r>
            <a:endParaRPr lang="ru-RU" sz="2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126651" y="2842244"/>
            <a:ext cx="797721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800" dirty="0" smtClean="0">
                <a:solidFill>
                  <a:prstClr val="black"/>
                </a:solidFill>
                <a:latin typeface="Times New Roman"/>
                <a:ea typeface="Calibri"/>
              </a:rPr>
              <a:t>Понятие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Calibri"/>
              </a:rPr>
              <a:t>о коллективе и его признаки</a:t>
            </a:r>
            <a:endParaRPr lang="en-US" sz="2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74736" y="3816374"/>
            <a:ext cx="776293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800" dirty="0" smtClean="0">
                <a:solidFill>
                  <a:prstClr val="black"/>
                </a:solidFill>
                <a:latin typeface="Times New Roman"/>
                <a:ea typeface="Calibri"/>
              </a:rPr>
              <a:t>Стадии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Calibri"/>
              </a:rPr>
              <a:t>развития коллектива</a:t>
            </a:r>
            <a:endParaRPr lang="en-US" sz="2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731905" y="2250937"/>
            <a:ext cx="5867400" cy="533400"/>
            <a:chOff x="1104" y="1488"/>
            <a:chExt cx="3696" cy="336"/>
          </a:xfrm>
        </p:grpSpPr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1247" y="1622"/>
              <a:ext cx="3553" cy="68"/>
              <a:chOff x="528" y="1824"/>
              <a:chExt cx="4512" cy="71"/>
            </a:xfrm>
          </p:grpSpPr>
          <p:sp>
            <p:nvSpPr>
              <p:cNvPr id="26" name="Rectangle 11"/>
              <p:cNvSpPr>
                <a:spLocks noChangeArrowheads="1"/>
              </p:cNvSpPr>
              <p:nvPr/>
            </p:nvSpPr>
            <p:spPr bwMode="gray">
              <a:xfrm>
                <a:off x="528" y="1844"/>
                <a:ext cx="4512" cy="31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Rectangle 12"/>
              <p:cNvSpPr>
                <a:spLocks noChangeArrowheads="1"/>
              </p:cNvSpPr>
              <p:nvPr/>
            </p:nvSpPr>
            <p:spPr bwMode="gray">
              <a:xfrm>
                <a:off x="528" y="1885"/>
                <a:ext cx="4512" cy="10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Rectangle 13"/>
              <p:cNvSpPr>
                <a:spLocks noChangeArrowheads="1"/>
              </p:cNvSpPr>
              <p:nvPr/>
            </p:nvSpPr>
            <p:spPr bwMode="gray">
              <a:xfrm>
                <a:off x="528" y="1824"/>
                <a:ext cx="4512" cy="10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1" name="Group 14"/>
            <p:cNvGrpSpPr>
              <a:grpSpLocks/>
            </p:cNvGrpSpPr>
            <p:nvPr/>
          </p:nvGrpSpPr>
          <p:grpSpPr bwMode="auto">
            <a:xfrm>
              <a:off x="1105" y="1488"/>
              <a:ext cx="327" cy="336"/>
              <a:chOff x="288" y="1632"/>
              <a:chExt cx="2112" cy="2448"/>
            </a:xfrm>
          </p:grpSpPr>
          <p:sp>
            <p:nvSpPr>
              <p:cNvPr id="12" name="Rectangle 15"/>
              <p:cNvSpPr>
                <a:spLocks noChangeArrowheads="1"/>
              </p:cNvSpPr>
              <p:nvPr/>
            </p:nvSpPr>
            <p:spPr bwMode="gray">
              <a:xfrm rot="2686397">
                <a:off x="1252" y="2085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gray">
              <a:xfrm rot="2686397">
                <a:off x="1515" y="2386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Rectangle 17"/>
              <p:cNvSpPr>
                <a:spLocks noChangeArrowheads="1"/>
              </p:cNvSpPr>
              <p:nvPr/>
            </p:nvSpPr>
            <p:spPr bwMode="gray">
              <a:xfrm rot="2686397">
                <a:off x="986" y="1780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Rectangle 18"/>
              <p:cNvSpPr>
                <a:spLocks noChangeArrowheads="1"/>
              </p:cNvSpPr>
              <p:nvPr/>
            </p:nvSpPr>
            <p:spPr bwMode="gray">
              <a:xfrm rot="2686397">
                <a:off x="288" y="3237"/>
                <a:ext cx="1327" cy="149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Rectangle 19"/>
              <p:cNvSpPr>
                <a:spLocks noChangeArrowheads="1"/>
              </p:cNvSpPr>
              <p:nvPr/>
            </p:nvSpPr>
            <p:spPr bwMode="gray">
              <a:xfrm rot="2686397">
                <a:off x="551" y="2936"/>
                <a:ext cx="1327" cy="145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Rectangle 20"/>
              <p:cNvSpPr>
                <a:spLocks noChangeArrowheads="1"/>
              </p:cNvSpPr>
              <p:nvPr/>
            </p:nvSpPr>
            <p:spPr bwMode="gray">
              <a:xfrm rot="2686397">
                <a:off x="810" y="2627"/>
                <a:ext cx="1327" cy="149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Rectangle 21"/>
              <p:cNvSpPr>
                <a:spLocks noChangeArrowheads="1"/>
              </p:cNvSpPr>
              <p:nvPr/>
            </p:nvSpPr>
            <p:spPr bwMode="gray">
              <a:xfrm rot="2686397">
                <a:off x="1073" y="2322"/>
                <a:ext cx="1327" cy="145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Rectangle 22"/>
              <p:cNvSpPr>
                <a:spLocks noChangeArrowheads="1"/>
              </p:cNvSpPr>
              <p:nvPr/>
            </p:nvSpPr>
            <p:spPr bwMode="gray">
              <a:xfrm rot="2686397">
                <a:off x="1646" y="2539"/>
                <a:ext cx="128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Rectangle 23"/>
              <p:cNvSpPr>
                <a:spLocks noChangeArrowheads="1"/>
              </p:cNvSpPr>
              <p:nvPr/>
            </p:nvSpPr>
            <p:spPr bwMode="gray">
              <a:xfrm rot="2686397">
                <a:off x="1387" y="2234"/>
                <a:ext cx="125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Rectangle 24"/>
              <p:cNvSpPr>
                <a:spLocks noChangeArrowheads="1"/>
              </p:cNvSpPr>
              <p:nvPr/>
            </p:nvSpPr>
            <p:spPr bwMode="gray">
              <a:xfrm rot="2686397">
                <a:off x="858" y="1632"/>
                <a:ext cx="125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Rectangle 25"/>
              <p:cNvSpPr>
                <a:spLocks noChangeArrowheads="1"/>
              </p:cNvSpPr>
              <p:nvPr/>
            </p:nvSpPr>
            <p:spPr bwMode="gray">
              <a:xfrm rot="2686397">
                <a:off x="1121" y="1933"/>
                <a:ext cx="128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Rectangle 26"/>
              <p:cNvSpPr>
                <a:spLocks noChangeArrowheads="1"/>
              </p:cNvSpPr>
              <p:nvPr/>
            </p:nvSpPr>
            <p:spPr bwMode="gray">
              <a:xfrm rot="2686397">
                <a:off x="419" y="3085"/>
                <a:ext cx="1328" cy="148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gray">
              <a:xfrm rot="2686397">
                <a:off x="679" y="2780"/>
                <a:ext cx="1327" cy="148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gray">
              <a:xfrm rot="2686397">
                <a:off x="941" y="2471"/>
                <a:ext cx="1328" cy="148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9" name="Group 29"/>
          <p:cNvGrpSpPr>
            <a:grpSpLocks/>
          </p:cNvGrpSpPr>
          <p:nvPr/>
        </p:nvGrpSpPr>
        <p:grpSpPr bwMode="auto">
          <a:xfrm>
            <a:off x="734591" y="3247882"/>
            <a:ext cx="5867400" cy="533400"/>
            <a:chOff x="960" y="1536"/>
            <a:chExt cx="3696" cy="336"/>
          </a:xfrm>
        </p:grpSpPr>
        <p:grpSp>
          <p:nvGrpSpPr>
            <p:cNvPr id="30" name="Group 30"/>
            <p:cNvGrpSpPr>
              <a:grpSpLocks/>
            </p:cNvGrpSpPr>
            <p:nvPr/>
          </p:nvGrpSpPr>
          <p:grpSpPr bwMode="auto">
            <a:xfrm>
              <a:off x="1103" y="1670"/>
              <a:ext cx="3553" cy="68"/>
              <a:chOff x="528" y="1824"/>
              <a:chExt cx="4512" cy="71"/>
            </a:xfrm>
          </p:grpSpPr>
          <p:sp>
            <p:nvSpPr>
              <p:cNvPr id="46" name="Rectangle 31"/>
              <p:cNvSpPr>
                <a:spLocks noChangeArrowheads="1"/>
              </p:cNvSpPr>
              <p:nvPr/>
            </p:nvSpPr>
            <p:spPr bwMode="gray">
              <a:xfrm>
                <a:off x="528" y="1844"/>
                <a:ext cx="4512" cy="31"/>
              </a:xfrm>
              <a:prstGeom prst="rect">
                <a:avLst/>
              </a:prstGeom>
              <a:gradFill rotWithShape="0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Rectangle 32"/>
              <p:cNvSpPr>
                <a:spLocks noChangeArrowheads="1"/>
              </p:cNvSpPr>
              <p:nvPr/>
            </p:nvSpPr>
            <p:spPr bwMode="gray">
              <a:xfrm>
                <a:off x="528" y="1885"/>
                <a:ext cx="4512" cy="10"/>
              </a:xfrm>
              <a:prstGeom prst="rect">
                <a:avLst/>
              </a:prstGeom>
              <a:gradFill rotWithShape="0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Rectangle 33"/>
              <p:cNvSpPr>
                <a:spLocks noChangeArrowheads="1"/>
              </p:cNvSpPr>
              <p:nvPr/>
            </p:nvSpPr>
            <p:spPr bwMode="gray">
              <a:xfrm>
                <a:off x="528" y="1824"/>
                <a:ext cx="4512" cy="10"/>
              </a:xfrm>
              <a:prstGeom prst="rect">
                <a:avLst/>
              </a:prstGeom>
              <a:gradFill rotWithShape="0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961" y="1536"/>
              <a:ext cx="327" cy="336"/>
              <a:chOff x="288" y="1632"/>
              <a:chExt cx="2112" cy="2448"/>
            </a:xfrm>
          </p:grpSpPr>
          <p:sp>
            <p:nvSpPr>
              <p:cNvPr id="32" name="Rectangle 35"/>
              <p:cNvSpPr>
                <a:spLocks noChangeArrowheads="1"/>
              </p:cNvSpPr>
              <p:nvPr/>
            </p:nvSpPr>
            <p:spPr bwMode="gray">
              <a:xfrm rot="2686397">
                <a:off x="1252" y="2085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Rectangle 36"/>
              <p:cNvSpPr>
                <a:spLocks noChangeArrowheads="1"/>
              </p:cNvSpPr>
              <p:nvPr/>
            </p:nvSpPr>
            <p:spPr bwMode="gray">
              <a:xfrm rot="2686397">
                <a:off x="1515" y="2386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Rectangle 37"/>
              <p:cNvSpPr>
                <a:spLocks noChangeArrowheads="1"/>
              </p:cNvSpPr>
              <p:nvPr/>
            </p:nvSpPr>
            <p:spPr bwMode="gray">
              <a:xfrm rot="2686397">
                <a:off x="986" y="1780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Rectangle 38"/>
              <p:cNvSpPr>
                <a:spLocks noChangeArrowheads="1"/>
              </p:cNvSpPr>
              <p:nvPr/>
            </p:nvSpPr>
            <p:spPr bwMode="gray">
              <a:xfrm rot="2686397">
                <a:off x="288" y="3237"/>
                <a:ext cx="1327" cy="149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Rectangle 39"/>
              <p:cNvSpPr>
                <a:spLocks noChangeArrowheads="1"/>
              </p:cNvSpPr>
              <p:nvPr/>
            </p:nvSpPr>
            <p:spPr bwMode="gray">
              <a:xfrm rot="2686397">
                <a:off x="551" y="2936"/>
                <a:ext cx="1327" cy="145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Rectangle 40"/>
              <p:cNvSpPr>
                <a:spLocks noChangeArrowheads="1"/>
              </p:cNvSpPr>
              <p:nvPr/>
            </p:nvSpPr>
            <p:spPr bwMode="gray">
              <a:xfrm rot="2686397">
                <a:off x="810" y="2627"/>
                <a:ext cx="1327" cy="149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Rectangle 41"/>
              <p:cNvSpPr>
                <a:spLocks noChangeArrowheads="1"/>
              </p:cNvSpPr>
              <p:nvPr/>
            </p:nvSpPr>
            <p:spPr bwMode="gray">
              <a:xfrm rot="2686397">
                <a:off x="1073" y="2322"/>
                <a:ext cx="1327" cy="145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Rectangle 42"/>
              <p:cNvSpPr>
                <a:spLocks noChangeArrowheads="1"/>
              </p:cNvSpPr>
              <p:nvPr/>
            </p:nvSpPr>
            <p:spPr bwMode="gray">
              <a:xfrm rot="2686397">
                <a:off x="1646" y="2539"/>
                <a:ext cx="128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Rectangle 43"/>
              <p:cNvSpPr>
                <a:spLocks noChangeArrowheads="1"/>
              </p:cNvSpPr>
              <p:nvPr/>
            </p:nvSpPr>
            <p:spPr bwMode="gray">
              <a:xfrm rot="2686397">
                <a:off x="1387" y="2234"/>
                <a:ext cx="125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Rectangle 44"/>
              <p:cNvSpPr>
                <a:spLocks noChangeArrowheads="1"/>
              </p:cNvSpPr>
              <p:nvPr/>
            </p:nvSpPr>
            <p:spPr bwMode="gray">
              <a:xfrm rot="2686397">
                <a:off x="858" y="1632"/>
                <a:ext cx="125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Rectangle 45"/>
              <p:cNvSpPr>
                <a:spLocks noChangeArrowheads="1"/>
              </p:cNvSpPr>
              <p:nvPr/>
            </p:nvSpPr>
            <p:spPr bwMode="gray">
              <a:xfrm rot="2686397">
                <a:off x="1121" y="1933"/>
                <a:ext cx="128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Rectangle 46"/>
              <p:cNvSpPr>
                <a:spLocks noChangeArrowheads="1"/>
              </p:cNvSpPr>
              <p:nvPr/>
            </p:nvSpPr>
            <p:spPr bwMode="gray">
              <a:xfrm rot="2686397">
                <a:off x="419" y="3085"/>
                <a:ext cx="1328" cy="148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Rectangle 47"/>
              <p:cNvSpPr>
                <a:spLocks noChangeArrowheads="1"/>
              </p:cNvSpPr>
              <p:nvPr/>
            </p:nvSpPr>
            <p:spPr bwMode="gray">
              <a:xfrm rot="2686397">
                <a:off x="679" y="2780"/>
                <a:ext cx="1327" cy="148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Rectangle 48"/>
              <p:cNvSpPr>
                <a:spLocks noChangeArrowheads="1"/>
              </p:cNvSpPr>
              <p:nvPr/>
            </p:nvSpPr>
            <p:spPr bwMode="gray">
              <a:xfrm rot="2686397">
                <a:off x="941" y="2471"/>
                <a:ext cx="1328" cy="148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9" name="Group 69"/>
          <p:cNvGrpSpPr>
            <a:grpSpLocks/>
          </p:cNvGrpSpPr>
          <p:nvPr/>
        </p:nvGrpSpPr>
        <p:grpSpPr bwMode="auto">
          <a:xfrm>
            <a:off x="772627" y="4187880"/>
            <a:ext cx="5867400" cy="533400"/>
            <a:chOff x="1104" y="1488"/>
            <a:chExt cx="3696" cy="336"/>
          </a:xfrm>
        </p:grpSpPr>
        <p:grpSp>
          <p:nvGrpSpPr>
            <p:cNvPr id="70" name="Group 70"/>
            <p:cNvGrpSpPr>
              <a:grpSpLocks/>
            </p:cNvGrpSpPr>
            <p:nvPr/>
          </p:nvGrpSpPr>
          <p:grpSpPr bwMode="auto">
            <a:xfrm>
              <a:off x="1247" y="1622"/>
              <a:ext cx="3553" cy="68"/>
              <a:chOff x="528" y="1824"/>
              <a:chExt cx="4512" cy="71"/>
            </a:xfrm>
          </p:grpSpPr>
          <p:sp>
            <p:nvSpPr>
              <p:cNvPr id="86" name="Rectangle 71"/>
              <p:cNvSpPr>
                <a:spLocks noChangeArrowheads="1"/>
              </p:cNvSpPr>
              <p:nvPr/>
            </p:nvSpPr>
            <p:spPr bwMode="gray">
              <a:xfrm>
                <a:off x="528" y="1844"/>
                <a:ext cx="4512" cy="31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Rectangle 72"/>
              <p:cNvSpPr>
                <a:spLocks noChangeArrowheads="1"/>
              </p:cNvSpPr>
              <p:nvPr/>
            </p:nvSpPr>
            <p:spPr bwMode="gray">
              <a:xfrm>
                <a:off x="528" y="1885"/>
                <a:ext cx="4512" cy="10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Rectangle 73"/>
              <p:cNvSpPr>
                <a:spLocks noChangeArrowheads="1"/>
              </p:cNvSpPr>
              <p:nvPr/>
            </p:nvSpPr>
            <p:spPr bwMode="gray">
              <a:xfrm>
                <a:off x="528" y="1824"/>
                <a:ext cx="4512" cy="10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1" name="Group 74"/>
            <p:cNvGrpSpPr>
              <a:grpSpLocks/>
            </p:cNvGrpSpPr>
            <p:nvPr/>
          </p:nvGrpSpPr>
          <p:grpSpPr bwMode="auto">
            <a:xfrm>
              <a:off x="1105" y="1488"/>
              <a:ext cx="327" cy="336"/>
              <a:chOff x="288" y="1632"/>
              <a:chExt cx="2112" cy="2448"/>
            </a:xfrm>
          </p:grpSpPr>
          <p:sp>
            <p:nvSpPr>
              <p:cNvPr id="72" name="Rectangle 75"/>
              <p:cNvSpPr>
                <a:spLocks noChangeArrowheads="1"/>
              </p:cNvSpPr>
              <p:nvPr/>
            </p:nvSpPr>
            <p:spPr bwMode="gray">
              <a:xfrm rot="2686397">
                <a:off x="1252" y="2085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Rectangle 76"/>
              <p:cNvSpPr>
                <a:spLocks noChangeArrowheads="1"/>
              </p:cNvSpPr>
              <p:nvPr/>
            </p:nvSpPr>
            <p:spPr bwMode="gray">
              <a:xfrm rot="2686397">
                <a:off x="1515" y="2386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Rectangle 77"/>
              <p:cNvSpPr>
                <a:spLocks noChangeArrowheads="1"/>
              </p:cNvSpPr>
              <p:nvPr/>
            </p:nvSpPr>
            <p:spPr bwMode="gray">
              <a:xfrm rot="2686397">
                <a:off x="986" y="1780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Rectangle 78"/>
              <p:cNvSpPr>
                <a:spLocks noChangeArrowheads="1"/>
              </p:cNvSpPr>
              <p:nvPr/>
            </p:nvSpPr>
            <p:spPr bwMode="gray">
              <a:xfrm rot="2686397">
                <a:off x="288" y="3237"/>
                <a:ext cx="1327" cy="149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Rectangle 79"/>
              <p:cNvSpPr>
                <a:spLocks noChangeArrowheads="1"/>
              </p:cNvSpPr>
              <p:nvPr/>
            </p:nvSpPr>
            <p:spPr bwMode="gray">
              <a:xfrm rot="2686397">
                <a:off x="551" y="2936"/>
                <a:ext cx="1327" cy="145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Rectangle 80"/>
              <p:cNvSpPr>
                <a:spLocks noChangeArrowheads="1"/>
              </p:cNvSpPr>
              <p:nvPr/>
            </p:nvSpPr>
            <p:spPr bwMode="gray">
              <a:xfrm rot="2686397">
                <a:off x="810" y="2627"/>
                <a:ext cx="1327" cy="149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Rectangle 81"/>
              <p:cNvSpPr>
                <a:spLocks noChangeArrowheads="1"/>
              </p:cNvSpPr>
              <p:nvPr/>
            </p:nvSpPr>
            <p:spPr bwMode="gray">
              <a:xfrm rot="2686397">
                <a:off x="1073" y="2322"/>
                <a:ext cx="1327" cy="145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Rectangle 82"/>
              <p:cNvSpPr>
                <a:spLocks noChangeArrowheads="1"/>
              </p:cNvSpPr>
              <p:nvPr/>
            </p:nvSpPr>
            <p:spPr bwMode="gray">
              <a:xfrm rot="2686397">
                <a:off x="1646" y="2539"/>
                <a:ext cx="128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Rectangle 83"/>
              <p:cNvSpPr>
                <a:spLocks noChangeArrowheads="1"/>
              </p:cNvSpPr>
              <p:nvPr/>
            </p:nvSpPr>
            <p:spPr bwMode="gray">
              <a:xfrm rot="2686397">
                <a:off x="1387" y="2234"/>
                <a:ext cx="125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Rectangle 84"/>
              <p:cNvSpPr>
                <a:spLocks noChangeArrowheads="1"/>
              </p:cNvSpPr>
              <p:nvPr/>
            </p:nvSpPr>
            <p:spPr bwMode="gray">
              <a:xfrm rot="2686397">
                <a:off x="858" y="1632"/>
                <a:ext cx="125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Rectangle 85"/>
              <p:cNvSpPr>
                <a:spLocks noChangeArrowheads="1"/>
              </p:cNvSpPr>
              <p:nvPr/>
            </p:nvSpPr>
            <p:spPr bwMode="gray">
              <a:xfrm rot="2686397">
                <a:off x="1121" y="1933"/>
                <a:ext cx="128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Rectangle 86"/>
              <p:cNvSpPr>
                <a:spLocks noChangeArrowheads="1"/>
              </p:cNvSpPr>
              <p:nvPr/>
            </p:nvSpPr>
            <p:spPr bwMode="gray">
              <a:xfrm rot="2686397">
                <a:off x="419" y="3085"/>
                <a:ext cx="1328" cy="148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Rectangle 87"/>
              <p:cNvSpPr>
                <a:spLocks noChangeArrowheads="1"/>
              </p:cNvSpPr>
              <p:nvPr/>
            </p:nvSpPr>
            <p:spPr bwMode="gray">
              <a:xfrm rot="2686397">
                <a:off x="679" y="2780"/>
                <a:ext cx="1327" cy="148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5" name="Rectangle 88"/>
              <p:cNvSpPr>
                <a:spLocks noChangeArrowheads="1"/>
              </p:cNvSpPr>
              <p:nvPr/>
            </p:nvSpPr>
            <p:spPr bwMode="gray">
              <a:xfrm rot="2686397">
                <a:off x="941" y="2471"/>
                <a:ext cx="1328" cy="148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615" y="5928597"/>
            <a:ext cx="58404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05967" y="4707223"/>
            <a:ext cx="657965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  <a:latin typeface="Times New Roman"/>
                <a:ea typeface="Calibri"/>
              </a:rPr>
              <a:t>Особенности 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Calibri"/>
              </a:rPr>
              <a:t>педагогического руководства ученическим коллективом на разных этапах его развития</a:t>
            </a:r>
            <a:endParaRPr lang="ru-RU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41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 smtClean="0"/>
              <a:t>Диалектика </a:t>
            </a:r>
            <a:r>
              <a:rPr lang="ru-RU" sz="3800" dirty="0"/>
              <a:t>коллективного и индивидуального в воспитании</a:t>
            </a:r>
            <a:br>
              <a:rPr lang="ru-RU" sz="3800" dirty="0"/>
            </a:br>
            <a:r>
              <a:rPr lang="ru-RU" sz="3800" dirty="0" smtClean="0"/>
              <a:t/>
            </a:r>
            <a:br>
              <a:rPr lang="ru-RU" sz="3800" dirty="0" smtClean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живет и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развивается как личность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системе различных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общественных отношений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процессе активного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взаимодействия с другими людьми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Наиболее активно и продуктивно процесс взаимодействия протекает в групповой деятельности,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высшей степенью развития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которой является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коллектив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</a:pPr>
            <a:endParaRPr lang="ru-RU" sz="2400" dirty="0" smtClean="0"/>
          </a:p>
          <a:p>
            <a:pPr>
              <a:spcBef>
                <a:spcPts val="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59464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 smtClean="0">
                <a:solidFill>
                  <a:srgbClr val="775F55"/>
                </a:solidFill>
              </a:rPr>
              <a:t/>
            </a:r>
            <a:br>
              <a:rPr lang="ru-RU" sz="3800" dirty="0" smtClean="0">
                <a:solidFill>
                  <a:srgbClr val="775F55"/>
                </a:solidFill>
              </a:rPr>
            </a:br>
            <a:r>
              <a:rPr lang="ru-RU" sz="3800" dirty="0" smtClean="0">
                <a:solidFill>
                  <a:srgbClr val="775F55"/>
                </a:solidFill>
              </a:rPr>
              <a:t>Понятие </a:t>
            </a:r>
            <a:r>
              <a:rPr lang="ru-RU" sz="3800" dirty="0">
                <a:solidFill>
                  <a:srgbClr val="775F55"/>
                </a:solidFill>
              </a:rPr>
              <a:t>о коллективе и его признаки</a:t>
            </a: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Современная </a:t>
            </a:r>
            <a:r>
              <a:rPr lang="ru-RU" sz="2800" dirty="0">
                <a:latin typeface="Times New Roman"/>
                <a:ea typeface="Times New Roman"/>
              </a:rPr>
              <a:t>педагогическая наука рассматривает </a:t>
            </a:r>
            <a:r>
              <a:rPr lang="ru-RU" sz="2800" b="1" dirty="0">
                <a:latin typeface="Times New Roman"/>
                <a:ea typeface="Times New Roman"/>
              </a:rPr>
              <a:t>коллектив</a:t>
            </a:r>
            <a:r>
              <a:rPr lang="ru-RU" sz="2800" dirty="0">
                <a:latin typeface="Times New Roman"/>
                <a:ea typeface="Times New Roman"/>
              </a:rPr>
              <a:t> как </a:t>
            </a:r>
            <a:r>
              <a:rPr lang="ru-RU" sz="2800" b="1" i="1" dirty="0">
                <a:latin typeface="Times New Roman"/>
                <a:ea typeface="Times New Roman"/>
              </a:rPr>
              <a:t>важнейшее средство воспитания личности</a:t>
            </a:r>
            <a:r>
              <a:rPr lang="ru-RU" sz="2800" dirty="0">
                <a:latin typeface="Times New Roman"/>
                <a:ea typeface="Times New Roman"/>
              </a:rPr>
              <a:t>.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buNone/>
            </a:pPr>
            <a:endParaRPr lang="ru-RU" sz="2800" dirty="0" smtClean="0"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Формирование </a:t>
            </a:r>
            <a:r>
              <a:rPr lang="ru-RU" sz="2800" b="1" dirty="0">
                <a:latin typeface="Times New Roman"/>
                <a:ea typeface="Times New Roman"/>
              </a:rPr>
              <a:t>высокоразвитого (воспитательного) коллектива </a:t>
            </a:r>
            <a:r>
              <a:rPr lang="ru-RU" sz="2800" dirty="0">
                <a:latin typeface="Times New Roman"/>
                <a:ea typeface="Times New Roman"/>
              </a:rPr>
              <a:t>– одна из </a:t>
            </a:r>
            <a:r>
              <a:rPr lang="ru-RU" sz="2800" u="sng" dirty="0">
                <a:latin typeface="Times New Roman"/>
                <a:ea typeface="Times New Roman"/>
              </a:rPr>
              <a:t>ведущих задач </a:t>
            </a:r>
            <a:r>
              <a:rPr lang="ru-RU" sz="2800" dirty="0">
                <a:latin typeface="Times New Roman"/>
                <a:ea typeface="Times New Roman"/>
              </a:rPr>
              <a:t>деятельности педагога, объект целенаправленной и систематической работы. </a:t>
            </a:r>
            <a:endParaRPr lang="ru-RU" sz="2800" dirty="0" smtClean="0"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buNone/>
            </a:pPr>
            <a:endParaRPr lang="ru-RU" sz="2400" dirty="0" smtClean="0"/>
          </a:p>
          <a:p>
            <a:pPr lvl="1">
              <a:spcBef>
                <a:spcPts val="0"/>
              </a:spcBef>
            </a:pPr>
            <a:endParaRPr lang="ru-RU" sz="2400" dirty="0" smtClean="0"/>
          </a:p>
          <a:p>
            <a:pPr>
              <a:spcBef>
                <a:spcPts val="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44108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endParaRPr lang="ru-RU" sz="2400" dirty="0" smtClean="0"/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Wingdings" pitchFamily="2" charset="2"/>
              <a:buChar char="q"/>
            </a:pPr>
            <a:r>
              <a:rPr lang="ru-RU" sz="2400" dirty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социально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значимая цель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которая осознана и принята членами коллектива, прилагающими усилия для ее достижения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Wingdings" pitchFamily="2" charset="2"/>
              <a:buChar char="q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совместная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деятельность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учебная, трудовая, общественно-полезная, досуговая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Wingdings" pitchFamily="2" charset="2"/>
              <a:buChar char="q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четко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выраженная структура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Общешкольный коллектив включает педагогический и ученический коллектив.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Wingdings" pitchFamily="2" charset="2"/>
              <a:buChar char="q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самоуправления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 общее собрание, ученический комитет, совет (школы, класса). В коллективе выделяется актив – ученики, ответственные за разные участки работы, наделенные функцией управления.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91680" y="1700808"/>
            <a:ext cx="619268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Признаки воспитательного коллектива :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996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endParaRPr lang="ru-RU" sz="2400" dirty="0" smtClean="0"/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Wingdings" pitchFamily="2" charset="2"/>
              <a:buChar char="q"/>
            </a:pPr>
            <a:r>
              <a:rPr lang="ru-RU" sz="2400" dirty="0"/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развитая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культура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основу которой составляют гуманистические ценности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Wingdings" pitchFamily="2" charset="2"/>
              <a:buChar char="q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психологическая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общность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(чувство «мы»), благоприятный психологический климат, основанный на доброжелательности, взаимопонимании, взаимопомощи, взаимной ответственности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Wingdings" pitchFamily="2" charset="2"/>
              <a:buChar char="q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открытость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наличие связей коллектива с окружающим социумом (учреждениями дополнительного образования, библиотеками, предприятиями и др.).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72472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 smtClean="0"/>
              <a:t>Стадии развития коллектива</a:t>
            </a:r>
            <a:r>
              <a:rPr lang="ru-RU" sz="3800" dirty="0"/>
              <a:t/>
            </a:r>
            <a:br>
              <a:rPr lang="ru-RU" sz="3800" dirty="0"/>
            </a:br>
            <a:r>
              <a:rPr lang="ru-RU" sz="3800" dirty="0" smtClean="0"/>
              <a:t/>
            </a:r>
            <a:br>
              <a:rPr lang="ru-RU" sz="3800" dirty="0" smtClean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endParaRPr lang="ru-RU" sz="2400" dirty="0" smtClean="0"/>
          </a:p>
          <a:p>
            <a:pPr lvl="1">
              <a:spcBef>
                <a:spcPts val="0"/>
              </a:spcBef>
              <a:buNone/>
            </a:pPr>
            <a:endParaRPr lang="ru-RU" sz="2400" dirty="0" smtClean="0"/>
          </a:p>
          <a:p>
            <a:pPr lvl="1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Характеристики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коллектива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Дети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плохо знают друг друга, разобщены и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не способны к самоорганизации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Ключевой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фигурой является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педагог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Он выступает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организатором жизнедеятельности коллектива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целом первый этап характеризуется </a:t>
            </a:r>
            <a:r>
              <a:rPr lang="ru-RU" sz="2400" i="1" u="sng" dirty="0">
                <a:latin typeface="Times New Roman" pitchFamily="18" charset="0"/>
                <a:cs typeface="Times New Roman" pitchFamily="18" charset="0"/>
              </a:rPr>
              <a:t>адаптацией учащихся к учебному процессу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 требованиям, традициям учебного заведения.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Первая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стадия завершена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когда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выделился и заработал актив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 члены коллектива включились в совместную деятельность по достижению общей цели. </a:t>
            </a: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971600" y="1535487"/>
            <a:ext cx="6912768" cy="936104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 СТАДИЯ - социального единства (стадия первоначального сплочения)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312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/>
              <a:t/>
            </a:r>
            <a:br>
              <a:rPr lang="ru-RU" sz="3800" dirty="0"/>
            </a:br>
            <a:r>
              <a:rPr lang="ru-RU" sz="3800" dirty="0" smtClean="0"/>
              <a:t/>
            </a:r>
            <a:br>
              <a:rPr lang="ru-RU" sz="3800" dirty="0" smtClean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ru-RU" sz="2400" b="1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Задачи педагога:</a:t>
            </a:r>
          </a:p>
          <a:p>
            <a:pPr lvl="1">
              <a:spcBef>
                <a:spcPts val="0"/>
              </a:spcBef>
              <a:buNone/>
            </a:pPr>
            <a:endParaRPr lang="ru-RU" sz="2400" b="1" spc="-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822960" lvl="1" indent="-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+mj-lt"/>
              <a:buAutoNum type="arabicPeriod"/>
            </a:pPr>
            <a:r>
              <a:rPr lang="ru-RU" sz="2400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оказание </a:t>
            </a:r>
            <a:r>
              <a:rPr lang="ru-R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помощи учащимся в изучении и познании друг друга, сближение членов </a:t>
            </a:r>
            <a:r>
              <a:rPr lang="ru-RU" sz="2400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коллектива;</a:t>
            </a:r>
          </a:p>
          <a:p>
            <a:pPr marL="822960" lvl="1" indent="-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+mj-lt"/>
              <a:buAutoNum type="arabicPeriod"/>
            </a:pPr>
            <a:r>
              <a:rPr lang="ru-RU" sz="2400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выявление </a:t>
            </a:r>
            <a:r>
              <a:rPr lang="ru-R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интересов учащихся и вовлечение их в совместные </a:t>
            </a:r>
            <a:r>
              <a:rPr lang="ru-RU" sz="2400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дела;</a:t>
            </a:r>
          </a:p>
          <a:p>
            <a:pPr marL="822960" lvl="1" indent="-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+mj-lt"/>
              <a:buAutoNum type="arabicPeriod"/>
            </a:pPr>
            <a:r>
              <a:rPr lang="ru-RU" sz="2400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выявление </a:t>
            </a:r>
            <a:r>
              <a:rPr lang="ru-R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активистов, наиболее увлеченных, деятельных и коммуникабельных </a:t>
            </a:r>
            <a:r>
              <a:rPr lang="ru-RU" sz="2400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учеников;</a:t>
            </a:r>
          </a:p>
          <a:p>
            <a:pPr marL="822960" lvl="1" indent="-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+mj-lt"/>
              <a:buAutoNum type="arabicPeriod"/>
            </a:pPr>
            <a:r>
              <a:rPr lang="ru-RU" sz="2400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распределение </a:t>
            </a:r>
            <a:r>
              <a:rPr lang="ru-R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поручений, выполняя которые каждый ученик включится в коллективную жизнь.</a:t>
            </a:r>
          </a:p>
        </p:txBody>
      </p:sp>
    </p:spTree>
    <p:extLst>
      <p:ext uri="{BB962C8B-B14F-4D97-AF65-F5344CB8AC3E}">
        <p14:creationId xmlns="" xmlns:p14="http://schemas.microsoft.com/office/powerpoint/2010/main" val="345724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 smtClean="0"/>
              <a:t/>
            </a:r>
            <a:br>
              <a:rPr lang="ru-RU" sz="3800" dirty="0" smtClean="0"/>
            </a:br>
            <a:r>
              <a:rPr lang="ru-RU" sz="3800" dirty="0"/>
              <a:t/>
            </a:r>
            <a:br>
              <a:rPr lang="ru-RU" sz="3800" dirty="0"/>
            </a:br>
            <a:r>
              <a:rPr lang="ru-RU" sz="3800" dirty="0" smtClean="0"/>
              <a:t/>
            </a:r>
            <a:br>
              <a:rPr lang="ru-RU" sz="3800" dirty="0" smtClean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endParaRPr lang="ru-RU" sz="2400" dirty="0"/>
          </a:p>
          <a:p>
            <a:pPr lvl="1">
              <a:spcBef>
                <a:spcPts val="0"/>
              </a:spcBef>
              <a:buNone/>
            </a:pPr>
            <a:endParaRPr lang="ru-RU" sz="2400" dirty="0" smtClean="0"/>
          </a:p>
          <a:p>
            <a:pPr lvl="1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Характеристики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коллектива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У коллектива появляются первые признаки </a:t>
            </a:r>
            <a:r>
              <a:rPr lang="ru-RU" sz="2400" u="sng" spc="-5" dirty="0">
                <a:solidFill>
                  <a:srgbClr val="000000"/>
                </a:solidFill>
                <a:latin typeface="Times New Roman"/>
                <a:ea typeface="Times New Roman"/>
              </a:rPr>
              <a:t>субъекта воспитания</a:t>
            </a:r>
            <a:r>
              <a:rPr lang="ru-R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, начинают действовать механизмы самоорганизации. </a:t>
            </a:r>
            <a:endParaRPr lang="ru-RU" sz="2400" spc="-5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Wingdings" pitchFamily="2" charset="2"/>
              <a:buChar char="v"/>
            </a:pPr>
            <a:r>
              <a:rPr lang="ru-R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u="sng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Актив</a:t>
            </a:r>
            <a:r>
              <a:rPr lang="ru-RU" sz="2400" spc="-5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2400" spc="-5" dirty="0">
                <a:solidFill>
                  <a:srgbClr val="000000"/>
                </a:solidFill>
                <a:latin typeface="Times New Roman"/>
                <a:ea typeface="Times New Roman"/>
              </a:rPr>
              <a:t>(а не педагог) выражает коллективные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интересы, предъявляет требования к членам коллектива. </a:t>
            </a:r>
            <a:r>
              <a:rPr lang="ru-RU" sz="2400" spc="-10" dirty="0">
                <a:solidFill>
                  <a:srgbClr val="000000"/>
                </a:solidFill>
                <a:latin typeface="Times New Roman"/>
                <a:ea typeface="Times New Roman"/>
              </a:rPr>
              <a:t>Педагог теперь оказывает влияние на учащихся </a:t>
            </a: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через актив, и его непосредственное воздействие на уча</a:t>
            </a:r>
            <a:r>
              <a:rPr lang="ru-RU" sz="2400" spc="-20" dirty="0">
                <a:solidFill>
                  <a:srgbClr val="000000"/>
                </a:solidFill>
                <a:latin typeface="Times New Roman"/>
                <a:ea typeface="Times New Roman"/>
              </a:rPr>
              <a:t>щихся становится незаметным.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1110394" y="1628800"/>
            <a:ext cx="6912768" cy="936104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СТАДИЯ </a:t>
            </a:r>
            <a:r>
              <a:rPr lang="ru-RU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товарищества (стадия усиления влияния актива) </a:t>
            </a:r>
            <a:endParaRPr lang="ru-RU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724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560</Words>
  <Application>Microsoft Office PowerPoint</Application>
  <PresentationFormat>Экран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Обычная</vt:lpstr>
      <vt:lpstr>Коллектив как средство воспитания личности </vt:lpstr>
      <vt:lpstr>План лекции</vt:lpstr>
      <vt:lpstr>Диалектика коллективного и индивидуального в воспитании  </vt:lpstr>
      <vt:lpstr> Понятие о коллективе и его признаки </vt:lpstr>
      <vt:lpstr> </vt:lpstr>
      <vt:lpstr> </vt:lpstr>
      <vt:lpstr> Стадии развития коллектива  </vt:lpstr>
      <vt:lpstr>   </vt:lpstr>
      <vt:lpstr>   </vt:lpstr>
      <vt:lpstr>   </vt:lpstr>
      <vt:lpstr>   </vt:lpstr>
      <vt:lpstr>   </vt:lpstr>
      <vt:lpstr>  Особенности педагогического руководства ученическим коллективом 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Коллектив как средство воспитания личности</dc:title>
  <dc:creator>Microsoft Office</dc:creator>
  <cp:lastModifiedBy>Home</cp:lastModifiedBy>
  <cp:revision>14</cp:revision>
  <dcterms:created xsi:type="dcterms:W3CDTF">2018-08-31T11:56:00Z</dcterms:created>
  <dcterms:modified xsi:type="dcterms:W3CDTF">2018-09-18T07:53:15Z</dcterms:modified>
</cp:coreProperties>
</file>