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67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 userDrawn="1"/>
        </p:nvSpPr>
        <p:spPr>
          <a:xfrm rot="19412691">
            <a:off x="1167707" y="3034669"/>
            <a:ext cx="6469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РЕПОЗИТОРИЙ</a:t>
            </a:r>
            <a:r>
              <a:rPr lang="ru-RU" sz="2800" baseline="0" dirty="0" smtClean="0">
                <a:solidFill>
                  <a:schemeClr val="bg1"/>
                </a:solidFill>
              </a:rPr>
              <a:t> БГПУ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84F87BE-2D43-44A4-9D23-98C6D0B42294}" type="datetime1">
              <a:rPr lang="ru-RU" smtClean="0"/>
              <a:pPr/>
              <a:t>18.09.2018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998043-8DF1-4A51-9BE7-E90D6994D999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62577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B490-4684-4A8D-B3B8-C304397CE134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7911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844A7DA-3D2B-4648-9DB5-1419C1CF410E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45778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84F87BE-2D43-44A4-9D23-98C6D0B42294}" type="datetime1">
              <a:rPr lang="ru-RU" smtClean="0"/>
              <a:pPr/>
              <a:t>18.09.2018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EBDDC3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998043-8DF1-4A51-9BE7-E90D6994D999}" type="slidenum">
              <a:rPr lang="ru-RU" smtClean="0">
                <a:solidFill>
                  <a:srgbClr val="EBDDC3"/>
                </a:solidFill>
              </a:rPr>
              <a:pPr/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07154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627A5-DC40-47B3-B39C-032F6690567D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 rot="19726727">
            <a:off x="638674" y="2902861"/>
            <a:ext cx="7325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РЕПОЗИТОРИЙ БГПУ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1936600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FFB9-8E22-40D3-B79A-3B6D2A8B1CDF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62491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2E3D4D-9703-4401-97D1-DC6812628B0C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0178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7E6CB71-99E2-46F3-B970-300C2387A0E2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5633822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6130-8364-40B2-B3C9-003F4D0B8F05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75211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792A-A025-4FD5-9AC6-031BAD67CE75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998043-8DF1-4A51-9BE7-E90D6994D999}" type="slidenum">
              <a:rPr lang="ru-RU" smtClean="0">
                <a:solidFill>
                  <a:srgbClr val="775F55"/>
                </a:solidFill>
              </a:rPr>
              <a:pPr/>
              <a:t>‹#›</a:t>
            </a:fld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79103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958F-F0CE-44C8-B58C-4B8F476752D8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84105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627A5-DC40-47B3-B39C-032F6690567D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33750651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CBBCC9F-E3F8-4EA2-A2AD-362130D4D879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58149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B490-4684-4A8D-B3B8-C304397CE134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6930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844A7DA-3D2B-4648-9DB5-1419C1CF410E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3636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FFB9-8E22-40D3-B79A-3B6D2A8B1CDF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70571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D2E3D4D-9703-4401-97D1-DC6812628B0C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4336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7E6CB71-99E2-46F3-B970-300C2387A0E2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725848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56130-8364-40B2-B3C9-003F4D0B8F05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394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792A-A025-4FD5-9AC6-031BAD67CE75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998043-8DF1-4A51-9BE7-E90D6994D999}" type="slidenum">
              <a:rPr lang="ru-RU" smtClean="0">
                <a:solidFill>
                  <a:srgbClr val="775F55"/>
                </a:solidFill>
              </a:rPr>
              <a:pPr/>
              <a:t>‹#›</a:t>
            </a:fld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4888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4958F-F0CE-44C8-B58C-4B8F476752D8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179018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CBBCC9F-E3F8-4EA2-A2AD-362130D4D879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5850253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dirty="0" smtClean="0"/>
              <a:t>Образец текста</a:t>
            </a:r>
          </a:p>
          <a:p>
            <a:pPr lvl="1" eaLnBrk="1" latinLnBrk="0" hangingPunct="1"/>
            <a:r>
              <a:rPr kumimoji="0" lang="ru-RU" dirty="0" smtClean="0"/>
              <a:t>Второй уровень</a:t>
            </a:r>
          </a:p>
          <a:p>
            <a:pPr lvl="2" eaLnBrk="1" latinLnBrk="0" hangingPunct="1"/>
            <a:r>
              <a:rPr kumimoji="0" lang="ru-RU" dirty="0" smtClean="0"/>
              <a:t>Третий уровень</a:t>
            </a:r>
          </a:p>
          <a:p>
            <a:pPr lvl="3" eaLnBrk="1" latinLnBrk="0" hangingPunct="1"/>
            <a:r>
              <a:rPr kumimoji="0" lang="ru-RU" dirty="0" smtClean="0"/>
              <a:t>Четвертый уровень</a:t>
            </a:r>
          </a:p>
          <a:p>
            <a:pPr lvl="4" eaLnBrk="1" latinLnBrk="0" hangingPunct="1"/>
            <a:r>
              <a:rPr kumimoji="0" lang="ru-RU" dirty="0" smtClean="0"/>
              <a:t>Пятый уровень</a:t>
            </a:r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2A3275-FC87-4C65-9FA9-9FAC8D8BE3CB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 rot="19376080">
            <a:off x="1516237" y="3007450"/>
            <a:ext cx="5864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1">
                    <a:alpha val="21000"/>
                  </a:schemeClr>
                </a:solidFill>
              </a:rPr>
              <a:t>РЕПОЗИТОРИЙ БГПУ</a:t>
            </a:r>
            <a:endParaRPr lang="ru-RU" sz="3600" dirty="0">
              <a:solidFill>
                <a:schemeClr val="tx1">
                  <a:alpha val="21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929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2A3275-FC87-4C65-9FA9-9FAC8D8BE3CB}" type="datetime1">
              <a:rPr lang="ru-RU" smtClean="0">
                <a:solidFill>
                  <a:srgbClr val="775F55"/>
                </a:solidFill>
              </a:rPr>
              <a:pPr/>
              <a:t>18.09.2018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4998043-8DF1-4A51-9BE7-E90D6994D9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832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МЕТОДЫ </a:t>
            </a:r>
            <a:r>
              <a:rPr lang="ru-RU" b="1" dirty="0"/>
              <a:t>И ПРИЕМЫ ВОСПИТАНИЯ МЛАДШИХ ШКОЛЬНИКОВ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 теме 6 по пособию </a:t>
            </a:r>
            <a:r>
              <a:rPr lang="ru-RU" dirty="0" err="1" smtClean="0"/>
              <a:t>Чумаковой</a:t>
            </a:r>
            <a:r>
              <a:rPr lang="ru-RU" dirty="0" smtClean="0"/>
              <a:t> С.П.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6507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51766" cy="990600"/>
          </a:xfrm>
        </p:spPr>
        <p:txBody>
          <a:bodyPr>
            <a:noAutofit/>
          </a:bodyPr>
          <a:lstStyle/>
          <a:p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252536" y="1916832"/>
            <a:ext cx="9144000" cy="5257800"/>
          </a:xfrm>
        </p:spPr>
        <p:txBody>
          <a:bodyPr>
            <a:noAutofit/>
          </a:bodyPr>
          <a:lstStyle/>
          <a:p>
            <a:pPr marL="822960" lvl="1" indent="-457200">
              <a:spcBef>
                <a:spcPts val="0"/>
              </a:spcBef>
              <a:buClr>
                <a:srgbClr val="DD8047">
                  <a:lumMod val="75000"/>
                </a:srgbClr>
              </a:buClr>
              <a:buSzPct val="90000"/>
              <a:buFont typeface="+mj-lt"/>
              <a:buAutoNum type="arabicPeriod" startAt="4"/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Эффективность.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Технологии обеспечивают достижение наилучшего результата с оптимальными затратами средств и времени.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0" lvl="1" indent="-457200">
              <a:spcBef>
                <a:spcPts val="0"/>
              </a:spcBef>
              <a:buClr>
                <a:srgbClr val="DD8047">
                  <a:lumMod val="75000"/>
                </a:srgbClr>
              </a:buClr>
              <a:buSzPct val="90000"/>
              <a:buFont typeface="+mj-lt"/>
              <a:buAutoNum type="arabicPeriod" startAt="4"/>
            </a:pPr>
            <a:r>
              <a:rPr lang="ru-RU" sz="2400" b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Воспроизводимость</a:t>
            </a: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Технологию можно тиражировать, воспроизводить другими  педагогами, использовать в других учреждениях образования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0" lvl="1" indent="-457200">
              <a:spcBef>
                <a:spcPts val="0"/>
              </a:spcBef>
              <a:buClr>
                <a:srgbClr val="DD8047">
                  <a:lumMod val="75000"/>
                </a:srgbClr>
              </a:buClr>
              <a:buSzPct val="90000"/>
              <a:buFont typeface="+mj-lt"/>
              <a:buAutoNum type="arabicPeriod" startAt="4"/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Наличие диагностических процедур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содержащих критерии, показатели и инструментарий измерения результатов воспитательного процесса.</a:t>
            </a:r>
            <a:endParaRPr lang="ru-RU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>
              <a:spcBef>
                <a:spcPts val="0"/>
              </a:spcBef>
              <a:buNone/>
            </a:pPr>
            <a:endParaRPr lang="ru-RU" sz="2400" dirty="0" smtClean="0"/>
          </a:p>
          <a:p>
            <a:pPr>
              <a:spcBef>
                <a:spcPts val="0"/>
              </a:spcBef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2865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51766" cy="990600"/>
          </a:xfrm>
        </p:spPr>
        <p:txBody>
          <a:bodyPr>
            <a:noAutofit/>
          </a:bodyPr>
          <a:lstStyle/>
          <a:p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47794" y="1628800"/>
            <a:ext cx="46805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Виды технологий воспитания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051720" y="2477684"/>
            <a:ext cx="720080" cy="6420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372200" y="2482447"/>
            <a:ext cx="720080" cy="6420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907619" y="3124490"/>
            <a:ext cx="3024336" cy="115212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Технологии группового взаимодействия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6076" y="3124490"/>
            <a:ext cx="2952328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779778" y="3124490"/>
            <a:ext cx="22225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effectLst/>
                <a:latin typeface="Times New Roman"/>
                <a:ea typeface="Times New Roman"/>
              </a:rPr>
              <a:t>    Технологии</a:t>
            </a:r>
          </a:p>
          <a:p>
            <a:r>
              <a:rPr lang="ru-RU" sz="2000" b="1" dirty="0">
                <a:latin typeface="Times New Roman"/>
                <a:ea typeface="Times New Roman"/>
              </a:rPr>
              <a:t>и</a:t>
            </a:r>
            <a:r>
              <a:rPr lang="ru-RU" sz="2000" b="1" dirty="0" smtClean="0">
                <a:effectLst/>
                <a:latin typeface="Times New Roman"/>
                <a:ea typeface="Times New Roman"/>
              </a:rPr>
              <a:t>ндивидуального</a:t>
            </a:r>
          </a:p>
          <a:p>
            <a:r>
              <a:rPr lang="ru-RU" sz="2000" b="1" dirty="0" smtClean="0">
                <a:effectLst/>
                <a:latin typeface="Times New Roman"/>
                <a:ea typeface="Times New Roman"/>
              </a:rPr>
              <a:t>взаимодействия </a:t>
            </a:r>
            <a:endParaRPr lang="ru-RU" sz="2000" b="1" dirty="0"/>
          </a:p>
        </p:txBody>
      </p:sp>
      <p:sp>
        <p:nvSpPr>
          <p:cNvPr id="21" name="Выгнутая влево стрелка 20"/>
          <p:cNvSpPr/>
          <p:nvPr/>
        </p:nvSpPr>
        <p:spPr>
          <a:xfrm>
            <a:off x="229911" y="3629292"/>
            <a:ext cx="684584" cy="123306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Выгнутая вправо стрелка 22"/>
          <p:cNvSpPr/>
          <p:nvPr/>
        </p:nvSpPr>
        <p:spPr>
          <a:xfrm>
            <a:off x="8172400" y="3629292"/>
            <a:ext cx="720080" cy="123306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Загнутый угол 23"/>
          <p:cNvSpPr/>
          <p:nvPr/>
        </p:nvSpPr>
        <p:spPr>
          <a:xfrm>
            <a:off x="914495" y="4365104"/>
            <a:ext cx="3441481" cy="2492896"/>
          </a:xfrm>
          <a:prstGeom prst="foldedCorner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/>
          </a:p>
          <a:p>
            <a:r>
              <a:rPr lang="ru-RU" b="1" dirty="0" smtClean="0"/>
              <a:t>технологии организации коллективной творческой деятельности, групповой, проблемной работы, трудового дела, технология предъявления педагогического требования, создания благоприятного психологического климата и др.</a:t>
            </a:r>
            <a:endParaRPr lang="ru-RU" b="1" dirty="0"/>
          </a:p>
        </p:txBody>
      </p:sp>
      <p:sp>
        <p:nvSpPr>
          <p:cNvPr id="25" name="Загнутый угол 24"/>
          <p:cNvSpPr/>
          <p:nvPr/>
        </p:nvSpPr>
        <p:spPr>
          <a:xfrm>
            <a:off x="4788024" y="4365104"/>
            <a:ext cx="3384376" cy="2492896"/>
          </a:xfrm>
          <a:prstGeom prst="foldedCorner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b="1" dirty="0" smtClean="0">
              <a:cs typeface="Times New Roman" pitchFamily="18" charset="0"/>
            </a:endParaRPr>
          </a:p>
          <a:p>
            <a:r>
              <a:rPr lang="ru-RU" b="1" dirty="0" smtClean="0">
                <a:cs typeface="Times New Roman" pitchFamily="18" charset="0"/>
              </a:rPr>
              <a:t>технология создания ситуации успеха, технология педагогической оценки, технология разрешения конфликта, этической защиты, педагогической реакции на осложненное поведение, диалог «педагог-воспитанник»</a:t>
            </a:r>
            <a:endParaRPr lang="ru-RU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437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123067" y="1529439"/>
            <a:ext cx="7834370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2800" dirty="0" smtClean="0">
                <a:effectLst/>
                <a:latin typeface="Times New Roman"/>
                <a:ea typeface="Calibri"/>
              </a:rPr>
              <a:t>Понятия «метод воспитания», «приемы воспитания»</a:t>
            </a:r>
            <a:endParaRPr lang="ru-RU" sz="2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202012" y="2755057"/>
            <a:ext cx="7977214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2800" dirty="0" smtClean="0">
                <a:effectLst/>
                <a:latin typeface="Times New Roman"/>
                <a:ea typeface="Calibri"/>
              </a:rPr>
              <a:t>Классификация методов воспитания</a:t>
            </a:r>
            <a:endParaRPr lang="en-US" sz="2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74736" y="3816374"/>
            <a:ext cx="7762932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2800" dirty="0" smtClean="0">
                <a:effectLst/>
                <a:latin typeface="Times New Roman"/>
                <a:ea typeface="Calibri"/>
              </a:rPr>
              <a:t>Приемы воспитания</a:t>
            </a:r>
            <a:endParaRPr lang="en-US" sz="2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735162" y="2158217"/>
            <a:ext cx="5867400" cy="533400"/>
            <a:chOff x="1104" y="1488"/>
            <a:chExt cx="3696" cy="336"/>
          </a:xfrm>
        </p:grpSpPr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1247" y="1622"/>
              <a:ext cx="3553" cy="68"/>
              <a:chOff x="528" y="1824"/>
              <a:chExt cx="4512" cy="71"/>
            </a:xfrm>
          </p:grpSpPr>
          <p:sp>
            <p:nvSpPr>
              <p:cNvPr id="26" name="Rectangle 11"/>
              <p:cNvSpPr>
                <a:spLocks noChangeArrowheads="1"/>
              </p:cNvSpPr>
              <p:nvPr/>
            </p:nvSpPr>
            <p:spPr bwMode="gray">
              <a:xfrm>
                <a:off x="528" y="1844"/>
                <a:ext cx="4512" cy="31"/>
              </a:xfrm>
              <a:prstGeom prst="rect">
                <a:avLst/>
              </a:prstGeom>
              <a:gradFill rotWithShape="0">
                <a:gsLst>
                  <a:gs pos="0">
                    <a:srgbClr val="009999"/>
                  </a:gs>
                  <a:gs pos="100000">
                    <a:srgbClr val="0099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27" name="Rectangle 12"/>
              <p:cNvSpPr>
                <a:spLocks noChangeArrowheads="1"/>
              </p:cNvSpPr>
              <p:nvPr/>
            </p:nvSpPr>
            <p:spPr bwMode="gray">
              <a:xfrm>
                <a:off x="528" y="1885"/>
                <a:ext cx="4512" cy="10"/>
              </a:xfrm>
              <a:prstGeom prst="rect">
                <a:avLst/>
              </a:prstGeom>
              <a:gradFill rotWithShape="0">
                <a:gsLst>
                  <a:gs pos="0">
                    <a:srgbClr val="009999"/>
                  </a:gs>
                  <a:gs pos="100000">
                    <a:srgbClr val="0099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28" name="Rectangle 13"/>
              <p:cNvSpPr>
                <a:spLocks noChangeArrowheads="1"/>
              </p:cNvSpPr>
              <p:nvPr/>
            </p:nvSpPr>
            <p:spPr bwMode="gray">
              <a:xfrm>
                <a:off x="528" y="1824"/>
                <a:ext cx="4512" cy="10"/>
              </a:xfrm>
              <a:prstGeom prst="rect">
                <a:avLst/>
              </a:prstGeom>
              <a:gradFill rotWithShape="0">
                <a:gsLst>
                  <a:gs pos="0">
                    <a:srgbClr val="009999"/>
                  </a:gs>
                  <a:gs pos="100000">
                    <a:srgbClr val="0099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1" name="Group 14"/>
            <p:cNvGrpSpPr>
              <a:grpSpLocks/>
            </p:cNvGrpSpPr>
            <p:nvPr/>
          </p:nvGrpSpPr>
          <p:grpSpPr bwMode="auto">
            <a:xfrm>
              <a:off x="1105" y="1488"/>
              <a:ext cx="327" cy="336"/>
              <a:chOff x="288" y="1632"/>
              <a:chExt cx="2112" cy="2448"/>
            </a:xfrm>
          </p:grpSpPr>
          <p:sp>
            <p:nvSpPr>
              <p:cNvPr id="12" name="Rectangle 15"/>
              <p:cNvSpPr>
                <a:spLocks noChangeArrowheads="1"/>
              </p:cNvSpPr>
              <p:nvPr/>
            </p:nvSpPr>
            <p:spPr bwMode="gray">
              <a:xfrm rot="2686397">
                <a:off x="1252" y="2085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3" name="Rectangle 16"/>
              <p:cNvSpPr>
                <a:spLocks noChangeArrowheads="1"/>
              </p:cNvSpPr>
              <p:nvPr/>
            </p:nvSpPr>
            <p:spPr bwMode="gray">
              <a:xfrm rot="2686397">
                <a:off x="1515" y="2386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4" name="Rectangle 17"/>
              <p:cNvSpPr>
                <a:spLocks noChangeArrowheads="1"/>
              </p:cNvSpPr>
              <p:nvPr/>
            </p:nvSpPr>
            <p:spPr bwMode="gray">
              <a:xfrm rot="2686397">
                <a:off x="986" y="1780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5" name="Rectangle 18"/>
              <p:cNvSpPr>
                <a:spLocks noChangeArrowheads="1"/>
              </p:cNvSpPr>
              <p:nvPr/>
            </p:nvSpPr>
            <p:spPr bwMode="gray">
              <a:xfrm rot="2686397">
                <a:off x="288" y="3237"/>
                <a:ext cx="1327" cy="149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6" name="Rectangle 19"/>
              <p:cNvSpPr>
                <a:spLocks noChangeArrowheads="1"/>
              </p:cNvSpPr>
              <p:nvPr/>
            </p:nvSpPr>
            <p:spPr bwMode="gray">
              <a:xfrm rot="2686397">
                <a:off x="551" y="2936"/>
                <a:ext cx="1327" cy="145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7" name="Rectangle 20"/>
              <p:cNvSpPr>
                <a:spLocks noChangeArrowheads="1"/>
              </p:cNvSpPr>
              <p:nvPr/>
            </p:nvSpPr>
            <p:spPr bwMode="gray">
              <a:xfrm rot="2686397">
                <a:off x="810" y="2627"/>
                <a:ext cx="1327" cy="149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8" name="Rectangle 21"/>
              <p:cNvSpPr>
                <a:spLocks noChangeArrowheads="1"/>
              </p:cNvSpPr>
              <p:nvPr/>
            </p:nvSpPr>
            <p:spPr bwMode="gray">
              <a:xfrm rot="2686397">
                <a:off x="1073" y="2322"/>
                <a:ext cx="1327" cy="145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19" name="Rectangle 22"/>
              <p:cNvSpPr>
                <a:spLocks noChangeArrowheads="1"/>
              </p:cNvSpPr>
              <p:nvPr/>
            </p:nvSpPr>
            <p:spPr bwMode="gray">
              <a:xfrm rot="2686397">
                <a:off x="1646" y="2539"/>
                <a:ext cx="128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Rectangle 23"/>
              <p:cNvSpPr>
                <a:spLocks noChangeArrowheads="1"/>
              </p:cNvSpPr>
              <p:nvPr/>
            </p:nvSpPr>
            <p:spPr bwMode="gray">
              <a:xfrm rot="2686397">
                <a:off x="1387" y="2234"/>
                <a:ext cx="125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Rectangle 24"/>
              <p:cNvSpPr>
                <a:spLocks noChangeArrowheads="1"/>
              </p:cNvSpPr>
              <p:nvPr/>
            </p:nvSpPr>
            <p:spPr bwMode="gray">
              <a:xfrm rot="2686397">
                <a:off x="858" y="1632"/>
                <a:ext cx="125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Rectangle 25"/>
              <p:cNvSpPr>
                <a:spLocks noChangeArrowheads="1"/>
              </p:cNvSpPr>
              <p:nvPr/>
            </p:nvSpPr>
            <p:spPr bwMode="gray">
              <a:xfrm rot="2686397">
                <a:off x="1121" y="1933"/>
                <a:ext cx="128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23" name="Rectangle 26"/>
              <p:cNvSpPr>
                <a:spLocks noChangeArrowheads="1"/>
              </p:cNvSpPr>
              <p:nvPr/>
            </p:nvSpPr>
            <p:spPr bwMode="gray">
              <a:xfrm rot="2686397">
                <a:off x="419" y="3085"/>
                <a:ext cx="1328" cy="148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24" name="Rectangle 27"/>
              <p:cNvSpPr>
                <a:spLocks noChangeArrowheads="1"/>
              </p:cNvSpPr>
              <p:nvPr/>
            </p:nvSpPr>
            <p:spPr bwMode="gray">
              <a:xfrm rot="2686397">
                <a:off x="679" y="2780"/>
                <a:ext cx="1327" cy="148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25" name="Rectangle 28"/>
              <p:cNvSpPr>
                <a:spLocks noChangeArrowheads="1"/>
              </p:cNvSpPr>
              <p:nvPr/>
            </p:nvSpPr>
            <p:spPr bwMode="gray">
              <a:xfrm rot="2686397">
                <a:off x="941" y="2471"/>
                <a:ext cx="1328" cy="148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29" name="Group 29"/>
          <p:cNvGrpSpPr>
            <a:grpSpLocks/>
          </p:cNvGrpSpPr>
          <p:nvPr/>
        </p:nvGrpSpPr>
        <p:grpSpPr bwMode="auto">
          <a:xfrm>
            <a:off x="785787" y="3201509"/>
            <a:ext cx="5867400" cy="533400"/>
            <a:chOff x="960" y="1536"/>
            <a:chExt cx="3696" cy="336"/>
          </a:xfrm>
        </p:grpSpPr>
        <p:grpSp>
          <p:nvGrpSpPr>
            <p:cNvPr id="30" name="Group 30"/>
            <p:cNvGrpSpPr>
              <a:grpSpLocks/>
            </p:cNvGrpSpPr>
            <p:nvPr/>
          </p:nvGrpSpPr>
          <p:grpSpPr bwMode="auto">
            <a:xfrm>
              <a:off x="1103" y="1670"/>
              <a:ext cx="3553" cy="68"/>
              <a:chOff x="528" y="1824"/>
              <a:chExt cx="4512" cy="71"/>
            </a:xfrm>
          </p:grpSpPr>
          <p:sp>
            <p:nvSpPr>
              <p:cNvPr id="46" name="Rectangle 31"/>
              <p:cNvSpPr>
                <a:spLocks noChangeArrowheads="1"/>
              </p:cNvSpPr>
              <p:nvPr/>
            </p:nvSpPr>
            <p:spPr bwMode="gray">
              <a:xfrm>
                <a:off x="528" y="1844"/>
                <a:ext cx="4512" cy="31"/>
              </a:xfrm>
              <a:prstGeom prst="rect">
                <a:avLst/>
              </a:prstGeom>
              <a:gradFill rotWithShape="0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7" name="Rectangle 32"/>
              <p:cNvSpPr>
                <a:spLocks noChangeArrowheads="1"/>
              </p:cNvSpPr>
              <p:nvPr/>
            </p:nvSpPr>
            <p:spPr bwMode="gray">
              <a:xfrm>
                <a:off x="528" y="1885"/>
                <a:ext cx="4512" cy="10"/>
              </a:xfrm>
              <a:prstGeom prst="rect">
                <a:avLst/>
              </a:prstGeom>
              <a:gradFill rotWithShape="0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8" name="Rectangle 33"/>
              <p:cNvSpPr>
                <a:spLocks noChangeArrowheads="1"/>
              </p:cNvSpPr>
              <p:nvPr/>
            </p:nvSpPr>
            <p:spPr bwMode="gray">
              <a:xfrm>
                <a:off x="528" y="1824"/>
                <a:ext cx="4512" cy="10"/>
              </a:xfrm>
              <a:prstGeom prst="rect">
                <a:avLst/>
              </a:prstGeom>
              <a:gradFill rotWithShape="0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1" name="Group 34"/>
            <p:cNvGrpSpPr>
              <a:grpSpLocks/>
            </p:cNvGrpSpPr>
            <p:nvPr/>
          </p:nvGrpSpPr>
          <p:grpSpPr bwMode="auto">
            <a:xfrm>
              <a:off x="961" y="1536"/>
              <a:ext cx="327" cy="336"/>
              <a:chOff x="288" y="1632"/>
              <a:chExt cx="2112" cy="2448"/>
            </a:xfrm>
          </p:grpSpPr>
          <p:sp>
            <p:nvSpPr>
              <p:cNvPr id="32" name="Rectangle 35"/>
              <p:cNvSpPr>
                <a:spLocks noChangeArrowheads="1"/>
              </p:cNvSpPr>
              <p:nvPr/>
            </p:nvSpPr>
            <p:spPr bwMode="gray">
              <a:xfrm rot="2686397">
                <a:off x="1252" y="2085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3" name="Rectangle 36"/>
              <p:cNvSpPr>
                <a:spLocks noChangeArrowheads="1"/>
              </p:cNvSpPr>
              <p:nvPr/>
            </p:nvSpPr>
            <p:spPr bwMode="gray">
              <a:xfrm rot="2686397">
                <a:off x="1515" y="2386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4" name="Rectangle 37"/>
              <p:cNvSpPr>
                <a:spLocks noChangeArrowheads="1"/>
              </p:cNvSpPr>
              <p:nvPr/>
            </p:nvSpPr>
            <p:spPr bwMode="gray">
              <a:xfrm rot="2686397">
                <a:off x="986" y="1780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5" name="Rectangle 38"/>
              <p:cNvSpPr>
                <a:spLocks noChangeArrowheads="1"/>
              </p:cNvSpPr>
              <p:nvPr/>
            </p:nvSpPr>
            <p:spPr bwMode="gray">
              <a:xfrm rot="2686397">
                <a:off x="288" y="3237"/>
                <a:ext cx="1327" cy="149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6" name="Rectangle 39"/>
              <p:cNvSpPr>
                <a:spLocks noChangeArrowheads="1"/>
              </p:cNvSpPr>
              <p:nvPr/>
            </p:nvSpPr>
            <p:spPr bwMode="gray">
              <a:xfrm rot="2686397">
                <a:off x="551" y="2936"/>
                <a:ext cx="1327" cy="145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7" name="Rectangle 40"/>
              <p:cNvSpPr>
                <a:spLocks noChangeArrowheads="1"/>
              </p:cNvSpPr>
              <p:nvPr/>
            </p:nvSpPr>
            <p:spPr bwMode="gray">
              <a:xfrm rot="2686397">
                <a:off x="810" y="2627"/>
                <a:ext cx="1327" cy="149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8" name="Rectangle 41"/>
              <p:cNvSpPr>
                <a:spLocks noChangeArrowheads="1"/>
              </p:cNvSpPr>
              <p:nvPr/>
            </p:nvSpPr>
            <p:spPr bwMode="gray">
              <a:xfrm rot="2686397">
                <a:off x="1073" y="2322"/>
                <a:ext cx="1327" cy="145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39" name="Rectangle 42"/>
              <p:cNvSpPr>
                <a:spLocks noChangeArrowheads="1"/>
              </p:cNvSpPr>
              <p:nvPr/>
            </p:nvSpPr>
            <p:spPr bwMode="gray">
              <a:xfrm rot="2686397">
                <a:off x="1646" y="2539"/>
                <a:ext cx="128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0" name="Rectangle 43"/>
              <p:cNvSpPr>
                <a:spLocks noChangeArrowheads="1"/>
              </p:cNvSpPr>
              <p:nvPr/>
            </p:nvSpPr>
            <p:spPr bwMode="gray">
              <a:xfrm rot="2686397">
                <a:off x="1387" y="2234"/>
                <a:ext cx="125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1" name="Rectangle 44"/>
              <p:cNvSpPr>
                <a:spLocks noChangeArrowheads="1"/>
              </p:cNvSpPr>
              <p:nvPr/>
            </p:nvSpPr>
            <p:spPr bwMode="gray">
              <a:xfrm rot="2686397">
                <a:off x="858" y="1632"/>
                <a:ext cx="125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2" name="Rectangle 45"/>
              <p:cNvSpPr>
                <a:spLocks noChangeArrowheads="1"/>
              </p:cNvSpPr>
              <p:nvPr/>
            </p:nvSpPr>
            <p:spPr bwMode="gray">
              <a:xfrm rot="2686397">
                <a:off x="1121" y="1933"/>
                <a:ext cx="128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3" name="Rectangle 46"/>
              <p:cNvSpPr>
                <a:spLocks noChangeArrowheads="1"/>
              </p:cNvSpPr>
              <p:nvPr/>
            </p:nvSpPr>
            <p:spPr bwMode="gray">
              <a:xfrm rot="2686397">
                <a:off x="419" y="3085"/>
                <a:ext cx="1328" cy="148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4" name="Rectangle 47"/>
              <p:cNvSpPr>
                <a:spLocks noChangeArrowheads="1"/>
              </p:cNvSpPr>
              <p:nvPr/>
            </p:nvSpPr>
            <p:spPr bwMode="gray">
              <a:xfrm rot="2686397">
                <a:off x="679" y="2780"/>
                <a:ext cx="1327" cy="148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45" name="Rectangle 48"/>
              <p:cNvSpPr>
                <a:spLocks noChangeArrowheads="1"/>
              </p:cNvSpPr>
              <p:nvPr/>
            </p:nvSpPr>
            <p:spPr bwMode="gray">
              <a:xfrm rot="2686397">
                <a:off x="941" y="2471"/>
                <a:ext cx="1328" cy="148"/>
              </a:xfrm>
              <a:prstGeom prst="rect">
                <a:avLst/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5000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69" name="Group 69"/>
          <p:cNvGrpSpPr>
            <a:grpSpLocks/>
          </p:cNvGrpSpPr>
          <p:nvPr/>
        </p:nvGrpSpPr>
        <p:grpSpPr bwMode="auto">
          <a:xfrm>
            <a:off x="814721" y="4211447"/>
            <a:ext cx="5867400" cy="533400"/>
            <a:chOff x="1104" y="1488"/>
            <a:chExt cx="3696" cy="336"/>
          </a:xfrm>
        </p:grpSpPr>
        <p:grpSp>
          <p:nvGrpSpPr>
            <p:cNvPr id="70" name="Group 70"/>
            <p:cNvGrpSpPr>
              <a:grpSpLocks/>
            </p:cNvGrpSpPr>
            <p:nvPr/>
          </p:nvGrpSpPr>
          <p:grpSpPr bwMode="auto">
            <a:xfrm>
              <a:off x="1247" y="1622"/>
              <a:ext cx="3553" cy="68"/>
              <a:chOff x="528" y="1824"/>
              <a:chExt cx="4512" cy="71"/>
            </a:xfrm>
          </p:grpSpPr>
          <p:sp>
            <p:nvSpPr>
              <p:cNvPr id="86" name="Rectangle 71"/>
              <p:cNvSpPr>
                <a:spLocks noChangeArrowheads="1"/>
              </p:cNvSpPr>
              <p:nvPr/>
            </p:nvSpPr>
            <p:spPr bwMode="gray">
              <a:xfrm>
                <a:off x="528" y="1844"/>
                <a:ext cx="4512" cy="31"/>
              </a:xfrm>
              <a:prstGeom prst="rect">
                <a:avLst/>
              </a:prstGeom>
              <a:gradFill rotWithShape="0">
                <a:gsLst>
                  <a:gs pos="0">
                    <a:srgbClr val="009999"/>
                  </a:gs>
                  <a:gs pos="100000">
                    <a:srgbClr val="0099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7" name="Rectangle 72"/>
              <p:cNvSpPr>
                <a:spLocks noChangeArrowheads="1"/>
              </p:cNvSpPr>
              <p:nvPr/>
            </p:nvSpPr>
            <p:spPr bwMode="gray">
              <a:xfrm>
                <a:off x="528" y="1885"/>
                <a:ext cx="4512" cy="10"/>
              </a:xfrm>
              <a:prstGeom prst="rect">
                <a:avLst/>
              </a:prstGeom>
              <a:gradFill rotWithShape="0">
                <a:gsLst>
                  <a:gs pos="0">
                    <a:srgbClr val="009999"/>
                  </a:gs>
                  <a:gs pos="100000">
                    <a:srgbClr val="0099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8" name="Rectangle 73"/>
              <p:cNvSpPr>
                <a:spLocks noChangeArrowheads="1"/>
              </p:cNvSpPr>
              <p:nvPr/>
            </p:nvSpPr>
            <p:spPr bwMode="gray">
              <a:xfrm>
                <a:off x="528" y="1824"/>
                <a:ext cx="4512" cy="10"/>
              </a:xfrm>
              <a:prstGeom prst="rect">
                <a:avLst/>
              </a:prstGeom>
              <a:gradFill rotWithShape="0">
                <a:gsLst>
                  <a:gs pos="0">
                    <a:srgbClr val="009999"/>
                  </a:gs>
                  <a:gs pos="100000">
                    <a:srgbClr val="009999">
                      <a:gamma/>
                      <a:shade val="46275"/>
                      <a:invGamma/>
                      <a:alpha val="0"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71" name="Group 74"/>
            <p:cNvGrpSpPr>
              <a:grpSpLocks/>
            </p:cNvGrpSpPr>
            <p:nvPr/>
          </p:nvGrpSpPr>
          <p:grpSpPr bwMode="auto">
            <a:xfrm>
              <a:off x="1105" y="1488"/>
              <a:ext cx="327" cy="336"/>
              <a:chOff x="288" y="1632"/>
              <a:chExt cx="2112" cy="2448"/>
            </a:xfrm>
          </p:grpSpPr>
          <p:sp>
            <p:nvSpPr>
              <p:cNvPr id="72" name="Rectangle 75"/>
              <p:cNvSpPr>
                <a:spLocks noChangeArrowheads="1"/>
              </p:cNvSpPr>
              <p:nvPr/>
            </p:nvSpPr>
            <p:spPr bwMode="gray">
              <a:xfrm rot="2686397">
                <a:off x="1252" y="2085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3" name="Rectangle 76"/>
              <p:cNvSpPr>
                <a:spLocks noChangeArrowheads="1"/>
              </p:cNvSpPr>
              <p:nvPr/>
            </p:nvSpPr>
            <p:spPr bwMode="gray">
              <a:xfrm rot="2686397">
                <a:off x="1515" y="2386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4" name="Rectangle 77"/>
              <p:cNvSpPr>
                <a:spLocks noChangeArrowheads="1"/>
              </p:cNvSpPr>
              <p:nvPr/>
            </p:nvSpPr>
            <p:spPr bwMode="gray">
              <a:xfrm rot="2686397">
                <a:off x="986" y="1780"/>
                <a:ext cx="128" cy="1542"/>
              </a:xfrm>
              <a:prstGeom prst="rect">
                <a:avLst/>
              </a:prstGeom>
              <a:gradFill rotWithShape="1">
                <a:gsLst>
                  <a:gs pos="0">
                    <a:srgbClr val="38BAC8">
                      <a:gamma/>
                      <a:shade val="46275"/>
                      <a:invGamma/>
                    </a:srgbClr>
                  </a:gs>
                  <a:gs pos="50000">
                    <a:srgbClr val="38BAC8"/>
                  </a:gs>
                  <a:gs pos="100000">
                    <a:srgbClr val="38BAC8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5" name="Rectangle 78"/>
              <p:cNvSpPr>
                <a:spLocks noChangeArrowheads="1"/>
              </p:cNvSpPr>
              <p:nvPr/>
            </p:nvSpPr>
            <p:spPr bwMode="gray">
              <a:xfrm rot="2686397">
                <a:off x="288" y="3237"/>
                <a:ext cx="1327" cy="149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6" name="Rectangle 79"/>
              <p:cNvSpPr>
                <a:spLocks noChangeArrowheads="1"/>
              </p:cNvSpPr>
              <p:nvPr/>
            </p:nvSpPr>
            <p:spPr bwMode="gray">
              <a:xfrm rot="2686397">
                <a:off x="551" y="2936"/>
                <a:ext cx="1327" cy="145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7" name="Rectangle 80"/>
              <p:cNvSpPr>
                <a:spLocks noChangeArrowheads="1"/>
              </p:cNvSpPr>
              <p:nvPr/>
            </p:nvSpPr>
            <p:spPr bwMode="gray">
              <a:xfrm rot="2686397">
                <a:off x="810" y="2627"/>
                <a:ext cx="1327" cy="149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8" name="Rectangle 81"/>
              <p:cNvSpPr>
                <a:spLocks noChangeArrowheads="1"/>
              </p:cNvSpPr>
              <p:nvPr/>
            </p:nvSpPr>
            <p:spPr bwMode="gray">
              <a:xfrm rot="2686397">
                <a:off x="1073" y="2322"/>
                <a:ext cx="1327" cy="145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79" name="Rectangle 82"/>
              <p:cNvSpPr>
                <a:spLocks noChangeArrowheads="1"/>
              </p:cNvSpPr>
              <p:nvPr/>
            </p:nvSpPr>
            <p:spPr bwMode="gray">
              <a:xfrm rot="2686397">
                <a:off x="1646" y="2539"/>
                <a:ext cx="128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0" name="Rectangle 83"/>
              <p:cNvSpPr>
                <a:spLocks noChangeArrowheads="1"/>
              </p:cNvSpPr>
              <p:nvPr/>
            </p:nvSpPr>
            <p:spPr bwMode="gray">
              <a:xfrm rot="2686397">
                <a:off x="1387" y="2234"/>
                <a:ext cx="125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1" name="Rectangle 84"/>
              <p:cNvSpPr>
                <a:spLocks noChangeArrowheads="1"/>
              </p:cNvSpPr>
              <p:nvPr/>
            </p:nvSpPr>
            <p:spPr bwMode="gray">
              <a:xfrm rot="2686397">
                <a:off x="858" y="1632"/>
                <a:ext cx="125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2" name="Rectangle 85"/>
              <p:cNvSpPr>
                <a:spLocks noChangeArrowheads="1"/>
              </p:cNvSpPr>
              <p:nvPr/>
            </p:nvSpPr>
            <p:spPr bwMode="gray">
              <a:xfrm rot="2686397">
                <a:off x="1121" y="1933"/>
                <a:ext cx="128" cy="1541"/>
              </a:xfrm>
              <a:prstGeom prst="rect">
                <a:avLst/>
              </a:prstGeom>
              <a:gradFill rotWithShape="1">
                <a:gsLst>
                  <a:gs pos="0">
                    <a:srgbClr val="006699"/>
                  </a:gs>
                  <a:gs pos="100000">
                    <a:srgbClr val="006699">
                      <a:gamma/>
                      <a:shade val="46275"/>
                      <a:invGamma/>
                    </a:srgb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3" name="Rectangle 86"/>
              <p:cNvSpPr>
                <a:spLocks noChangeArrowheads="1"/>
              </p:cNvSpPr>
              <p:nvPr/>
            </p:nvSpPr>
            <p:spPr bwMode="gray">
              <a:xfrm rot="2686397">
                <a:off x="419" y="3085"/>
                <a:ext cx="1328" cy="148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4" name="Rectangle 87"/>
              <p:cNvSpPr>
                <a:spLocks noChangeArrowheads="1"/>
              </p:cNvSpPr>
              <p:nvPr/>
            </p:nvSpPr>
            <p:spPr bwMode="gray">
              <a:xfrm rot="2686397">
                <a:off x="679" y="2780"/>
                <a:ext cx="1327" cy="148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  <p:sp>
            <p:nvSpPr>
              <p:cNvPr id="85" name="Rectangle 88"/>
              <p:cNvSpPr>
                <a:spLocks noChangeArrowheads="1"/>
              </p:cNvSpPr>
              <p:nvPr/>
            </p:nvSpPr>
            <p:spPr bwMode="gray">
              <a:xfrm rot="2686397">
                <a:off x="941" y="2471"/>
                <a:ext cx="1328" cy="148"/>
              </a:xfrm>
              <a:prstGeom prst="rect">
                <a:avLst/>
              </a:prstGeom>
              <a:gradFill rotWithShape="1">
                <a:gsLst>
                  <a:gs pos="0">
                    <a:srgbClr val="6EC830">
                      <a:gamma/>
                      <a:shade val="46275"/>
                      <a:invGamma/>
                    </a:srgbClr>
                  </a:gs>
                  <a:gs pos="50000">
                    <a:srgbClr val="6EC830"/>
                  </a:gs>
                  <a:gs pos="100000">
                    <a:srgbClr val="6EC830">
                      <a:gamma/>
                      <a:shade val="46275"/>
                      <a:invGamma/>
                    </a:srgb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>
                  <a:solidFill>
                    <a:prstClr val="black"/>
                  </a:solidFill>
                </a:endParaRPr>
              </a:p>
            </p:txBody>
          </p:sp>
        </p:grp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1401" y="5465047"/>
            <a:ext cx="584041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05967" y="4707223"/>
            <a:ext cx="65796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 smtClean="0">
                <a:effectLst/>
                <a:latin typeface="Times New Roman"/>
                <a:ea typeface="Calibri"/>
              </a:rPr>
              <a:t>Педагогическая техника в деятельности воспитателя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128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Понятия «метод воспитания», «приемы воспитания»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/>
                <a:ea typeface="Times New Roman"/>
              </a:rPr>
              <a:t>Метод</a:t>
            </a:r>
            <a:r>
              <a:rPr lang="ru-RU" sz="2400" dirty="0" smtClean="0">
                <a:latin typeface="Times New Roman"/>
                <a:ea typeface="Times New Roman"/>
              </a:rPr>
              <a:t> (от греч. </a:t>
            </a:r>
            <a:r>
              <a:rPr lang="ru-RU" sz="2400" i="1" dirty="0" err="1" smtClean="0">
                <a:latin typeface="Times New Roman"/>
                <a:ea typeface="Times New Roman"/>
              </a:rPr>
              <a:t>methodos</a:t>
            </a:r>
            <a:r>
              <a:rPr lang="ru-RU" sz="2400" dirty="0" smtClean="0">
                <a:latin typeface="Times New Roman"/>
                <a:ea typeface="Times New Roman"/>
              </a:rPr>
              <a:t>) – путь, способ достижения поставленной цели. </a:t>
            </a:r>
            <a:endParaRPr lang="ru-RU" sz="1600" dirty="0" smtClean="0">
              <a:latin typeface="Times New Roman"/>
            </a:endParaRPr>
          </a:p>
          <a:p>
            <a:pPr lvl="1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/>
                <a:ea typeface="Times New Roman"/>
              </a:rPr>
              <a:t>Метод воспитания </a:t>
            </a:r>
            <a:r>
              <a:rPr lang="ru-RU" sz="2400" dirty="0" smtClean="0">
                <a:latin typeface="Times New Roman"/>
                <a:ea typeface="Times New Roman"/>
              </a:rPr>
              <a:t>– это путь достижения заданной цели воспитания, или способ воздействия на сознание, волю, чувства, поведение воспитанников с целью выработки у них заданных целью воспитания качеств (И. П. </a:t>
            </a:r>
            <a:r>
              <a:rPr lang="ru-RU" sz="2400" dirty="0" err="1" smtClean="0">
                <a:latin typeface="Times New Roman"/>
                <a:ea typeface="Times New Roman"/>
              </a:rPr>
              <a:t>Подласый</a:t>
            </a:r>
            <a:r>
              <a:rPr lang="ru-RU" sz="2400" dirty="0" smtClean="0">
                <a:latin typeface="Times New Roman"/>
                <a:ea typeface="Times New Roman"/>
              </a:rPr>
              <a:t>).</a:t>
            </a:r>
          </a:p>
          <a:p>
            <a:pPr lvl="1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/>
                <a:ea typeface="Times New Roman"/>
              </a:rPr>
              <a:t>Методы воспитания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– </a:t>
            </a:r>
            <a:r>
              <a:rPr lang="ru-RU" sz="2400" i="1" dirty="0" smtClean="0">
                <a:latin typeface="Times New Roman"/>
                <a:ea typeface="Times New Roman"/>
              </a:rPr>
              <a:t>способы осуществления педагогически целесообразных взаимодействий участников воспитательного процесса </a:t>
            </a:r>
            <a:r>
              <a:rPr lang="ru-RU" sz="2400" dirty="0" smtClean="0">
                <a:latin typeface="Times New Roman"/>
                <a:ea typeface="Times New Roman"/>
              </a:rPr>
              <a:t>для достижения целей воспитания и решения воспитательных задач (</a:t>
            </a:r>
            <a:r>
              <a:rPr lang="ru-RU" sz="2400" b="1" dirty="0" smtClean="0">
                <a:latin typeface="Times New Roman"/>
                <a:ea typeface="Times New Roman"/>
              </a:rPr>
              <a:t>С.П.Чумакова</a:t>
            </a:r>
            <a:r>
              <a:rPr lang="ru-RU" sz="2400" dirty="0" smtClean="0">
                <a:latin typeface="Times New Roman"/>
                <a:ea typeface="Times New Roman"/>
              </a:rPr>
              <a:t>).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51766" cy="990600"/>
          </a:xfrm>
        </p:spPr>
        <p:txBody>
          <a:bodyPr>
            <a:noAutofit/>
          </a:bodyPr>
          <a:lstStyle/>
          <a:p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252536" y="1916832"/>
            <a:ext cx="91440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ru-RU" sz="2400" b="1" dirty="0">
                <a:latin typeface="Times New Roman"/>
                <a:ea typeface="Times New Roman"/>
              </a:rPr>
              <a:t>Прием</a:t>
            </a:r>
            <a:r>
              <a:rPr lang="ru-RU" sz="2400" dirty="0">
                <a:latin typeface="Times New Roman"/>
                <a:ea typeface="Times New Roman"/>
              </a:rPr>
              <a:t> – это часть общего метода, отдельное действие, конкретное улучшение, повышающее эффективность метода</a:t>
            </a:r>
            <a:r>
              <a:rPr lang="ru-RU" sz="2400" dirty="0" smtClean="0">
                <a:latin typeface="Times New Roman"/>
                <a:ea typeface="Times New Roman"/>
              </a:rPr>
              <a:t>.</a:t>
            </a:r>
          </a:p>
          <a:p>
            <a:pPr lvl="1">
              <a:spcBef>
                <a:spcPts val="0"/>
              </a:spcBef>
              <a:buNone/>
            </a:pPr>
            <a:endParaRPr lang="ru-RU" sz="1800" dirty="0">
              <a:latin typeface="Times New Roman"/>
            </a:endParaRPr>
          </a:p>
          <a:p>
            <a:pPr lvl="1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Конструирование       Выбор     Правильное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применение методов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воспитания </a:t>
            </a:r>
          </a:p>
          <a:p>
            <a:pPr lvl="1" algn="just"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  <a:p>
            <a:pPr lvl="1" algn="just"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Вершина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педагогического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профессионализма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spcBef>
                <a:spcPts val="0"/>
              </a:spcBef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того, чтобы метод соответствовал конкретным условиям воспитательного процесса, педагоги вносят в его разработку свои частные изменения. Такие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частные совершенствования методов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называют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приемами воспитания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>
              <a:spcBef>
                <a:spcPts val="0"/>
              </a:spcBef>
              <a:buNone/>
            </a:pPr>
            <a:endParaRPr lang="ru-RU" sz="2400" dirty="0" smtClean="0"/>
          </a:p>
          <a:p>
            <a:pPr lvl="1">
              <a:spcBef>
                <a:spcPts val="0"/>
              </a:spcBef>
            </a:pPr>
            <a:endParaRPr lang="ru-RU" sz="2400" dirty="0" smtClean="0"/>
          </a:p>
          <a:p>
            <a:pPr>
              <a:spcBef>
                <a:spcPts val="0"/>
              </a:spcBef>
            </a:pPr>
            <a:endParaRPr lang="ru-RU" sz="24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763688" y="3284984"/>
            <a:ext cx="864096" cy="64807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563888" y="3284984"/>
            <a:ext cx="0" cy="64807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4499992" y="3284984"/>
            <a:ext cx="720080" cy="64807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3105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51766" cy="792088"/>
          </a:xfrm>
        </p:spPr>
        <p:txBody>
          <a:bodyPr>
            <a:noAutofit/>
          </a:bodyPr>
          <a:lstStyle/>
          <a:p>
            <a:r>
              <a:rPr lang="ru-RU" sz="3800" dirty="0"/>
              <a:t>К</a:t>
            </a:r>
            <a:r>
              <a:rPr lang="ru-RU" sz="3800" dirty="0" smtClean="0"/>
              <a:t>лассификация методов воспитания</a:t>
            </a:r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252536" y="1916832"/>
            <a:ext cx="9396536" cy="4941168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Clr>
                <a:schemeClr val="tx1"/>
              </a:buClr>
              <a:buSzPct val="90000"/>
              <a:buFont typeface="Wingdings" pitchFamily="2" charset="2"/>
              <a:buChar char="Ø"/>
            </a:pPr>
            <a:r>
              <a:rPr lang="ru-RU" sz="24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Классификация </a:t>
            </a:r>
            <a:r>
              <a:rPr lang="ru-RU" sz="2400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методов воспитания на основе направленности  – </a:t>
            </a: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интегративной характеристики, включающей в себя в единстве целевую, содержательную и процессуальную стороны методов воспитания </a:t>
            </a:r>
            <a:r>
              <a:rPr lang="ru-RU" sz="2400" b="1" i="1" dirty="0">
                <a:latin typeface="Times New Roman" pitchFamily="18" charset="0"/>
                <a:ea typeface="Times New Roman"/>
                <a:cs typeface="Times New Roman" pitchFamily="18" charset="0"/>
              </a:rPr>
              <a:t>(Г. И. Щукина) :</a:t>
            </a:r>
          </a:p>
          <a:p>
            <a:pPr lvl="1">
              <a:spcBef>
                <a:spcPts val="0"/>
              </a:spcBef>
              <a:buClr>
                <a:srgbClr val="94B6D2"/>
              </a:buClr>
              <a:buNone/>
            </a:pPr>
            <a:endParaRPr lang="ru-RU" sz="2400" b="1" i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</a:pP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методы формирования сознания личности;</a:t>
            </a: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</a:pP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методы организации деятельности и формирования опыта поведения;</a:t>
            </a:r>
          </a:p>
          <a:p>
            <a:pPr lvl="1">
              <a:spcBef>
                <a:spcPts val="0"/>
              </a:spcBef>
              <a:buClr>
                <a:schemeClr val="accent2">
                  <a:lumMod val="75000"/>
                </a:schemeClr>
              </a:buClr>
            </a:pPr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методы стимулирования поведения и деятельности. </a:t>
            </a:r>
          </a:p>
          <a:p>
            <a:pPr lvl="1">
              <a:spcBef>
                <a:spcPts val="0"/>
              </a:spcBef>
              <a:buClr>
                <a:srgbClr val="94B6D2"/>
              </a:buClr>
              <a:buNone/>
            </a:pPr>
            <a:endParaRPr lang="ru-RU" sz="2400" b="1" i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lvl="1">
              <a:spcBef>
                <a:spcPts val="0"/>
              </a:spcBef>
              <a:buFont typeface="Wingdings" pitchFamily="2" charset="2"/>
              <a:buChar char="q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36831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51766" cy="990600"/>
          </a:xfrm>
        </p:spPr>
        <p:txBody>
          <a:bodyPr>
            <a:noAutofit/>
          </a:bodyPr>
          <a:lstStyle/>
          <a:p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252536" y="1916832"/>
            <a:ext cx="9144000" cy="5257800"/>
          </a:xfrm>
        </p:spPr>
        <p:txBody>
          <a:bodyPr>
            <a:noAutofit/>
          </a:bodyPr>
          <a:lstStyle/>
          <a:p>
            <a:pPr marL="365760" lvl="1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endParaRPr lang="ru-RU" sz="2400" dirty="0" smtClean="0"/>
          </a:p>
          <a:p>
            <a:pPr lvl="1">
              <a:spcBef>
                <a:spcPts val="0"/>
              </a:spcBef>
            </a:pPr>
            <a:endParaRPr lang="ru-RU" sz="2400" dirty="0" smtClean="0"/>
          </a:p>
          <a:p>
            <a:pPr>
              <a:spcBef>
                <a:spcPts val="0"/>
              </a:spcBef>
            </a:pP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699792" y="1700808"/>
            <a:ext cx="3672408" cy="720080"/>
          </a:xfrm>
          <a:prstGeom prst="rect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Методы воспитания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1835696" y="2420888"/>
            <a:ext cx="864096" cy="5760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2"/>
          </p:cNvCxnSpPr>
          <p:nvPr/>
        </p:nvCxnSpPr>
        <p:spPr>
          <a:xfrm>
            <a:off x="4535996" y="2420888"/>
            <a:ext cx="0" cy="72008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372200" y="2420888"/>
            <a:ext cx="792088" cy="576064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323528" y="2780928"/>
            <a:ext cx="2520280" cy="9721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Методы  </a:t>
            </a:r>
          </a:p>
          <a:p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формирования     </a:t>
            </a:r>
          </a:p>
          <a:p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сознания</a:t>
            </a: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0413" y="2780928"/>
            <a:ext cx="2541587" cy="972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80928"/>
            <a:ext cx="2541587" cy="972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3085585" y="2708920"/>
            <a:ext cx="27564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Методы 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 организации </a:t>
            </a: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      деятельности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72200" y="2823029"/>
            <a:ext cx="23169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Методы </a:t>
            </a:r>
          </a:p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стимулирования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48" name="Прямая соединительная линия 2047"/>
          <p:cNvCxnSpPr>
            <a:stCxn id="26" idx="2"/>
          </p:cNvCxnSpPr>
          <p:nvPr/>
        </p:nvCxnSpPr>
        <p:spPr>
          <a:xfrm>
            <a:off x="1583668" y="3753036"/>
            <a:ext cx="0" cy="18002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" name="Прямая соединительная линия 2053"/>
          <p:cNvCxnSpPr>
            <a:stCxn id="2051" idx="2"/>
          </p:cNvCxnSpPr>
          <p:nvPr/>
        </p:nvCxnSpPr>
        <p:spPr>
          <a:xfrm>
            <a:off x="4571207" y="3753036"/>
            <a:ext cx="0" cy="18002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6" name="Прямая соединительная линия 2055"/>
          <p:cNvCxnSpPr>
            <a:stCxn id="2052" idx="2"/>
          </p:cNvCxnSpPr>
          <p:nvPr/>
        </p:nvCxnSpPr>
        <p:spPr>
          <a:xfrm>
            <a:off x="7426970" y="3753036"/>
            <a:ext cx="8181" cy="18002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7" name="Прямоугольник 2056"/>
          <p:cNvSpPr/>
          <p:nvPr/>
        </p:nvSpPr>
        <p:spPr>
          <a:xfrm>
            <a:off x="323528" y="3933056"/>
            <a:ext cx="2520280" cy="28083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/>
                <a:ea typeface="Times New Roman"/>
              </a:rPr>
              <a:t>Рассказ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/>
                <a:ea typeface="Times New Roman"/>
              </a:rPr>
              <a:t>Беседа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/>
                <a:ea typeface="Times New Roman"/>
              </a:rPr>
              <a:t>Разъяснение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/>
                <a:ea typeface="Times New Roman"/>
              </a:rPr>
              <a:t>Убеждение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/>
                <a:ea typeface="Times New Roman"/>
              </a:rPr>
              <a:t>Увещевание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/>
                <a:ea typeface="Times New Roman"/>
              </a:rPr>
              <a:t>Внушение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/>
                <a:ea typeface="Times New Roman"/>
              </a:rPr>
              <a:t>Инструктаж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/>
                <a:ea typeface="Times New Roman"/>
              </a:rPr>
              <a:t>Диспут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Times New Roman"/>
                <a:ea typeface="Times New Roman"/>
              </a:rPr>
              <a:t>Пример</a:t>
            </a:r>
            <a:endParaRPr lang="ru-RU" sz="2000" dirty="0">
              <a:latin typeface="Times New Roman"/>
              <a:ea typeface="Times New Roman"/>
            </a:endParaRPr>
          </a:p>
        </p:txBody>
      </p:sp>
      <p:pic>
        <p:nvPicPr>
          <p:cNvPr id="205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2006" y="3933056"/>
            <a:ext cx="2620963" cy="290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24669" y="3949700"/>
            <a:ext cx="2620963" cy="290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1" name="TextBox 2060"/>
          <p:cNvSpPr txBox="1"/>
          <p:nvPr/>
        </p:nvSpPr>
        <p:spPr>
          <a:xfrm>
            <a:off x="3297181" y="3949700"/>
            <a:ext cx="25190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Педагогическое требование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Упражнение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Приучение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Поручение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Воспитывающие ситуации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Игра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2062" name="TextBox 2061"/>
          <p:cNvSpPr txBox="1"/>
          <p:nvPr/>
        </p:nvSpPr>
        <p:spPr>
          <a:xfrm>
            <a:off x="6156176" y="3963868"/>
            <a:ext cx="254158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Соревнование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Поощрение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Наказание</a:t>
            </a:r>
          </a:p>
          <a:p>
            <a:pPr marL="342900" indent="-342900" algn="just"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effectLst/>
                <a:latin typeface="Times New Roman"/>
                <a:ea typeface="Times New Roman"/>
              </a:rPr>
              <a:t>Общественное мнение</a:t>
            </a: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602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153400" cy="990600"/>
          </a:xfrm>
        </p:spPr>
        <p:txBody>
          <a:bodyPr>
            <a:noAutofit/>
          </a:bodyPr>
          <a:lstStyle/>
          <a:p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294967295"/>
          </p:nvPr>
        </p:nvSpPr>
        <p:spPr>
          <a:xfrm>
            <a:off x="0" y="1916113"/>
            <a:ext cx="91440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ru-RU" sz="2400" b="1" dirty="0">
                <a:latin typeface="Times New Roman"/>
                <a:ea typeface="Times New Roman"/>
              </a:rPr>
              <a:t>Прием</a:t>
            </a:r>
            <a:r>
              <a:rPr lang="ru-RU" sz="2400" dirty="0">
                <a:latin typeface="Times New Roman"/>
                <a:ea typeface="Times New Roman"/>
              </a:rPr>
              <a:t> – это часть общего метода, отдельное действие, конкретное улучшение, повышающее эффективность метода</a:t>
            </a:r>
            <a:r>
              <a:rPr lang="ru-RU" sz="2400" dirty="0" smtClean="0">
                <a:latin typeface="Times New Roman"/>
                <a:ea typeface="Times New Roman"/>
              </a:rPr>
              <a:t>.</a:t>
            </a:r>
          </a:p>
          <a:p>
            <a:pPr lvl="1">
              <a:spcBef>
                <a:spcPts val="0"/>
              </a:spcBef>
              <a:buNone/>
            </a:pPr>
            <a:endParaRPr lang="ru-RU" sz="1800" dirty="0">
              <a:latin typeface="Times New Roman"/>
            </a:endParaRPr>
          </a:p>
          <a:p>
            <a:pPr lvl="1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Конструирование       Выбор     Правильное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применение методов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just"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воспитания </a:t>
            </a:r>
          </a:p>
          <a:p>
            <a:pPr lvl="1" algn="just"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  <a:p>
            <a:pPr lvl="1" algn="just">
              <a:spcBef>
                <a:spcPts val="0"/>
              </a:spcBef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Вершина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педагогического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профессионализма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spcBef>
                <a:spcPts val="0"/>
              </a:spcBef>
              <a:buNone/>
            </a:pP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того, чтобы метод соответствовал конкретным условиям воспитательного процесса, педагоги вносят в его разработку свои частные изменения. Такие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частные совершенствования методов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называют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приемами воспитания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1">
              <a:spcBef>
                <a:spcPts val="0"/>
              </a:spcBef>
              <a:buNone/>
            </a:pPr>
            <a:endParaRPr lang="ru-RU" sz="2400" dirty="0" smtClean="0"/>
          </a:p>
          <a:p>
            <a:pPr lvl="1">
              <a:spcBef>
                <a:spcPts val="0"/>
              </a:spcBef>
            </a:pPr>
            <a:endParaRPr lang="ru-RU" sz="2400" dirty="0" smtClean="0"/>
          </a:p>
          <a:p>
            <a:pPr>
              <a:spcBef>
                <a:spcPts val="0"/>
              </a:spcBef>
            </a:pPr>
            <a:endParaRPr lang="ru-RU" sz="24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763688" y="3284984"/>
            <a:ext cx="864096" cy="64807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563888" y="3284984"/>
            <a:ext cx="0" cy="64807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4499992" y="3284984"/>
            <a:ext cx="720080" cy="64807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06159" y="476672"/>
            <a:ext cx="838766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800" dirty="0" smtClean="0">
                <a:solidFill>
                  <a:srgbClr val="775F55"/>
                </a:solidFill>
                <a:ea typeface="+mj-ea"/>
                <a:cs typeface="+mj-cs"/>
              </a:rPr>
              <a:t>Приёмы воспитания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584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51766" cy="990600"/>
          </a:xfrm>
        </p:spPr>
        <p:txBody>
          <a:bodyPr>
            <a:noAutofit/>
          </a:bodyPr>
          <a:lstStyle/>
          <a:p>
            <a:r>
              <a:rPr lang="ru-RU" sz="3800" dirty="0" smtClean="0"/>
              <a:t>Педагогическая техника в деятельности воспитателя </a:t>
            </a:r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252536" y="1916832"/>
            <a:ext cx="91440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ru-RU" sz="2400" b="1" dirty="0">
                <a:latin typeface="Times New Roman"/>
                <a:ea typeface="Times New Roman"/>
              </a:rPr>
              <a:t>Технология </a:t>
            </a:r>
            <a:r>
              <a:rPr lang="ru-RU" sz="2400" dirty="0">
                <a:latin typeface="Times New Roman"/>
                <a:ea typeface="Times New Roman"/>
              </a:rPr>
              <a:t>(греч. </a:t>
            </a:r>
            <a:r>
              <a:rPr lang="en-US" sz="2400" i="1" dirty="0" err="1">
                <a:latin typeface="Times New Roman"/>
                <a:ea typeface="Times New Roman"/>
              </a:rPr>
              <a:t>techne</a:t>
            </a:r>
            <a:r>
              <a:rPr lang="ru-RU" sz="2400" dirty="0">
                <a:latin typeface="Times New Roman"/>
                <a:ea typeface="Times New Roman"/>
              </a:rPr>
              <a:t> – мастерство, искусство, умение) – это определенная последовательность применения методов в процессе преобразования исходного материала, позволяющая получить продукт с заданными параметрами</a:t>
            </a:r>
            <a:r>
              <a:rPr lang="ru-RU" sz="2400" dirty="0" smtClean="0">
                <a:latin typeface="Times New Roman"/>
                <a:ea typeface="Times New Roman"/>
              </a:rPr>
              <a:t>.</a:t>
            </a:r>
          </a:p>
          <a:p>
            <a:pPr lvl="1">
              <a:spcBef>
                <a:spcPts val="0"/>
              </a:spcBef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Технологии воспитания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психологически оправданные и научно обоснованные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способы непосредственного взаимодействия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педагога с воспитанником или группой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как субъектами жизнедеятельности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совокупность средств, методов и приемов педагогического взаимодействия, естественного и гармоничного поведения педагога на уровне его высокой духовности и психолого-педагогического понимания воспитательной ситуации (Белорусская педагогическая энциклопедия, 2015 г.).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spcBef>
                <a:spcPts val="0"/>
              </a:spcBef>
            </a:pPr>
            <a:endParaRPr lang="ru-RU" sz="2400" dirty="0" smtClean="0"/>
          </a:p>
          <a:p>
            <a:pPr>
              <a:spcBef>
                <a:spcPts val="0"/>
              </a:spcBef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93818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551766" cy="990600"/>
          </a:xfrm>
        </p:spPr>
        <p:txBody>
          <a:bodyPr>
            <a:noAutofit/>
          </a:bodyPr>
          <a:lstStyle/>
          <a:p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4998043-8DF1-4A51-9BE7-E90D6994D999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252536" y="1772816"/>
            <a:ext cx="91440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Критерии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технологично организованного образовательного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процесса:</a:t>
            </a:r>
          </a:p>
          <a:p>
            <a:pPr marL="822960" lvl="1" indent="-45720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Font typeface="+mj-lt"/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Концептуальность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Каждая технология основана на одной или нескольких теориях, концепциях. 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22960" lvl="1" indent="-45720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Font typeface="+mj-lt"/>
              <a:buAutoNum type="arabicPeriod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Системность.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Технология  имеет определенную структуру, представляет собой взаимосвязанную совокупность компонентов (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целей, методов, форм, средств, в том числе, диагностических средств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22960" lvl="1" indent="-457200">
              <a:spcBef>
                <a:spcPts val="0"/>
              </a:spcBef>
              <a:buClr>
                <a:schemeClr val="accent2">
                  <a:lumMod val="75000"/>
                </a:schemeClr>
              </a:buClr>
              <a:buSzPct val="90000"/>
              <a:buFont typeface="+mj-lt"/>
              <a:buAutoNum type="arabicPeriod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Управляемость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т.е. возможность эффективно управлять педагогическим процессом за счет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диагностичной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постановки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целей.</a:t>
            </a:r>
          </a:p>
          <a:p>
            <a:pPr lvl="1">
              <a:spcBef>
                <a:spcPts val="0"/>
              </a:spcBef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08802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472</Words>
  <Application>Microsoft Office PowerPoint</Application>
  <PresentationFormat>Экран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Обычная</vt:lpstr>
      <vt:lpstr>1_Обычная</vt:lpstr>
      <vt:lpstr>МЕТОДЫ И ПРИЕМЫ ВОСПИТАНИЯ МЛАДШИХ ШКОЛЬНИКОВ </vt:lpstr>
      <vt:lpstr>План лекции</vt:lpstr>
      <vt:lpstr>Понятия «метод воспитания», «приемы воспитания»</vt:lpstr>
      <vt:lpstr> </vt:lpstr>
      <vt:lpstr>Классификация методов воспитания </vt:lpstr>
      <vt:lpstr> </vt:lpstr>
      <vt:lpstr> </vt:lpstr>
      <vt:lpstr>Педагогическая техника в деятельности воспитателя  </vt:lpstr>
      <vt:lpstr> </vt:lpstr>
      <vt:lpstr> </vt:lpstr>
      <vt:lpstr>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</dc:creator>
  <cp:lastModifiedBy>Home</cp:lastModifiedBy>
  <cp:revision>28</cp:revision>
  <dcterms:created xsi:type="dcterms:W3CDTF">2018-08-31T08:25:08Z</dcterms:created>
  <dcterms:modified xsi:type="dcterms:W3CDTF">2018-09-18T07:47:44Z</dcterms:modified>
</cp:coreProperties>
</file>