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63"/>
            <a:ext cx="8458200" cy="3214687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Интеграция Республики Беларусь в мировое образовательное пространство:</a:t>
            </a:r>
            <a:br>
              <a:rPr lang="ru-RU" altLang="ru-RU" smtClean="0"/>
            </a:br>
            <a:r>
              <a:rPr lang="ru-RU" altLang="ru-RU" smtClean="0"/>
              <a:t>Болонский процесс</a:t>
            </a:r>
          </a:p>
        </p:txBody>
      </p:sp>
      <p:sp>
        <p:nvSpPr>
          <p:cNvPr id="2" name="TextBox 1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3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Реализация принципа </a:t>
            </a:r>
            <a:br>
              <a:rPr lang="ru-RU" dirty="0" smtClean="0"/>
            </a:br>
            <a:r>
              <a:rPr lang="ru-RU" dirty="0" smtClean="0"/>
              <a:t>автономности вуза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Автономия – это самостоятельность вузов в решении вопросов, отнесенных к их компетенции. </a:t>
            </a:r>
          </a:p>
          <a:p>
            <a:pPr eaLnBrk="1" hangingPunct="1"/>
            <a:r>
              <a:rPr lang="ru-RU" altLang="ru-RU" sz="3600" smtClean="0"/>
              <a:t>Вуз определяет содержание обучения по уровням бакалавр/магистр. </a:t>
            </a:r>
          </a:p>
          <a:p>
            <a:pPr eaLnBrk="1" hangingPunct="1"/>
            <a:r>
              <a:rPr lang="ru-RU" altLang="ru-RU" sz="3600" smtClean="0"/>
              <a:t>Вуз определяет общие подходы к обучению. </a:t>
            </a:r>
          </a:p>
          <a:p>
            <a:pPr eaLnBrk="1" hangingPunct="1">
              <a:buFont typeface="Georgia" pitchFamily="18" charset="0"/>
              <a:buNone/>
            </a:pPr>
            <a:endParaRPr lang="ru-RU" altLang="ru-RU" smtClean="0"/>
          </a:p>
        </p:txBody>
      </p:sp>
      <p:sp>
        <p:nvSpPr>
          <p:cNvPr id="4" name="TextBox 3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6588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Вуз определяет количество кредитов за учебные курсы (дисциплины). </a:t>
            </a:r>
          </a:p>
          <a:p>
            <a:pPr eaLnBrk="1" hangingPunct="1"/>
            <a:r>
              <a:rPr lang="ru-RU" altLang="ru-RU" sz="3200" smtClean="0"/>
              <a:t>Вуз сам принимает решение об использовании  </a:t>
            </a:r>
          </a:p>
          <a:p>
            <a:pPr eaLnBrk="1" hangingPunct="1"/>
            <a:r>
              <a:rPr lang="ru-RU" altLang="ru-RU" sz="3200" smtClean="0">
                <a:latin typeface="Arial" charset="0"/>
              </a:rPr>
              <a:t>-- </a:t>
            </a:r>
            <a:r>
              <a:rPr lang="ru-RU" altLang="ru-RU" sz="3200" smtClean="0"/>
              <a:t>технологий обучения, </a:t>
            </a:r>
          </a:p>
          <a:p>
            <a:pPr eaLnBrk="1" hangingPunct="1"/>
            <a:r>
              <a:rPr lang="ru-RU" altLang="ru-RU" sz="3200" smtClean="0">
                <a:latin typeface="Arial" charset="0"/>
              </a:rPr>
              <a:t>-- </a:t>
            </a:r>
            <a:r>
              <a:rPr lang="ru-RU" altLang="ru-RU" sz="3200" smtClean="0"/>
              <a:t>кредитно-модульной системы, </a:t>
            </a:r>
          </a:p>
          <a:p>
            <a:pPr eaLnBrk="1" hangingPunct="1"/>
            <a:r>
              <a:rPr lang="ru-RU" altLang="ru-RU" sz="3200" smtClean="0">
                <a:latin typeface="Arial" charset="0"/>
              </a:rPr>
              <a:t>-- </a:t>
            </a:r>
            <a:r>
              <a:rPr lang="ru-RU" altLang="ru-RU" sz="3200" smtClean="0"/>
              <a:t>дистанционного образования, </a:t>
            </a:r>
          </a:p>
          <a:p>
            <a:pPr eaLnBrk="1" hangingPunct="1"/>
            <a:r>
              <a:rPr lang="ru-RU" altLang="ru-RU" sz="3200" smtClean="0">
                <a:latin typeface="Arial" charset="0"/>
              </a:rPr>
              <a:t>-- </a:t>
            </a:r>
            <a:r>
              <a:rPr lang="ru-RU" altLang="ru-RU" sz="3200" smtClean="0"/>
              <a:t>академических рейтингов, </a:t>
            </a:r>
          </a:p>
          <a:p>
            <a:pPr eaLnBrk="1" hangingPunct="1"/>
            <a:r>
              <a:rPr lang="ru-RU" altLang="ru-RU" sz="3200" smtClean="0">
                <a:latin typeface="Arial" charset="0"/>
              </a:rPr>
              <a:t>-- </a:t>
            </a:r>
            <a:r>
              <a:rPr lang="ru-RU" altLang="ru-RU" sz="3200" smtClean="0"/>
              <a:t>дополнительных шкал оценок (например, 100-балльной). </a:t>
            </a:r>
          </a:p>
          <a:p>
            <a:pPr eaLnBrk="1" hangingPunct="1">
              <a:buFont typeface="Georgia" pitchFamily="18" charset="0"/>
              <a:buNone/>
            </a:pPr>
            <a:endParaRPr lang="ru-RU" altLang="ru-RU" sz="3200" smtClean="0"/>
          </a:p>
        </p:txBody>
      </p:sp>
      <p:sp>
        <p:nvSpPr>
          <p:cNvPr id="3" name="TextBox 2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«Великая хартия университетов»</a:t>
            </a:r>
            <a:br>
              <a:rPr lang="ru-RU" dirty="0" smtClean="0"/>
            </a:br>
            <a:r>
              <a:rPr lang="ru-RU" dirty="0" smtClean="0"/>
              <a:t> об автономности вуза: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«Университет действует внутри обществ с различной организацией, являющейся следствием разных географических и исторических условий и представляет собой институт, который критически осмысливает и распространяет культуру путем исследования и преподавания.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Чтобы отвечать требованиям современного мира, в своей исследовательской и преподавательской деятельности он должен иметь моральную и научную независимость от политической и экономической власти».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0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401050" cy="1709737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latin typeface="Arial Black" pitchFamily="34" charset="0"/>
              </a:rPr>
              <a:t>РОЛЬ АКАДЕМИЧЕСКОЙ МОБИЛЬНОСТИ </a:t>
            </a:r>
            <a:r>
              <a:rPr lang="ru-RU" altLang="ru-RU" sz="2400" smtClean="0">
                <a:latin typeface="Arial Black" pitchFamily="34" charset="0"/>
              </a:rPr>
              <a:t/>
            </a:r>
            <a:br>
              <a:rPr lang="ru-RU" altLang="ru-RU" sz="2400" smtClean="0">
                <a:latin typeface="Arial Black" pitchFamily="34" charset="0"/>
              </a:rPr>
            </a:br>
            <a:r>
              <a:rPr lang="ru-RU" altLang="ru-RU" sz="2400" smtClean="0">
                <a:latin typeface="Arial Black" pitchFamily="34" charset="0"/>
              </a:rPr>
              <a:t/>
            </a:r>
            <a:br>
              <a:rPr lang="ru-RU" altLang="ru-RU" sz="2400" smtClean="0">
                <a:latin typeface="Arial Black" pitchFamily="34" charset="0"/>
              </a:rPr>
            </a:br>
            <a:r>
              <a:rPr lang="ru-RU" altLang="ru-RU" sz="2400" b="1" smtClean="0">
                <a:latin typeface="Arial Black" pitchFamily="34" charset="0"/>
              </a:rPr>
              <a:t> В РАЗВИТИИ БОЛОНСКОГО ПРОЦЕССА </a:t>
            </a:r>
            <a:endParaRPr lang="ru-RU" altLang="ru-RU" sz="2400" smtClean="0">
              <a:latin typeface="Arial Black" pitchFamily="34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Академическая мобильность – это возможность для студентов (прежде всего), преподавателей, административно-управленческого персонала вузов «перемещаться» из одного вуза в другой с целью обмена опытом, получения тех возможностей, которые почему-либо недоступны в «своем» вузе, преодоления национальной замкнутости и приобретения общеевропейской перспективы.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Защищена</a:t>
            </a:r>
            <a:r>
              <a:rPr lang="ru-RU" altLang="ru-RU" sz="2600" smtClean="0">
                <a:latin typeface="Arial" charset="0"/>
              </a:rPr>
              <a:t> в РБ</a:t>
            </a:r>
            <a:r>
              <a:rPr lang="ru-RU" altLang="ru-RU" sz="2600" smtClean="0"/>
              <a:t> канд.диссертация (</a:t>
            </a:r>
            <a:r>
              <a:rPr lang="ru-RU" altLang="ru-RU" sz="2600" smtClean="0">
                <a:latin typeface="Arial" charset="0"/>
              </a:rPr>
              <a:t>Минск, </a:t>
            </a:r>
            <a:r>
              <a:rPr lang="ru-RU" altLang="ru-RU" sz="2600" smtClean="0"/>
              <a:t>2010) по данной проблематике</a:t>
            </a:r>
          </a:p>
          <a:p>
            <a:pPr eaLnBrk="1" hangingPunct="1">
              <a:lnSpc>
                <a:spcPct val="90000"/>
              </a:lnSpc>
            </a:pPr>
            <a:endParaRPr lang="ru-RU" altLang="ru-RU" sz="2600" smtClean="0"/>
          </a:p>
        </p:txBody>
      </p:sp>
      <p:sp>
        <p:nvSpPr>
          <p:cNvPr id="4" name="TextBox 3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1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808663"/>
          </a:xfrm>
        </p:spPr>
        <p:txBody>
          <a:bodyPr/>
          <a:lstStyle/>
          <a:p>
            <a:pPr eaLnBrk="1" hangingPunct="1"/>
            <a:r>
              <a:rPr lang="ru-RU" altLang="ru-RU" smtClean="0"/>
              <a:t>высокая степень академической мобильности предполагает развитую инфраструктуру (общежития, медицинское страхование и т.п.) и доступность источников финансирования (грантов на поездки и т.п.) 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В Западной Европе мобильность студентов также еще очень далека от желаемой – так, в Финляндии программы академической мобильности охватывают 30% студентов</a:t>
            </a:r>
          </a:p>
        </p:txBody>
      </p:sp>
      <p:sp>
        <p:nvSpPr>
          <p:cNvPr id="3" name="TextBox 2"/>
          <p:cNvSpPr txBox="1"/>
          <p:nvPr/>
        </p:nvSpPr>
        <p:spPr>
          <a:xfrm rot="19612706">
            <a:off x="-407858" y="2822973"/>
            <a:ext cx="981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7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Интеграция Республики Беларусь в мировое образовательное пространство: Болонский процесс</vt:lpstr>
      <vt:lpstr>Реализация принципа  автономности вуза</vt:lpstr>
      <vt:lpstr>Презентация PowerPoint</vt:lpstr>
      <vt:lpstr>«Великая хартия университетов»  об автономности вуза:</vt:lpstr>
      <vt:lpstr>РОЛЬ АКАДЕМИЧЕСКОЙ МОБИЛЬНОСТИ    В РАЗВИТИИ БОЛОНСКОГО ПРОЦЕССА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Республики Беларусь в мировое образовательное пространство: Болонский процесс</dc:title>
  <dc:creator>User</dc:creator>
  <cp:lastModifiedBy>User</cp:lastModifiedBy>
  <cp:revision>2</cp:revision>
  <dcterms:created xsi:type="dcterms:W3CDTF">2018-06-17T12:55:54Z</dcterms:created>
  <dcterms:modified xsi:type="dcterms:W3CDTF">2018-06-17T13:12:26Z</dcterms:modified>
</cp:coreProperties>
</file>