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  <p:sldId id="322" r:id="rId3"/>
    <p:sldId id="257" r:id="rId4"/>
    <p:sldId id="258" r:id="rId5"/>
    <p:sldId id="321" r:id="rId6"/>
    <p:sldId id="330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4A5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45" autoAdjust="0"/>
    <p:restoredTop sz="94660"/>
  </p:normalViewPr>
  <p:slideViewPr>
    <p:cSldViewPr>
      <p:cViewPr>
        <p:scale>
          <a:sx n="90" d="100"/>
          <a:sy n="90" d="100"/>
        </p:scale>
        <p:origin x="-894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83964DC-DAAB-4335-8F49-D9444FEA806C}" type="datetimeFigureOut">
              <a:rPr lang="ru-RU"/>
              <a:pPr>
                <a:defRPr/>
              </a:pPr>
              <a:t>09.05.2018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8622379-6B8B-4CB5-8908-512BC1EA91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86EAE-660D-4C4F-8733-BBF6A49BD403}" type="datetimeFigureOut">
              <a:rPr lang="ru-RU"/>
              <a:pPr>
                <a:defRPr/>
              </a:pPr>
              <a:t>09.05.2018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948F7-37A4-45B1-BCA3-82EE780D24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50F07-97D7-47E3-BA35-52AABF48E11A}" type="datetimeFigureOut">
              <a:rPr lang="ru-RU"/>
              <a:pPr>
                <a:defRPr/>
              </a:pPr>
              <a:t>09.05.2018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87AC1-C169-4ECB-A70D-E111878D1A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59EA7-8F64-4DBD-8BAE-52678CD2A13C}" type="datetimeFigureOut">
              <a:rPr lang="ru-RU"/>
              <a:pPr>
                <a:defRPr/>
              </a:pPr>
              <a:t>09.05.2018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2ABF8-0E4E-4764-A0D5-5CED144751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DB7A3-ECFF-4B98-A245-93E67A5E4235}" type="datetimeFigureOut">
              <a:rPr lang="ru-RU"/>
              <a:pPr>
                <a:defRPr/>
              </a:pPr>
              <a:t>09.05.2018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DC623-3117-4FE7-B452-22306957A0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0CF2B-A98C-42E0-9D3A-FBF0BB2874C7}" type="datetimeFigureOut">
              <a:rPr lang="ru-RU"/>
              <a:pPr>
                <a:defRPr/>
              </a:pPr>
              <a:t>09.05.2018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6908317-D6BD-40F9-80AA-DBC2BBA6A1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A733056-CC69-4D20-A5A4-4244A3160322}" type="datetimeFigureOut">
              <a:rPr lang="ru-RU"/>
              <a:pPr>
                <a:defRPr/>
              </a:pPr>
              <a:t>09.05.2018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180A7A7-358E-4C91-84D9-693A414AA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5BA0EDA-A9D4-4FAD-945B-ADD371D954A7}" type="datetimeFigureOut">
              <a:rPr lang="ru-RU"/>
              <a:pPr>
                <a:defRPr/>
              </a:pPr>
              <a:t>09.05.2018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FC1A918-4A90-45CB-BF4D-C91581ECBA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63492-4F4C-4CCD-9EFC-46C676C0F499}" type="datetimeFigureOut">
              <a:rPr lang="ru-RU"/>
              <a:pPr>
                <a:defRPr/>
              </a:pPr>
              <a:t>09.05.2018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7190C-2EE5-4215-81C8-CD29962405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24EFD-0987-4FB7-BC09-D1991734BC1A}" type="datetimeFigureOut">
              <a:rPr lang="ru-RU"/>
              <a:pPr>
                <a:defRPr/>
              </a:pPr>
              <a:t>09.05.2018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3C2DCB7-2090-4223-B38E-ECE2322C46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926BC-0271-4956-8BA6-04E4168967AB}" type="datetimeFigureOut">
              <a:rPr lang="ru-RU"/>
              <a:pPr>
                <a:defRPr/>
              </a:pPr>
              <a:t>09.05.2018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DE369-9BA0-45CB-A281-37DCD298CC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5B6601D-8421-4F64-98BB-6202C0FB0423}" type="datetimeFigureOut">
              <a:rPr lang="ru-RU"/>
              <a:pPr>
                <a:defRPr/>
              </a:pPr>
              <a:t>09.05.2018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072A348F-5518-4508-8B7E-C8A5670622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EA5C50A5-5EF0-4A58-A31D-4262B404F952}" type="datetimeFigureOut">
              <a:rPr lang="ru-RU"/>
              <a:pPr>
                <a:defRPr/>
              </a:pPr>
              <a:t>09.05.2018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FB1756A1-FCB9-4608-ABFE-EF7FB08351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64" r:id="rId2"/>
    <p:sldLayoutId id="2147484070" r:id="rId3"/>
    <p:sldLayoutId id="2147484071" r:id="rId4"/>
    <p:sldLayoutId id="2147484072" r:id="rId5"/>
    <p:sldLayoutId id="2147484065" r:id="rId6"/>
    <p:sldLayoutId id="2147484073" r:id="rId7"/>
    <p:sldLayoutId id="2147484066" r:id="rId8"/>
    <p:sldLayoutId id="2147484074" r:id="rId9"/>
    <p:sldLayoutId id="2147484067" r:id="rId10"/>
    <p:sldLayoutId id="2147484075" r:id="rId11"/>
    <p:sldLayoutId id="214748406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648C60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C7B70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250" y="1484313"/>
            <a:ext cx="7024688" cy="3944937"/>
          </a:xfrm>
        </p:spPr>
        <p:txBody>
          <a:bodyPr/>
          <a:lstStyle/>
          <a:p>
            <a:pPr algn="ctr" eaLnBrk="1" hangingPunct="1"/>
            <a:r>
              <a:rPr lang="ru-RU" cap="none" dirty="0" smtClean="0">
                <a:solidFill>
                  <a:srgbClr val="00843C"/>
                </a:solidFill>
                <a:latin typeface="Impact" pitchFamily="34" charset="0"/>
              </a:rPr>
              <a:t>Направления, школы и подходы  менеджмента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975" y="6237288"/>
            <a:ext cx="6727825" cy="498475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ru-RU" sz="3200" b="1" i="1" smtClean="0">
                <a:solidFill>
                  <a:srgbClr val="DFE9DE"/>
                </a:solidFill>
                <a:latin typeface="Georgia" pitchFamily="18" charset="0"/>
              </a:rPr>
              <a:t>История, понятия, стили</a:t>
            </a:r>
          </a:p>
          <a:p>
            <a:pPr algn="ctr" eaLnBrk="1" hangingPunct="1">
              <a:lnSpc>
                <a:spcPct val="90000"/>
              </a:lnSpc>
            </a:pPr>
            <a:endParaRPr lang="ru-RU" sz="3200" b="1" i="1" smtClean="0">
              <a:solidFill>
                <a:srgbClr val="DFE9DE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9829321">
            <a:off x="134376" y="2586970"/>
            <a:ext cx="901926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РЕПОЗИТОРИЙ БГПУ</a:t>
            </a:r>
            <a:endParaRPr lang="ru-RU" sz="66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 idx="4294967295"/>
          </p:nvPr>
        </p:nvSpPr>
        <p:spPr>
          <a:xfrm>
            <a:off x="4067175" y="692150"/>
            <a:ext cx="4335463" cy="5576888"/>
          </a:xfrm>
        </p:spPr>
        <p:txBody>
          <a:bodyPr/>
          <a:lstStyle/>
          <a:p>
            <a:r>
              <a:rPr lang="ru-RU" sz="4000" smtClean="0">
                <a:solidFill>
                  <a:srgbClr val="00843C"/>
                </a:solidFill>
                <a:latin typeface="Impact" pitchFamily="34" charset="0"/>
              </a:rPr>
              <a:t>ИСТОРИЧЕСКИЕ   ТЕНДЕНЦИИ РАЗВИТИЯ   МЕНЕДЖМЕНТА</a:t>
            </a:r>
            <a:br>
              <a:rPr lang="ru-RU" sz="4000" smtClean="0">
                <a:solidFill>
                  <a:srgbClr val="00843C"/>
                </a:solidFill>
                <a:latin typeface="Impact" pitchFamily="34" charset="0"/>
              </a:rPr>
            </a:br>
            <a:r>
              <a:rPr lang="ru-RU" sz="4000" smtClean="0">
                <a:solidFill>
                  <a:srgbClr val="00843C"/>
                </a:solidFill>
                <a:latin typeface="Impact" pitchFamily="34" charset="0"/>
              </a:rPr>
              <a:t/>
            </a:r>
            <a:br>
              <a:rPr lang="ru-RU" sz="4000" smtClean="0">
                <a:solidFill>
                  <a:srgbClr val="00843C"/>
                </a:solidFill>
                <a:latin typeface="Impact" pitchFamily="34" charset="0"/>
              </a:rPr>
            </a:br>
            <a:r>
              <a:rPr lang="ru-RU" sz="3600" b="1" i="1" smtClean="0">
                <a:solidFill>
                  <a:schemeClr val="bg1"/>
                </a:solidFill>
                <a:latin typeface="Georgia" pitchFamily="18" charset="0"/>
              </a:rPr>
              <a:t>Управленческие</a:t>
            </a:r>
            <a:r>
              <a:rPr lang="ru-RU" sz="3900" b="1" i="1" smtClean="0">
                <a:solidFill>
                  <a:schemeClr val="bg1"/>
                </a:solidFill>
                <a:latin typeface="Georgia" pitchFamily="18" charset="0"/>
              </a:rPr>
              <a:t> школы и концепции</a:t>
            </a:r>
            <a:br>
              <a:rPr lang="ru-RU" sz="3900" b="1" i="1" smtClean="0">
                <a:solidFill>
                  <a:schemeClr val="bg1"/>
                </a:solidFill>
                <a:latin typeface="Georgia" pitchFamily="18" charset="0"/>
              </a:rPr>
            </a:br>
            <a:endParaRPr lang="ru-RU" sz="3900" b="1" i="1" smtClean="0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15362" name="Picture 3" descr="D:\клип арт\люди\AbleStock012.jpg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1341438"/>
            <a:ext cx="3017838" cy="4525962"/>
          </a:xfrm>
        </p:spPr>
      </p:pic>
      <p:sp>
        <p:nvSpPr>
          <p:cNvPr id="4" name="TextBox 3"/>
          <p:cNvSpPr txBox="1"/>
          <p:nvPr/>
        </p:nvSpPr>
        <p:spPr>
          <a:xfrm rot="19829321">
            <a:off x="134376" y="2586970"/>
            <a:ext cx="901926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РЕПОЗИТОРИЙ БГПУ</a:t>
            </a:r>
            <a:endParaRPr lang="ru-RU" sz="66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sz="3600" smtClean="0">
                <a:solidFill>
                  <a:schemeClr val="accent2"/>
                </a:solidFill>
                <a:latin typeface="Impact" pitchFamily="34" charset="0"/>
              </a:rPr>
              <a:t>План лекции: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933575"/>
            <a:ext cx="8153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ru-RU" sz="3600" dirty="0" smtClean="0">
                <a:hlinkClick r:id="rId2" action="ppaction://hlinksldjump"/>
              </a:rPr>
              <a:t>Научное управление</a:t>
            </a:r>
            <a:r>
              <a:rPr lang="ru-RU" sz="3600" dirty="0" smtClean="0"/>
              <a:t> (</a:t>
            </a:r>
            <a:r>
              <a:rPr lang="ru-RU" sz="3600" dirty="0" err="1" smtClean="0"/>
              <a:t>Ф.Тейлор</a:t>
            </a:r>
            <a:r>
              <a:rPr lang="ru-RU" sz="3600" dirty="0" smtClean="0"/>
              <a:t>)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sz="3600" dirty="0" smtClean="0">
                <a:hlinkClick r:id="rId3" action="ppaction://hlinksldjump"/>
              </a:rPr>
              <a:t>Классическая (административная) школа</a:t>
            </a:r>
            <a:endParaRPr lang="ru-RU" sz="3600" dirty="0" smtClean="0"/>
          </a:p>
          <a:p>
            <a:pPr eaLnBrk="1" hangingPunct="1">
              <a:buFont typeface="Arial" charset="0"/>
              <a:buChar char="•"/>
            </a:pPr>
            <a:r>
              <a:rPr lang="ru-RU" sz="3600" dirty="0" smtClean="0"/>
              <a:t>Универсальные </a:t>
            </a:r>
            <a:r>
              <a:rPr lang="ru-RU" sz="3600" dirty="0" smtClean="0">
                <a:hlinkClick r:id="" action="ppaction://noaction"/>
              </a:rPr>
              <a:t>принципы управления А. </a:t>
            </a:r>
            <a:r>
              <a:rPr lang="ru-RU" sz="3600" dirty="0" err="1" smtClean="0">
                <a:hlinkClick r:id="" action="ppaction://noaction"/>
              </a:rPr>
              <a:t>Файоля</a:t>
            </a:r>
            <a:endParaRPr lang="ru-RU" sz="3600" dirty="0" smtClean="0"/>
          </a:p>
          <a:p>
            <a:pPr eaLnBrk="1" hangingPunct="1">
              <a:buFont typeface="Wingdings" pitchFamily="2" charset="2"/>
              <a:buChar char="q"/>
            </a:pPr>
            <a:r>
              <a:rPr lang="ru-RU" sz="3600" dirty="0" smtClean="0">
                <a:hlinkClick r:id="" action="ppaction://noaction"/>
              </a:rPr>
              <a:t>Школа человеческих отношений</a:t>
            </a:r>
            <a:endParaRPr lang="ru-RU" sz="3600" dirty="0" smtClean="0"/>
          </a:p>
          <a:p>
            <a:pPr eaLnBrk="1" hangingPunct="1">
              <a:buFont typeface="Wingdings" pitchFamily="2" charset="2"/>
              <a:buChar char="q"/>
            </a:pPr>
            <a:r>
              <a:rPr lang="ru-RU" sz="3600" dirty="0" smtClean="0">
                <a:hlinkClick r:id="" action="ppaction://noaction"/>
              </a:rPr>
              <a:t>«Пирамида потребностей» </a:t>
            </a:r>
            <a:r>
              <a:rPr lang="ru-RU" sz="3600" dirty="0" smtClean="0"/>
              <a:t>А. </a:t>
            </a:r>
            <a:r>
              <a:rPr lang="ru-RU" sz="3600" dirty="0" err="1" smtClean="0"/>
              <a:t>Маслоу</a:t>
            </a:r>
            <a:endParaRPr lang="ru-RU" sz="3600" dirty="0" smtClean="0"/>
          </a:p>
          <a:p>
            <a:pPr eaLnBrk="1" hangingPunct="1">
              <a:buFont typeface="Wingdings" pitchFamily="2" charset="2"/>
              <a:buChar char="q"/>
            </a:pPr>
            <a:r>
              <a:rPr lang="ru-RU" sz="3600" dirty="0" smtClean="0">
                <a:hlinkClick r:id="" action="ppaction://noaction"/>
              </a:rPr>
              <a:t>Школа поведенческих наук</a:t>
            </a:r>
            <a:endParaRPr lang="ru-RU" sz="3600" dirty="0" smtClean="0"/>
          </a:p>
          <a:p>
            <a:pPr eaLnBrk="1" hangingPunct="1">
              <a:buFont typeface="Wingdings" pitchFamily="2" charset="2"/>
              <a:buNone/>
            </a:pPr>
            <a:endParaRPr lang="ru-RU" sz="3600" dirty="0" smtClean="0"/>
          </a:p>
        </p:txBody>
      </p:sp>
      <p:sp>
        <p:nvSpPr>
          <p:cNvPr id="4" name="TextBox 3"/>
          <p:cNvSpPr txBox="1"/>
          <p:nvPr/>
        </p:nvSpPr>
        <p:spPr>
          <a:xfrm rot="19829321">
            <a:off x="134376" y="2586970"/>
            <a:ext cx="901926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РЕПОЗИТОРИЙ БГПУ</a:t>
            </a:r>
            <a:endParaRPr lang="ru-RU" sz="66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581025"/>
            <a:ext cx="8153400" cy="990600"/>
          </a:xfrm>
        </p:spPr>
        <p:txBody>
          <a:bodyPr/>
          <a:lstStyle/>
          <a:p>
            <a:pPr eaLnBrk="1" hangingPunct="1"/>
            <a:r>
              <a:rPr lang="ru-RU" sz="3600" smtClean="0">
                <a:solidFill>
                  <a:schemeClr val="accent2"/>
                </a:solidFill>
                <a:latin typeface="Impact" pitchFamily="34" charset="0"/>
              </a:rPr>
              <a:t>Научное управление </a:t>
            </a:r>
            <a:br>
              <a:rPr lang="ru-RU" sz="3600" smtClean="0">
                <a:solidFill>
                  <a:schemeClr val="accent2"/>
                </a:solidFill>
                <a:latin typeface="Impact" pitchFamily="34" charset="0"/>
              </a:rPr>
            </a:br>
            <a:endParaRPr lang="ru-RU" sz="3600" smtClean="0">
              <a:solidFill>
                <a:schemeClr val="accent2"/>
              </a:solidFill>
              <a:latin typeface="Impac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63" y="1714500"/>
            <a:ext cx="5727700" cy="4900613"/>
          </a:xfrm>
        </p:spPr>
        <p:txBody>
          <a:bodyPr/>
          <a:lstStyle/>
          <a:p>
            <a:pPr marL="0" indent="447675" eaLnBrk="1" hangingPunct="1">
              <a:buFont typeface="Wingdings" pitchFamily="2" charset="2"/>
              <a:buChar char="q"/>
            </a:pPr>
            <a:r>
              <a:rPr lang="ru-RU" sz="3600" smtClean="0"/>
              <a:t>Основатели школы научного управления      (1885 – 1920) </a:t>
            </a:r>
            <a:r>
              <a:rPr lang="ru-RU" sz="3600" b="1" smtClean="0">
                <a:solidFill>
                  <a:srgbClr val="226800"/>
                </a:solidFill>
              </a:rPr>
              <a:t>Фредерик Тейлор</a:t>
            </a:r>
            <a:r>
              <a:rPr lang="ru-RU" sz="3600" smtClean="0"/>
              <a:t> (американский инженер), </a:t>
            </a:r>
            <a:r>
              <a:rPr lang="ru-RU" sz="3600" b="1" smtClean="0">
                <a:solidFill>
                  <a:srgbClr val="226800"/>
                </a:solidFill>
              </a:rPr>
              <a:t>Л. Гилбрет, Генри Форд и др.</a:t>
            </a:r>
          </a:p>
          <a:p>
            <a:pPr marL="0" indent="447675" eaLnBrk="1" hangingPunct="1">
              <a:buFont typeface="Wingdings" pitchFamily="2" charset="2"/>
              <a:buChar char="q"/>
            </a:pPr>
            <a:r>
              <a:rPr lang="ru-RU" sz="3600" smtClean="0"/>
              <a:t>1911 г. – Ф.Тейлор </a:t>
            </a:r>
            <a:r>
              <a:rPr lang="ru-RU" sz="3200" smtClean="0"/>
              <a:t>опубликовал книгу </a:t>
            </a:r>
            <a:r>
              <a:rPr lang="ru-RU" sz="3200" b="1" smtClean="0">
                <a:solidFill>
                  <a:srgbClr val="226800"/>
                </a:solidFill>
              </a:rPr>
              <a:t>«Принципы научного управления» </a:t>
            </a:r>
          </a:p>
          <a:p>
            <a:pPr marL="0" indent="447675" eaLnBrk="1" hangingPunct="1">
              <a:buFont typeface="Wingdings" pitchFamily="2" charset="2"/>
              <a:buChar char="q"/>
            </a:pPr>
            <a:endParaRPr lang="ru-RU" sz="3200" smtClean="0"/>
          </a:p>
          <a:p>
            <a:pPr marL="0" indent="447675" eaLnBrk="1" hangingPunct="1">
              <a:buFont typeface="Wingdings" pitchFamily="2" charset="2"/>
              <a:buNone/>
            </a:pPr>
            <a:endParaRPr lang="ru-RU" sz="3200" smtClean="0"/>
          </a:p>
          <a:p>
            <a:pPr marL="0" indent="447675" eaLnBrk="1" hangingPunct="1">
              <a:buFont typeface="Wingdings" pitchFamily="2" charset="2"/>
              <a:buNone/>
            </a:pPr>
            <a:endParaRPr lang="ru-RU" sz="3600" smtClean="0"/>
          </a:p>
        </p:txBody>
      </p:sp>
      <p:pic>
        <p:nvPicPr>
          <p:cNvPr id="5" name="Рисунок 4" descr="тейло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35704" y="1714488"/>
            <a:ext cx="2865452" cy="4283346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17412" name="TextBox 5"/>
          <p:cNvSpPr txBox="1">
            <a:spLocks noChangeArrowheads="1"/>
          </p:cNvSpPr>
          <p:nvPr/>
        </p:nvSpPr>
        <p:spPr bwMode="auto">
          <a:xfrm>
            <a:off x="6143625" y="5929313"/>
            <a:ext cx="2857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Фредерик Уинслоу Тейлор</a:t>
            </a:r>
          </a:p>
          <a:p>
            <a:pPr algn="ctr"/>
            <a:r>
              <a:rPr lang="ru-RU">
                <a:latin typeface="Calibri" pitchFamily="34" charset="0"/>
              </a:rPr>
              <a:t>(1856-1915)</a:t>
            </a:r>
          </a:p>
        </p:txBody>
      </p:sp>
      <p:sp>
        <p:nvSpPr>
          <p:cNvPr id="6" name="TextBox 5"/>
          <p:cNvSpPr txBox="1"/>
          <p:nvPr/>
        </p:nvSpPr>
        <p:spPr>
          <a:xfrm rot="19829321">
            <a:off x="134376" y="2586970"/>
            <a:ext cx="901926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РЕПОЗИТОРИЙ БГПУ</a:t>
            </a:r>
            <a:endParaRPr lang="ru-RU" sz="66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ru-RU" sz="3900" b="1" smtClean="0">
                <a:solidFill>
                  <a:srgbClr val="226800"/>
                </a:solidFill>
                <a:latin typeface="Segoe Script" pitchFamily="34" charset="0"/>
              </a:rPr>
              <a:t>Основные положения:</a:t>
            </a:r>
            <a:br>
              <a:rPr lang="ru-RU" sz="3900" b="1" smtClean="0">
                <a:solidFill>
                  <a:srgbClr val="226800"/>
                </a:solidFill>
                <a:latin typeface="Segoe Script" pitchFamily="34" charset="0"/>
              </a:rPr>
            </a:br>
            <a:endParaRPr lang="ru-RU" sz="3900" b="1" smtClean="0">
              <a:solidFill>
                <a:srgbClr val="226800"/>
              </a:solidFill>
              <a:latin typeface="Segoe Script" pitchFamily="34" charset="0"/>
            </a:endParaRP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ru-RU" sz="3200" smtClean="0"/>
              <a:t>Используя наблюдения, замеры, логику  и анализ, можно усовершенствовать многие операции ручного труда и добиться большей их эффективности</a:t>
            </a:r>
          </a:p>
          <a:p>
            <a:pPr eaLnBrk="1" hangingPunct="1">
              <a:buFont typeface="Arial" charset="0"/>
              <a:buChar char="•"/>
            </a:pPr>
            <a:r>
              <a:rPr lang="ru-RU" sz="3200" smtClean="0"/>
              <a:t>Увеличение производительности и объемов производства происходит за счет систематического стимулирования работников</a:t>
            </a:r>
          </a:p>
          <a:p>
            <a:endParaRPr lang="ru-RU" smtClean="0"/>
          </a:p>
        </p:txBody>
      </p:sp>
      <p:sp>
        <p:nvSpPr>
          <p:cNvPr id="4" name="TextBox 3"/>
          <p:cNvSpPr txBox="1"/>
          <p:nvPr/>
        </p:nvSpPr>
        <p:spPr>
          <a:xfrm rot="19829321">
            <a:off x="134376" y="2586970"/>
            <a:ext cx="901926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РЕПОЗИТОРИЙ БГПУ</a:t>
            </a:r>
            <a:endParaRPr lang="ru-RU" sz="66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3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8000" smtClean="0">
                <a:solidFill>
                  <a:srgbClr val="006600"/>
                </a:solidFill>
                <a:latin typeface="Segoe Script" pitchFamily="34" charset="0"/>
              </a:rPr>
              <a:t>Спасибо </a:t>
            </a:r>
          </a:p>
          <a:p>
            <a:pPr>
              <a:buFont typeface="Wingdings" pitchFamily="2" charset="2"/>
              <a:buNone/>
            </a:pPr>
            <a:r>
              <a:rPr lang="ru-RU" sz="8000" smtClean="0">
                <a:solidFill>
                  <a:srgbClr val="006600"/>
                </a:solidFill>
                <a:latin typeface="Segoe Script" pitchFamily="34" charset="0"/>
              </a:rPr>
              <a:t>за внимание!</a:t>
            </a:r>
          </a:p>
        </p:txBody>
      </p:sp>
      <p:sp>
        <p:nvSpPr>
          <p:cNvPr id="2" name="TextBox 1"/>
          <p:cNvSpPr txBox="1"/>
          <p:nvPr/>
        </p:nvSpPr>
        <p:spPr>
          <a:xfrm rot="19829321">
            <a:off x="134376" y="2586970"/>
            <a:ext cx="901926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РЕПОЗИТОРИЙ БГПУ</a:t>
            </a:r>
            <a:endParaRPr lang="ru-RU" sz="66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22">
      <a:dk1>
        <a:sysClr val="windowText" lastClr="000000"/>
      </a:dk1>
      <a:lt1>
        <a:srgbClr val="C1FFA3"/>
      </a:lt1>
      <a:dk2>
        <a:srgbClr val="C1FFA3"/>
      </a:dk2>
      <a:lt2>
        <a:srgbClr val="C5D1D7"/>
      </a:lt2>
      <a:accent1>
        <a:srgbClr val="F38243"/>
      </a:accent1>
      <a:accent2>
        <a:srgbClr val="00B050"/>
      </a:accent2>
      <a:accent3>
        <a:srgbClr val="648C60"/>
      </a:accent3>
      <a:accent4>
        <a:srgbClr val="8C7B70"/>
      </a:accent4>
      <a:accent5>
        <a:srgbClr val="8FB08C"/>
      </a:accent5>
      <a:accent6>
        <a:srgbClr val="D19049"/>
      </a:accent6>
      <a:hlink>
        <a:srgbClr val="FF9933"/>
      </a:hlink>
      <a:folHlink>
        <a:srgbClr val="00843C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22">
    <a:dk1>
      <a:sysClr val="windowText" lastClr="000000"/>
    </a:dk1>
    <a:lt1>
      <a:srgbClr val="C1FFA3"/>
    </a:lt1>
    <a:dk2>
      <a:srgbClr val="C1FFA3"/>
    </a:dk2>
    <a:lt2>
      <a:srgbClr val="C5D1D7"/>
    </a:lt2>
    <a:accent1>
      <a:srgbClr val="F38243"/>
    </a:accent1>
    <a:accent2>
      <a:srgbClr val="00B050"/>
    </a:accent2>
    <a:accent3>
      <a:srgbClr val="648C60"/>
    </a:accent3>
    <a:accent4>
      <a:srgbClr val="8C7B70"/>
    </a:accent4>
    <a:accent5>
      <a:srgbClr val="8FB08C"/>
    </a:accent5>
    <a:accent6>
      <a:srgbClr val="D19049"/>
    </a:accent6>
    <a:hlink>
      <a:srgbClr val="FF9933"/>
    </a:hlink>
    <a:folHlink>
      <a:srgbClr val="00843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302</TotalTime>
  <Words>141</Words>
  <Application>Microsoft Office PowerPoint</Application>
  <PresentationFormat>Экран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Обычная</vt:lpstr>
      <vt:lpstr>Направления, школы и подходы  менеджмента</vt:lpstr>
      <vt:lpstr>ИСТОРИЧЕСКИЕ   ТЕНДЕНЦИИ РАЗВИТИЯ   МЕНЕДЖМЕНТА  Управленческие школы и концепции </vt:lpstr>
      <vt:lpstr>План лекции:</vt:lpstr>
      <vt:lpstr>Научное управление  </vt:lpstr>
      <vt:lpstr>Основные положения: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Исторические тенденции развития управления</dc:title>
  <cp:lastModifiedBy>User</cp:lastModifiedBy>
  <cp:revision>44</cp:revision>
  <dcterms:modified xsi:type="dcterms:W3CDTF">2018-05-09T12:07:21Z</dcterms:modified>
</cp:coreProperties>
</file>