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Lato" panose="020B0604020202020204" charset="0"/>
      <p:regular r:id="rId10"/>
      <p:bold r:id="rId11"/>
      <p:italic r:id="rId12"/>
      <p:boldItalic r:id="rId13"/>
    </p:embeddedFont>
    <p:embeddedFont>
      <p:font typeface="Trebuchet MS" panose="020B060302020202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378" y="-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679007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t>‹#›</a:t>
            </a:fld>
            <a:endParaRPr lang="ru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t>‹#›</a:t>
            </a:fld>
            <a:endParaRPr lang="ru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t>‹#›</a:t>
            </a:fld>
            <a:endParaRPr lang="ru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ru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>
                <a:latin typeface="Trebuchet MS"/>
                <a:ea typeface="Trebuchet MS"/>
                <a:cs typeface="Trebuchet MS"/>
                <a:sym typeface="Trebuchet MS"/>
              </a:rPr>
              <a:t>Центры Религиозного</a:t>
            </a:r>
          </a:p>
          <a:p>
            <a:pPr lvl="0">
              <a:spcBef>
                <a:spcPts val="0"/>
              </a:spcBef>
              <a:buNone/>
            </a:pPr>
            <a:r>
              <a:rPr lang="ru" dirty="0" smtClean="0">
                <a:latin typeface="Trebuchet MS"/>
                <a:ea typeface="Trebuchet MS"/>
                <a:cs typeface="Trebuchet MS"/>
                <a:sym typeface="Trebuchet MS"/>
              </a:rPr>
              <a:t>Туризма</a:t>
            </a:r>
            <a:endParaRPr lang="ru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 rot="20111431">
            <a:off x="-488272" y="1819922"/>
            <a:ext cx="98571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>
                    <a:lumMod val="75000"/>
                  </a:schemeClr>
                </a:solidFill>
              </a:rPr>
              <a:t>РЕПОЗИТОРИЙ БГПУ</a:t>
            </a:r>
            <a:endParaRPr lang="ru-RU" sz="7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12470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Определение и разновидности религиозного туризма.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96900"/>
            <a:ext cx="8520600" cy="3416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rgbClr val="800000"/>
                </a:solidFill>
                <a:highlight>
                  <a:srgbClr val="FCF0E4"/>
                </a:highlight>
                <a:latin typeface="Arial"/>
                <a:ea typeface="Arial"/>
                <a:cs typeface="Arial"/>
                <a:sym typeface="Arial"/>
              </a:rPr>
              <a:t>Т</a:t>
            </a:r>
            <a:r>
              <a:rPr lang="ru">
                <a:solidFill>
                  <a:srgbClr val="800000"/>
                </a:solidFill>
                <a:highlight>
                  <a:srgbClr val="FCF0E4"/>
                </a:highlight>
                <a:latin typeface="Courier New"/>
                <a:ea typeface="Courier New"/>
                <a:cs typeface="Courier New"/>
                <a:sym typeface="Courier New"/>
              </a:rPr>
              <a:t>уристом, путешествующим с религиозными целями, является человек, выезжающий за пределы страны постоянного проживания на срок не более полугода для посещения святых мест и центров религий. Под </a:t>
            </a:r>
            <a:r>
              <a:rPr lang="ru" b="1">
                <a:solidFill>
                  <a:srgbClr val="800000"/>
                </a:solidFill>
                <a:highlight>
                  <a:srgbClr val="FCF0E4"/>
                </a:highlight>
                <a:latin typeface="Courier New"/>
                <a:ea typeface="Courier New"/>
                <a:cs typeface="Courier New"/>
                <a:sym typeface="Courier New"/>
              </a:rPr>
              <a:t>религиозным туризмом</a:t>
            </a:r>
            <a:r>
              <a:rPr lang="ru">
                <a:solidFill>
                  <a:srgbClr val="800000"/>
                </a:solidFill>
                <a:highlight>
                  <a:srgbClr val="FCF0E4"/>
                </a:highlight>
                <a:latin typeface="Courier New"/>
                <a:ea typeface="Courier New"/>
                <a:cs typeface="Courier New"/>
                <a:sym typeface="Courier New"/>
              </a:rPr>
              <a:t> следует понимать виды деятельности, связанные с предоставлением услуг и удовлетворением потребностей туристов, направляющихся к святым местам и религиозным центрам, находящимся за пределами обычной для них среды.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 rot="20111431">
            <a:off x="-488272" y="1819922"/>
            <a:ext cx="98571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>
                    <a:lumMod val="75000"/>
                  </a:schemeClr>
                </a:solidFill>
              </a:rPr>
              <a:t>РЕПОЗИТОРИЙ БГПУ</a:t>
            </a:r>
            <a:endParaRPr lang="ru-RU" sz="7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169125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b="0">
                <a:latin typeface="Trebuchet MS"/>
                <a:ea typeface="Trebuchet MS"/>
                <a:cs typeface="Trebuchet MS"/>
                <a:sym typeface="Trebuchet MS"/>
              </a:rPr>
              <a:t>Индустрия религиозного туризма 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79522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rgbClr val="800000"/>
                </a:solidFill>
                <a:highlight>
                  <a:srgbClr val="FCF0E4"/>
                </a:highlight>
                <a:latin typeface="Courier New"/>
                <a:ea typeface="Courier New"/>
                <a:cs typeface="Courier New"/>
                <a:sym typeface="Courier New"/>
              </a:rPr>
              <a:t>Индустрия религиозного туризма является составной частью всей туристской индустрии.</a:t>
            </a:r>
          </a:p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rgbClr val="800000"/>
                </a:solidFill>
                <a:highlight>
                  <a:srgbClr val="FCF0E4"/>
                </a:highlight>
                <a:latin typeface="Courier New"/>
                <a:ea typeface="Courier New"/>
                <a:cs typeface="Courier New"/>
                <a:sym typeface="Courier New"/>
              </a:rPr>
              <a:t>В ней можно выделить следующие четыре сегмента:</a:t>
            </a:r>
          </a:p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rgbClr val="800000"/>
                </a:solidFill>
                <a:highlight>
                  <a:srgbClr val="FCF0E4"/>
                </a:highlight>
                <a:latin typeface="Courier New"/>
                <a:ea typeface="Courier New"/>
                <a:cs typeface="Courier New"/>
                <a:sym typeface="Courier New"/>
              </a:rPr>
              <a:t>1. предприятия размещения - совокупность специализированных средств размещения (гостиниц, кемпингов, общежитий, монашеских келий);</a:t>
            </a:r>
          </a:p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rgbClr val="800000"/>
                </a:solidFill>
                <a:highlight>
                  <a:srgbClr val="FCF0E4"/>
                </a:highlight>
                <a:latin typeface="Courier New"/>
                <a:ea typeface="Courier New"/>
                <a:cs typeface="Courier New"/>
                <a:sym typeface="Courier New"/>
              </a:rPr>
              <a:t>2. предприятия питания - совокупность специализированных предприятий общественного питания;</a:t>
            </a:r>
          </a:p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rgbClr val="800000"/>
                </a:solidFill>
                <a:highlight>
                  <a:srgbClr val="FCF0E4"/>
                </a:highlight>
                <a:latin typeface="Courier New"/>
                <a:ea typeface="Courier New"/>
                <a:cs typeface="Courier New"/>
                <a:sym typeface="Courier New"/>
              </a:rPr>
              <a:t>3. транспортные предприятия;</a:t>
            </a:r>
          </a:p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rgbClr val="800000"/>
                </a:solidFill>
                <a:highlight>
                  <a:srgbClr val="FCF0E4"/>
                </a:highlight>
                <a:latin typeface="Courier New"/>
                <a:ea typeface="Courier New"/>
                <a:cs typeface="Courier New"/>
                <a:sym typeface="Courier New"/>
              </a:rPr>
              <a:t>4. религиозные объекты показа:</a:t>
            </a:r>
          </a:p>
        </p:txBody>
      </p:sp>
      <p:sp>
        <p:nvSpPr>
          <p:cNvPr id="4" name="TextBox 3"/>
          <p:cNvSpPr txBox="1"/>
          <p:nvPr/>
        </p:nvSpPr>
        <p:spPr>
          <a:xfrm rot="20111431">
            <a:off x="-488272" y="1819922"/>
            <a:ext cx="98571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>
                    <a:lumMod val="75000"/>
                  </a:schemeClr>
                </a:solidFill>
              </a:rPr>
              <a:t>РЕПОЗИТОРИЙ БГПУ</a:t>
            </a:r>
            <a:endParaRPr lang="ru-RU" sz="7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29692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rgbClr val="800000"/>
                </a:solidFill>
                <a:highlight>
                  <a:srgbClr val="FCF0E4"/>
                </a:highlight>
                <a:latin typeface="Courier New"/>
                <a:ea typeface="Courier New"/>
                <a:cs typeface="Courier New"/>
                <a:sym typeface="Courier New"/>
              </a:rPr>
              <a:t>- культовые сооружения (монастыри, святилища, храмы, храмовые комплексы, капеллы, часовни и т. д.);</a:t>
            </a:r>
          </a:p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rgbClr val="800000"/>
                </a:solidFill>
                <a:highlight>
                  <a:srgbClr val="FCF0E4"/>
                </a:highlight>
                <a:latin typeface="Courier New"/>
                <a:ea typeface="Courier New"/>
                <a:cs typeface="Courier New"/>
                <a:sym typeface="Courier New"/>
              </a:rPr>
              <a:t>- природные объекты культа (святые источники, рощи, реки, озера, пруды и т. д.);</a:t>
            </a:r>
          </a:p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rgbClr val="800000"/>
                </a:solidFill>
                <a:highlight>
                  <a:srgbClr val="FCF0E4"/>
                </a:highlight>
                <a:latin typeface="Courier New"/>
                <a:ea typeface="Courier New"/>
                <a:cs typeface="Courier New"/>
                <a:sym typeface="Courier New"/>
              </a:rPr>
              <a:t>- объекты культа малых форм (придорожные кресты, алтари, капища и т. д.).</a:t>
            </a:r>
          </a:p>
        </p:txBody>
      </p:sp>
      <p:sp>
        <p:nvSpPr>
          <p:cNvPr id="3" name="TextBox 2"/>
          <p:cNvSpPr txBox="1"/>
          <p:nvPr/>
        </p:nvSpPr>
        <p:spPr>
          <a:xfrm rot="20111431">
            <a:off x="-488272" y="1819922"/>
            <a:ext cx="98571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>
                    <a:lumMod val="75000"/>
                  </a:schemeClr>
                </a:solidFill>
              </a:rPr>
              <a:t>РЕПОЗИТОРИЙ БГПУ</a:t>
            </a:r>
            <a:endParaRPr lang="ru-RU" sz="7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25250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800000"/>
                </a:solidFill>
                <a:highlight>
                  <a:srgbClr val="FCF0E4"/>
                </a:highlight>
                <a:latin typeface="Courier New"/>
                <a:ea typeface="Courier New"/>
                <a:cs typeface="Courier New"/>
                <a:sym typeface="Courier New"/>
              </a:rPr>
              <a:t>Религиозный туризм подразделяется на две основные разновидности: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800000"/>
              </a:solidFill>
              <a:highlight>
                <a:srgbClr val="FCF0E4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800000"/>
                </a:solidFill>
                <a:highlight>
                  <a:srgbClr val="FCF0E4"/>
                </a:highlight>
                <a:latin typeface="Courier New"/>
                <a:ea typeface="Courier New"/>
                <a:cs typeface="Courier New"/>
                <a:sym typeface="Courier New"/>
              </a:rPr>
              <a:t>- паломнический туризм;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800000"/>
                </a:solidFill>
                <a:highlight>
                  <a:srgbClr val="FCF0E4"/>
                </a:highlight>
                <a:latin typeface="Courier New"/>
                <a:ea typeface="Courier New"/>
                <a:cs typeface="Courier New"/>
                <a:sym typeface="Courier New"/>
              </a:rPr>
              <a:t>- религиозный туризм экскурсионно-познавательной направленности.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800000"/>
              </a:solidFill>
              <a:highlight>
                <a:srgbClr val="FCF0E4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800000"/>
                </a:solidFill>
                <a:highlight>
                  <a:srgbClr val="FCF0E4"/>
                </a:highlight>
                <a:latin typeface="Courier New"/>
                <a:ea typeface="Courier New"/>
                <a:cs typeface="Courier New"/>
                <a:sym typeface="Courier New"/>
              </a:rPr>
              <a:t>В паломническом туризме выделяется духовно паломнический туризм.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800000"/>
              </a:solidFill>
              <a:highlight>
                <a:srgbClr val="FCF0E4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 rot="20111431">
            <a:off x="-488272" y="1819922"/>
            <a:ext cx="98571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>
                    <a:lumMod val="75000"/>
                  </a:schemeClr>
                </a:solidFill>
              </a:rPr>
              <a:t>РЕПОЗИТОРИЙ БГПУ</a:t>
            </a:r>
            <a:endParaRPr lang="ru-RU" sz="7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267250" y="203200"/>
            <a:ext cx="8520600" cy="341564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1500" dirty="0">
                <a:solidFill>
                  <a:srgbClr val="800000"/>
                </a:solidFill>
                <a:highlight>
                  <a:srgbClr val="FCF0E4"/>
                </a:highlight>
                <a:latin typeface="Courier New"/>
                <a:ea typeface="Courier New"/>
                <a:cs typeface="Courier New"/>
                <a:sym typeface="Courier New"/>
              </a:rPr>
              <a:t>В индустрии религиозного туризма выделяют культовые центры и религиозные центры. </a:t>
            </a:r>
            <a:r>
              <a:rPr lang="ru" sz="1500" b="1" dirty="0">
                <a:solidFill>
                  <a:srgbClr val="800000"/>
                </a:solidFill>
                <a:highlight>
                  <a:srgbClr val="FCF0E4"/>
                </a:highlight>
                <a:latin typeface="Courier New"/>
                <a:ea typeface="Courier New"/>
                <a:cs typeface="Courier New"/>
                <a:sym typeface="Courier New"/>
              </a:rPr>
              <a:t>Культовый центр</a:t>
            </a:r>
            <a:r>
              <a:rPr lang="ru" sz="1500" dirty="0">
                <a:solidFill>
                  <a:srgbClr val="800000"/>
                </a:solidFill>
                <a:highlight>
                  <a:srgbClr val="FCF0E4"/>
                </a:highlight>
                <a:latin typeface="Courier New"/>
                <a:ea typeface="Courier New"/>
                <a:cs typeface="Courier New"/>
                <a:sym typeface="Courier New"/>
              </a:rPr>
              <a:t> - это место, имеющее большое значение для представителей определенной конфессии, в котором проводятся культовые и иные мероприятия, собирающие большое число паломников. В таких местах обычно есть храм с чудотворной иконой, или раньше жил известный святой, духовный учитель, аскет, или имели место исторические религиозные события. Религиозный центр - более широкое понятие, чем культовый центр. Религиозный центр, помимо объекта культа, включает образовательные учреждения и/или административные органы религиозных организаций. Например, старейший монастырь Москвы, Свято Данилов, является религиозным центром для паломников. Здесь помимо объектов культа находится резиденция Патриарха и Священного синода. Дать четкие определения этим понятиям, учитывая особенности всех религий, невозможно. Например, понятие культового центра для ислама практически неактуально, как и нахождение какого либо священного предмета в религиозном центре. Определение культового центра и религиозного центра подходят только для обобщенного понимания вопросов религиозной жизни.</a:t>
            </a:r>
          </a:p>
        </p:txBody>
      </p:sp>
      <p:sp>
        <p:nvSpPr>
          <p:cNvPr id="3" name="TextBox 2"/>
          <p:cNvSpPr txBox="1"/>
          <p:nvPr/>
        </p:nvSpPr>
        <p:spPr>
          <a:xfrm rot="20111431">
            <a:off x="-488272" y="1819922"/>
            <a:ext cx="98571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>
                    <a:lumMod val="75000"/>
                  </a:schemeClr>
                </a:solidFill>
              </a:rPr>
              <a:t>РЕПОЗИТОРИЙ БГПУ</a:t>
            </a:r>
            <a:endParaRPr lang="ru-RU" sz="7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140325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Паломнический туризм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-159650"/>
            <a:ext cx="8520600" cy="112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b="1">
              <a:solidFill>
                <a:srgbClr val="800000"/>
              </a:solidFill>
              <a:highlight>
                <a:srgbClr val="FCF0E4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 b="1">
              <a:solidFill>
                <a:srgbClr val="800000"/>
              </a:solidFill>
              <a:highlight>
                <a:srgbClr val="FCF0E4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rPr lang="ru" b="1">
                <a:solidFill>
                  <a:srgbClr val="800000"/>
                </a:solidFill>
                <a:highlight>
                  <a:srgbClr val="FCF0E4"/>
                </a:highlight>
                <a:latin typeface="Courier New"/>
                <a:ea typeface="Courier New"/>
                <a:cs typeface="Courier New"/>
                <a:sym typeface="Courier New"/>
              </a:rPr>
              <a:t>Паломнический туризм</a:t>
            </a:r>
            <a:r>
              <a:rPr lang="ru">
                <a:solidFill>
                  <a:srgbClr val="800000"/>
                </a:solidFill>
                <a:highlight>
                  <a:srgbClr val="FCF0E4"/>
                </a:highlight>
                <a:latin typeface="Courier New"/>
                <a:ea typeface="Courier New"/>
                <a:cs typeface="Courier New"/>
                <a:sym typeface="Courier New"/>
              </a:rPr>
              <a:t> - это совокупность поездок представителей различных конфессий с паломническими целями. Паломничество - стремление верующих людей поклониться святым местам.</a:t>
            </a:r>
          </a:p>
          <a:p>
            <a:pPr lvl="0">
              <a:spcBef>
                <a:spcPts val="0"/>
              </a:spcBef>
              <a:buNone/>
            </a:pPr>
            <a:endParaRPr sz="1000">
              <a:solidFill>
                <a:srgbClr val="800000"/>
              </a:solidFill>
              <a:highlight>
                <a:srgbClr val="FCF0E4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 sz="1000">
              <a:solidFill>
                <a:srgbClr val="800000"/>
              </a:solidFill>
              <a:highlight>
                <a:srgbClr val="FCF0E4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 sz="1000">
              <a:solidFill>
                <a:srgbClr val="800000"/>
              </a:solidFill>
              <a:highlight>
                <a:srgbClr val="FCF0E4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800000"/>
              </a:solidFill>
              <a:highlight>
                <a:srgbClr val="FCF0E4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800000"/>
              </a:solidFill>
              <a:highlight>
                <a:srgbClr val="FCF0E4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8125" y="2155475"/>
            <a:ext cx="5870849" cy="2774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 rot="20111431">
            <a:off x="-488272" y="1819922"/>
            <a:ext cx="98571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>
                    <a:lumMod val="75000"/>
                  </a:schemeClr>
                </a:solidFill>
              </a:rPr>
              <a:t>РЕПОЗИТОРИЙ БГПУ</a:t>
            </a:r>
            <a:endParaRPr lang="ru-RU" sz="7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423</Words>
  <Application>Microsoft Office PowerPoint</Application>
  <PresentationFormat>Экран (16:9)</PresentationFormat>
  <Paragraphs>36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Lato</vt:lpstr>
      <vt:lpstr>Playfair Display</vt:lpstr>
      <vt:lpstr>Trebuchet MS</vt:lpstr>
      <vt:lpstr>Courier New</vt:lpstr>
      <vt:lpstr>coral</vt:lpstr>
      <vt:lpstr>Центры Религиозного Туризма</vt:lpstr>
      <vt:lpstr>Определение и разновидности религиозного туризма.</vt:lpstr>
      <vt:lpstr>Индустрия религиозного туризма </vt:lpstr>
      <vt:lpstr>Презентация PowerPoint</vt:lpstr>
      <vt:lpstr>Презентация PowerPoint</vt:lpstr>
      <vt:lpstr>Презентация PowerPoint</vt:lpstr>
      <vt:lpstr>Паломнический туризм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Центры Религиозного Туризма.</dc:title>
  <cp:lastModifiedBy>User</cp:lastModifiedBy>
  <cp:revision>3</cp:revision>
  <dcterms:modified xsi:type="dcterms:W3CDTF">2018-05-01T13:44:55Z</dcterms:modified>
</cp:coreProperties>
</file>