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6" r:id="rId2"/>
    <p:sldId id="280" r:id="rId3"/>
    <p:sldId id="281"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4660"/>
  </p:normalViewPr>
  <p:slideViewPr>
    <p:cSldViewPr>
      <p:cViewPr>
        <p:scale>
          <a:sx n="77" d="100"/>
          <a:sy n="77" d="100"/>
        </p:scale>
        <p:origin x="-96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8ED0D6-D6CB-437C-BD04-73FC2599A93E}" type="datetimeFigureOut">
              <a:rPr lang="ru-RU" smtClean="0"/>
              <a:pPr/>
              <a:t>06.04.2018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DF29F8-C9F3-4750-886C-8B90DE454B3F}" type="slidenum">
              <a:rPr lang="ru-RU" smtClean="0"/>
              <a:pPr/>
              <a:t>‹#›</a:t>
            </a:fld>
            <a:endParaRPr lang="ru-RU"/>
          </a:p>
        </p:txBody>
      </p:sp>
    </p:spTree>
    <p:extLst>
      <p:ext uri="{BB962C8B-B14F-4D97-AF65-F5344CB8AC3E}">
        <p14:creationId xmlns:p14="http://schemas.microsoft.com/office/powerpoint/2010/main" val="1246455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01D80BCB-E7C3-4E54-8BD7-82F144280408}" type="datetimeFigureOut">
              <a:rPr lang="ru-RU" smtClean="0"/>
              <a:pPr/>
              <a:t>06.04.2018</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67BBCCC3-BB51-4151-A3F2-5962C82FC26B}"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1D80BCB-E7C3-4E54-8BD7-82F144280408}" type="datetimeFigureOut">
              <a:rPr lang="ru-RU" smtClean="0"/>
              <a:pPr/>
              <a:t>06.04.2018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BCCC3-BB51-4151-A3F2-5962C82FC26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1D80BCB-E7C3-4E54-8BD7-82F144280408}" type="datetimeFigureOut">
              <a:rPr lang="ru-RU" smtClean="0"/>
              <a:pPr/>
              <a:t>06.04.2018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BCCC3-BB51-4151-A3F2-5962C82FC26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1D80BCB-E7C3-4E54-8BD7-82F144280408}" type="datetimeFigureOut">
              <a:rPr lang="ru-RU" smtClean="0"/>
              <a:pPr/>
              <a:t>06.04.2018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BCCC3-BB51-4151-A3F2-5962C82FC26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01D80BCB-E7C3-4E54-8BD7-82F144280408}" type="datetimeFigureOut">
              <a:rPr lang="ru-RU" smtClean="0"/>
              <a:pPr/>
              <a:t>06.04.2018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BCCC3-BB51-4151-A3F2-5962C82FC26B}"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1D80BCB-E7C3-4E54-8BD7-82F144280408}" type="datetimeFigureOut">
              <a:rPr lang="ru-RU" smtClean="0"/>
              <a:pPr/>
              <a:t>06.04.2018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BBCCC3-BB51-4151-A3F2-5962C82FC26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01D80BCB-E7C3-4E54-8BD7-82F144280408}" type="datetimeFigureOut">
              <a:rPr lang="ru-RU" smtClean="0"/>
              <a:pPr/>
              <a:t>06.04.2018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7BBCCC3-BB51-4151-A3F2-5962C82FC26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01D80BCB-E7C3-4E54-8BD7-82F144280408}" type="datetimeFigureOut">
              <a:rPr lang="ru-RU" smtClean="0"/>
              <a:pPr/>
              <a:t>06.04.2018</a:t>
            </a:fld>
            <a:endParaRPr lang="ru-RU"/>
          </a:p>
        </p:txBody>
      </p:sp>
      <p:sp>
        <p:nvSpPr>
          <p:cNvPr id="8" name="Номер слайда 7"/>
          <p:cNvSpPr>
            <a:spLocks noGrp="1"/>
          </p:cNvSpPr>
          <p:nvPr>
            <p:ph type="sldNum" sz="quarter" idx="11"/>
          </p:nvPr>
        </p:nvSpPr>
        <p:spPr/>
        <p:txBody>
          <a:bodyPr/>
          <a:lstStyle/>
          <a:p>
            <a:fld id="{67BBCCC3-BB51-4151-A3F2-5962C82FC26B}"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1D80BCB-E7C3-4E54-8BD7-82F144280408}" type="datetimeFigureOut">
              <a:rPr lang="ru-RU" smtClean="0"/>
              <a:pPr/>
              <a:t>06.04.2018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7BBCCC3-BB51-4151-A3F2-5962C82FC26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1D80BCB-E7C3-4E54-8BD7-82F144280408}" type="datetimeFigureOut">
              <a:rPr lang="ru-RU" smtClean="0"/>
              <a:pPr/>
              <a:t>06.04.2018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67BBCCC3-BB51-4151-A3F2-5962C82FC26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01D80BCB-E7C3-4E54-8BD7-82F144280408}" type="datetimeFigureOut">
              <a:rPr lang="ru-RU" smtClean="0"/>
              <a:pPr/>
              <a:t>06.04.2018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BBCCC3-BB51-4151-A3F2-5962C82FC26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1D80BCB-E7C3-4E54-8BD7-82F144280408}" type="datetimeFigureOut">
              <a:rPr lang="ru-RU" smtClean="0"/>
              <a:pPr/>
              <a:t>06.04.2018</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7BBCCC3-BB51-4151-A3F2-5962C82FC26B}"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skeleton.jpg"/>
          <p:cNvPicPr>
            <a:picLocks noChangeAspect="1" noChangeArrowheads="1"/>
          </p:cNvPicPr>
          <p:nvPr/>
        </p:nvPicPr>
        <p:blipFill>
          <a:blip r:embed="rId2" cstate="print"/>
          <a:srcRect/>
          <a:stretch>
            <a:fillRect/>
          </a:stretch>
        </p:blipFill>
        <p:spPr bwMode="auto">
          <a:xfrm>
            <a:off x="2267744" y="2420888"/>
            <a:ext cx="4603581" cy="4248472"/>
          </a:xfrm>
          <a:prstGeom prst="rect">
            <a:avLst/>
          </a:prstGeom>
          <a:noFill/>
        </p:spPr>
      </p:pic>
      <p:sp>
        <p:nvSpPr>
          <p:cNvPr id="8" name="Подзаголовок 4"/>
          <p:cNvSpPr>
            <a:spLocks noGrp="1"/>
          </p:cNvSpPr>
          <p:nvPr>
            <p:ph type="title"/>
          </p:nvPr>
        </p:nvSpPr>
        <p:spPr>
          <a:xfrm>
            <a:off x="457200" y="764704"/>
            <a:ext cx="8147248" cy="1080120"/>
          </a:xfrm>
        </p:spPr>
        <p:txBody>
          <a:bodyPr>
            <a:noAutofit/>
          </a:bodyPr>
          <a:lstStyle/>
          <a:p>
            <a:pPr algn="ctr"/>
            <a:r>
              <a:rPr lang="be-BY" sz="6600" dirty="0" smtClean="0">
                <a:solidFill>
                  <a:srgbClr val="FFFF00"/>
                </a:solidFill>
                <a:latin typeface="+mj-lt"/>
              </a:rPr>
              <a:t>GENERAL OSTEOLOGY</a:t>
            </a:r>
            <a:endParaRPr lang="ru-RU" sz="6600" dirty="0">
              <a:latin typeface="+mj-lt"/>
            </a:endParaRPr>
          </a:p>
        </p:txBody>
      </p:sp>
      <p:sp>
        <p:nvSpPr>
          <p:cNvPr id="2" name="TextBox 1"/>
          <p:cNvSpPr txBox="1"/>
          <p:nvPr/>
        </p:nvSpPr>
        <p:spPr>
          <a:xfrm rot="19293749">
            <a:off x="611560" y="3068960"/>
            <a:ext cx="8208401" cy="1015663"/>
          </a:xfrm>
          <a:prstGeom prst="rect">
            <a:avLst/>
          </a:prstGeom>
          <a:noFill/>
        </p:spPr>
        <p:txBody>
          <a:bodyPr wrap="none" rtlCol="0">
            <a:spAutoFit/>
          </a:bodyPr>
          <a:lstStyle/>
          <a:p>
            <a:r>
              <a:rPr lang="ru-RU" sz="6000" dirty="0" smtClean="0"/>
              <a:t>РЕПОЗИТОРИЙ БГПУ</a:t>
            </a:r>
            <a:endParaRPr lang="ru-RU" sz="6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95536" y="476672"/>
            <a:ext cx="8363272" cy="6021288"/>
          </a:xfrm>
        </p:spPr>
        <p:txBody>
          <a:bodyPr>
            <a:noAutofit/>
          </a:bodyPr>
          <a:lstStyle/>
          <a:p>
            <a:r>
              <a:rPr lang="be-BY" sz="2800" dirty="0" smtClean="0"/>
              <a:t>       </a:t>
            </a:r>
            <a:r>
              <a:rPr lang="en-US" sz="2800" dirty="0" err="1" smtClean="0">
                <a:solidFill>
                  <a:srgbClr val="FFFF00"/>
                </a:solidFill>
              </a:rPr>
              <a:t>Osteology</a:t>
            </a:r>
            <a:r>
              <a:rPr lang="en-US" sz="2800" dirty="0" smtClean="0"/>
              <a:t> is the part of anatomy which studies bones. It is quite difficult to determine the exact number of bones, because their number changes with age. The skeleton in an adult person contains only </a:t>
            </a:r>
            <a:r>
              <a:rPr lang="en-US" sz="2800" dirty="0" smtClean="0">
                <a:solidFill>
                  <a:srgbClr val="FFFF00"/>
                </a:solidFill>
              </a:rPr>
              <a:t>206 bones</a:t>
            </a:r>
            <a:r>
              <a:rPr lang="be-BY" sz="2800" dirty="0" smtClean="0"/>
              <a:t>.</a:t>
            </a:r>
            <a:br>
              <a:rPr lang="be-BY" sz="2800" dirty="0" smtClean="0"/>
            </a:br>
            <a:r>
              <a:rPr lang="be-BY" sz="2800" dirty="0" smtClean="0"/>
              <a:t>        </a:t>
            </a:r>
            <a:r>
              <a:rPr lang="en-US" sz="2800" dirty="0" smtClean="0"/>
              <a:t>Apart from permanent bones, there may be inconstant (</a:t>
            </a:r>
            <a:r>
              <a:rPr lang="en-US" sz="2800" dirty="0" err="1" smtClean="0"/>
              <a:t>sesamoid</a:t>
            </a:r>
            <a:r>
              <a:rPr lang="en-US" sz="2800" dirty="0" smtClean="0"/>
              <a:t>) bones in mature age, their appearance is caused by specific features</a:t>
            </a:r>
            <a:r>
              <a:rPr lang="be-BY" sz="2800" dirty="0" smtClean="0"/>
              <a:t> </a:t>
            </a:r>
            <a:r>
              <a:rPr lang="en-US" sz="2800" dirty="0" smtClean="0"/>
              <a:t> of the body structure and function.</a:t>
            </a:r>
            <a:r>
              <a:rPr lang="be-BY" sz="2800" dirty="0" smtClean="0"/>
              <a:t/>
            </a:r>
            <a:br>
              <a:rPr lang="be-BY" sz="2800" dirty="0" smtClean="0"/>
            </a:br>
            <a:r>
              <a:rPr lang="be-BY" sz="2800" dirty="0" smtClean="0"/>
              <a:t>        </a:t>
            </a:r>
            <a:r>
              <a:rPr lang="en-US" sz="2800" dirty="0" smtClean="0"/>
              <a:t>The bones, together with their joints, form </a:t>
            </a:r>
            <a:r>
              <a:rPr lang="en-US" sz="2800" dirty="0" smtClean="0">
                <a:solidFill>
                  <a:srgbClr val="FFFF00"/>
                </a:solidFill>
              </a:rPr>
              <a:t>the skeleton</a:t>
            </a:r>
            <a:r>
              <a:rPr lang="en-US" sz="2800" dirty="0" smtClean="0"/>
              <a:t> of the human body. It serves as a place for start and attachment of muscles, provides protection of visceral organs and also carries out the </a:t>
            </a:r>
            <a:r>
              <a:rPr lang="en-US" sz="2800" dirty="0" err="1" smtClean="0"/>
              <a:t>formbuilding</a:t>
            </a:r>
            <a:r>
              <a:rPr lang="en-US" sz="2800" dirty="0" smtClean="0"/>
              <a:t> and some other major functions.</a:t>
            </a:r>
            <a:r>
              <a:rPr lang="be-BY" sz="2800" dirty="0" smtClean="0"/>
              <a:t/>
            </a:r>
            <a:br>
              <a:rPr lang="be-BY" sz="2800" dirty="0" smtClean="0"/>
            </a:br>
            <a:r>
              <a:rPr lang="be-BY" sz="2800" dirty="0" smtClean="0"/>
              <a:t> </a:t>
            </a:r>
            <a:endParaRPr lang="ru-RU" sz="2800" dirty="0"/>
          </a:p>
        </p:txBody>
      </p:sp>
      <p:sp>
        <p:nvSpPr>
          <p:cNvPr id="3" name="TextBox 2"/>
          <p:cNvSpPr txBox="1"/>
          <p:nvPr/>
        </p:nvSpPr>
        <p:spPr>
          <a:xfrm rot="19293749">
            <a:off x="611560" y="3068960"/>
            <a:ext cx="8208401" cy="1015663"/>
          </a:xfrm>
          <a:prstGeom prst="rect">
            <a:avLst/>
          </a:prstGeom>
          <a:noFill/>
        </p:spPr>
        <p:txBody>
          <a:bodyPr wrap="none" rtlCol="0">
            <a:spAutoFit/>
          </a:bodyPr>
          <a:lstStyle/>
          <a:p>
            <a:r>
              <a:rPr lang="ru-RU" sz="6000" dirty="0" smtClean="0"/>
              <a:t>РЕПОЗИТОРИЙ БГПУ</a:t>
            </a:r>
            <a:endParaRPr lang="ru-RU" sz="6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39952" y="315712"/>
            <a:ext cx="4824536" cy="6065616"/>
          </a:xfrm>
        </p:spPr>
        <p:txBody>
          <a:bodyPr>
            <a:noAutofit/>
          </a:bodyPr>
          <a:lstStyle/>
          <a:p>
            <a:r>
              <a:rPr lang="en-US" sz="2800" dirty="0" smtClean="0"/>
              <a:t>Fig. 1. Human skeleton (frontal aspect):</a:t>
            </a:r>
            <a:br>
              <a:rPr lang="en-US" sz="2800" dirty="0" smtClean="0"/>
            </a:br>
            <a:r>
              <a:rPr lang="en-US" sz="2800" dirty="0" smtClean="0"/>
              <a:t>1 – </a:t>
            </a:r>
            <a:r>
              <a:rPr lang="en-US" sz="2800" dirty="0" err="1" smtClean="0"/>
              <a:t>sku</a:t>
            </a:r>
            <a:r>
              <a:rPr lang="be-BY" sz="2800" dirty="0" smtClean="0"/>
              <a:t>ll</a:t>
            </a:r>
            <a:r>
              <a:rPr lang="en-US" sz="2800" dirty="0" smtClean="0"/>
              <a:t>;</a:t>
            </a:r>
            <a:r>
              <a:rPr lang="be-BY" sz="2800" dirty="0" smtClean="0"/>
              <a:t> </a:t>
            </a:r>
            <a:r>
              <a:rPr lang="en-US" sz="2800" dirty="0" smtClean="0"/>
              <a:t>2 – vertebral column;</a:t>
            </a:r>
            <a:r>
              <a:rPr lang="be-BY" sz="2800" dirty="0" smtClean="0"/>
              <a:t> </a:t>
            </a:r>
            <a:r>
              <a:rPr lang="en-US" sz="2800" dirty="0" smtClean="0"/>
              <a:t>3 – clavicle; 4 – IV </a:t>
            </a:r>
            <a:r>
              <a:rPr lang="en-US" sz="2800" dirty="0" err="1" smtClean="0"/>
              <a:t>ri</a:t>
            </a:r>
            <a:r>
              <a:rPr lang="be-BY" sz="2800" dirty="0" smtClean="0"/>
              <a:t>b</a:t>
            </a:r>
            <a:r>
              <a:rPr lang="en-US" sz="2800" dirty="0" smtClean="0"/>
              <a:t>; 5 – sternum; 6 – </a:t>
            </a:r>
            <a:r>
              <a:rPr lang="en-US" sz="2800" dirty="0" err="1" smtClean="0"/>
              <a:t>humerus</a:t>
            </a:r>
            <a:r>
              <a:rPr lang="en-US" sz="2800" dirty="0" smtClean="0"/>
              <a:t>; 7 – ulna; 8 – radius; 9 – carpal bones; 10 – metacarpal bones; 11 – phalanges of hand; 12 – </a:t>
            </a:r>
            <a:r>
              <a:rPr lang="en-US" sz="2800" dirty="0" err="1" smtClean="0"/>
              <a:t>ischium</a:t>
            </a:r>
            <a:r>
              <a:rPr lang="en-US" sz="2800" dirty="0" smtClean="0"/>
              <a:t>; 13 – metatarsal bones; 14 – tarsal bones; 15 – tibia; 16 – fibula; 17 – patella; 18 – </a:t>
            </a:r>
            <a:r>
              <a:rPr lang="en-US" sz="2800" dirty="0" err="1" smtClean="0"/>
              <a:t>femu</a:t>
            </a:r>
            <a:r>
              <a:rPr lang="be-BY" sz="2800" dirty="0" smtClean="0"/>
              <a:t>r</a:t>
            </a:r>
            <a:r>
              <a:rPr lang="en-US" sz="2800" dirty="0" smtClean="0"/>
              <a:t>; 19 – pubis; 20 – </a:t>
            </a:r>
            <a:r>
              <a:rPr lang="en-US" sz="2800" dirty="0" err="1" smtClean="0"/>
              <a:t>ilium</a:t>
            </a:r>
            <a:r>
              <a:rPr lang="be-BY" sz="2800" dirty="0" smtClean="0"/>
              <a:t>.</a:t>
            </a:r>
            <a:r>
              <a:rPr lang="en-US" sz="2800" dirty="0" smtClean="0"/>
              <a:t/>
            </a:r>
            <a:br>
              <a:rPr lang="en-US" sz="2800" dirty="0" smtClean="0"/>
            </a:br>
            <a:endParaRPr lang="ru-RU" sz="2800" dirty="0"/>
          </a:p>
        </p:txBody>
      </p:sp>
      <p:pic>
        <p:nvPicPr>
          <p:cNvPr id="3074" name="Picture 2" descr="F:\skeleton2.jpg"/>
          <p:cNvPicPr>
            <a:picLocks noChangeAspect="1" noChangeArrowheads="1"/>
          </p:cNvPicPr>
          <p:nvPr/>
        </p:nvPicPr>
        <p:blipFill>
          <a:blip r:embed="rId2" cstate="print"/>
          <a:srcRect/>
          <a:stretch>
            <a:fillRect/>
          </a:stretch>
        </p:blipFill>
        <p:spPr bwMode="auto">
          <a:xfrm>
            <a:off x="323528" y="315712"/>
            <a:ext cx="3530468" cy="6353648"/>
          </a:xfrm>
          <a:prstGeom prst="rect">
            <a:avLst/>
          </a:prstGeom>
          <a:noFill/>
        </p:spPr>
      </p:pic>
      <p:sp>
        <p:nvSpPr>
          <p:cNvPr id="4" name="TextBox 3"/>
          <p:cNvSpPr txBox="1"/>
          <p:nvPr/>
        </p:nvSpPr>
        <p:spPr>
          <a:xfrm rot="19293749">
            <a:off x="611560" y="3068960"/>
            <a:ext cx="8208401" cy="1015663"/>
          </a:xfrm>
          <a:prstGeom prst="rect">
            <a:avLst/>
          </a:prstGeom>
          <a:noFill/>
        </p:spPr>
        <p:txBody>
          <a:bodyPr wrap="none" rtlCol="0">
            <a:spAutoFit/>
          </a:bodyPr>
          <a:lstStyle/>
          <a:p>
            <a:r>
              <a:rPr lang="ru-RU" sz="6000" dirty="0" smtClean="0"/>
              <a:t>РЕПОЗИТОРИЙ БГПУ</a:t>
            </a:r>
            <a:endParaRPr lang="ru-RU" sz="6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2091</TotalTime>
  <Words>48</Words>
  <Application>Microsoft Office PowerPoint</Application>
  <PresentationFormat>Экран (4:3)</PresentationFormat>
  <Paragraphs>6</Paragraphs>
  <Slides>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Техническая</vt:lpstr>
      <vt:lpstr>GENERAL OSTEOLOGY</vt:lpstr>
      <vt:lpstr>       Osteology is the part of anatomy which studies bones. It is quite difficult to determine the exact number of bones, because their number changes with age. The skeleton in an adult person contains only 206 bones.         Apart from permanent bones, there may be inconstant (sesamoid) bones in mature age, their appearance is caused by specific features  of the body structure and function.         The bones, together with their joints, form the skeleton of the human body. It serves as a place for start and attachment of muscles, provides protection of visceral organs and also carries out the formbuilding and some other major functions.  </vt:lpstr>
      <vt:lpstr>Fig. 1. Human skeleton (frontal aspect): 1 – skull; 2 – vertebral column; 3 – clavicle; 4 – IV rib; 5 – sternum; 6 – humerus; 7 – ulna; 8 – radius; 9 – carpal bones; 10 – metacarpal bones; 11 – phalanges of hand; 12 – ischium; 13 – metatarsal bones; 14 – tarsal bones; 15 – tibia; 16 – fibula; 17 – patella; 18 – femur; 19 – pubis; 20 – ilium.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УЧЕНИЕ  О  КОСТЯХ (ОСТЕОЛОГИЯ)</dc:title>
  <dc:creator>039520</dc:creator>
  <cp:lastModifiedBy>User</cp:lastModifiedBy>
  <cp:revision>67</cp:revision>
  <dcterms:created xsi:type="dcterms:W3CDTF">2013-07-23T09:19:49Z</dcterms:created>
  <dcterms:modified xsi:type="dcterms:W3CDTF">2018-04-06T09:23:33Z</dcterms:modified>
</cp:coreProperties>
</file>