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4" r:id="rId3"/>
    <p:sldId id="259" r:id="rId4"/>
    <p:sldId id="257" r:id="rId5"/>
    <p:sldId id="260" r:id="rId6"/>
    <p:sldId id="258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CD8BF8-F5FF-41F8-8E43-636C6FCA9100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EEFEF-D5F5-4B87-A742-2E8B555BD7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707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EEFEF-D5F5-4B87-A742-2E8B555BD70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270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err="1"/>
              <a:t>В</a:t>
            </a:r>
            <a:r>
              <a:rPr lang="ru-RU" sz="2800" dirty="0" err="1" smtClean="0"/>
              <a:t>ебинар</a:t>
            </a:r>
            <a:endParaRPr lang="ru-RU" sz="2800" dirty="0"/>
          </a:p>
        </p:txBody>
      </p:sp>
      <p:sp>
        <p:nvSpPr>
          <p:cNvPr id="7" name="Рисунок 6"/>
          <p:cNvSpPr>
            <a:spLocks noGrp="1"/>
          </p:cNvSpPr>
          <p:nvPr>
            <p:ph type="pic" idx="1"/>
          </p:nvPr>
        </p:nvSpPr>
        <p:spPr/>
      </p:sp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4400" dirty="0"/>
              <a:t>Обида</a:t>
            </a:r>
            <a:r>
              <a:rPr lang="ru-RU" sz="2800" dirty="0"/>
              <a:t>: </a:t>
            </a:r>
            <a:r>
              <a:rPr lang="ru-RU" sz="1600" dirty="0"/>
              <a:t>как перестать обижаться </a:t>
            </a:r>
            <a:r>
              <a:rPr lang="ru-RU" sz="1600" dirty="0" smtClean="0"/>
              <a:t>по пустякам.</a:t>
            </a:r>
            <a:endParaRPr lang="ru-RU" sz="1600" dirty="0"/>
          </a:p>
        </p:txBody>
      </p:sp>
      <p:pic>
        <p:nvPicPr>
          <p:cNvPr id="1026" name="Picture 2" descr="D:\ОБИДА_i-1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48680"/>
            <a:ext cx="6350000" cy="425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1355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17307" y="692696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1"/>
                </a:solidFill>
              </a:rPr>
              <a:t>В психологии </a:t>
            </a:r>
            <a:r>
              <a:rPr lang="ru-RU" sz="2400" u="sng" dirty="0">
                <a:solidFill>
                  <a:srgbClr val="002060"/>
                </a:solidFill>
              </a:rPr>
              <a:t>обида</a:t>
            </a:r>
            <a:r>
              <a:rPr lang="ru-RU" dirty="0">
                <a:solidFill>
                  <a:schemeClr val="accent1"/>
                </a:solidFill>
              </a:rPr>
              <a:t> рассматривается как</a:t>
            </a:r>
            <a:r>
              <a:rPr lang="ru-RU" dirty="0"/>
              <a:t>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/>
              <a:t>проявление базальной </a:t>
            </a:r>
            <a:r>
              <a:rPr lang="ru-RU" sz="2400" dirty="0" smtClean="0"/>
              <a:t>тревожности, </a:t>
            </a:r>
            <a:r>
              <a:rPr lang="ru-RU" sz="2400" dirty="0"/>
              <a:t>которое возникает вследствие вытеснения базальной агрессивности (К. </a:t>
            </a:r>
            <a:r>
              <a:rPr lang="ru-RU" sz="2400" dirty="0" err="1"/>
              <a:t>Хорни</a:t>
            </a:r>
            <a:r>
              <a:rPr lang="ru-RU" sz="2400" dirty="0"/>
              <a:t>).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/>
              <a:t>симптом нарушенного патологического слияния (Ф. </a:t>
            </a:r>
            <a:r>
              <a:rPr lang="ru-RU" sz="2400" dirty="0" err="1"/>
              <a:t>Пёрлз</a:t>
            </a:r>
            <a:r>
              <a:rPr lang="ru-RU" sz="2400" dirty="0"/>
              <a:t>).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/>
              <a:t>агрессивная реакция (А. </a:t>
            </a:r>
            <a:r>
              <a:rPr lang="ru-RU" sz="2400" dirty="0" err="1"/>
              <a:t>Басс</a:t>
            </a:r>
            <a:r>
              <a:rPr lang="ru-RU" sz="2400" dirty="0"/>
              <a:t>, А. </a:t>
            </a:r>
            <a:r>
              <a:rPr lang="ru-RU" sz="2400" dirty="0" err="1"/>
              <a:t>Дарки</a:t>
            </a:r>
            <a:r>
              <a:rPr lang="ru-RU" sz="2400" dirty="0"/>
              <a:t>).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/>
              <a:t>инфантильная реакция с позиции эго-состояния «Ребёнок» (Э. Берн).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/>
              <a:t>способ ухода и защиты собственного Я» (Р. </a:t>
            </a:r>
            <a:r>
              <a:rPr lang="ru-RU" sz="2400" dirty="0" err="1"/>
              <a:t>Мэй</a:t>
            </a:r>
            <a:r>
              <a:rPr lang="ru-RU" sz="2400" dirty="0"/>
              <a:t>).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/>
              <a:t>страдание, возникающее в самой «нежной части души», побуждающее к защитным действиям; реакция на дезинтеграцию Я, сопровождающаяся мучительным переживаниями (Ю.М. Орлов).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/>
              <a:t>реакция на неуспех у детей с завышенными самооценкой и уровнем притязаний (М. С. </a:t>
            </a:r>
            <a:r>
              <a:rPr lang="ru-RU" sz="2400" dirty="0" err="1"/>
              <a:t>Неймарк</a:t>
            </a:r>
            <a:r>
              <a:rPr lang="ru-RU" sz="2400" dirty="0"/>
              <a:t>).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/>
              <a:t>сильная душевная боль, огорчение (Е.П. Ильин). </a:t>
            </a:r>
          </a:p>
        </p:txBody>
      </p:sp>
    </p:spTree>
    <p:extLst>
      <p:ext uri="{BB962C8B-B14F-4D97-AF65-F5344CB8AC3E}">
        <p14:creationId xmlns:p14="http://schemas.microsoft.com/office/powerpoint/2010/main" val="2642402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73782" y="260648"/>
            <a:ext cx="8229600" cy="1143000"/>
          </a:xfrm>
        </p:spPr>
        <p:txBody>
          <a:bodyPr>
            <a:noAutofit/>
          </a:bodyPr>
          <a:lstStyle/>
          <a:p>
            <a:pPr algn="just"/>
            <a:r>
              <a:rPr lang="ru-RU" sz="2000" dirty="0"/>
              <a:t>Обида </a:t>
            </a:r>
            <a:r>
              <a:rPr lang="ru-RU" sz="2000" dirty="0" smtClean="0"/>
              <a:t> - отрицательное </a:t>
            </a:r>
            <a:r>
              <a:rPr lang="ru-RU" sz="2000" dirty="0"/>
              <a:t>эмоциональное состояние, переживаемое как несправедливость и беспомощность, возникающее в результате рассогласования ожиданий и реального поведения субъектов по взаимодействию, в ситуациях, имеющих личностную </a:t>
            </a:r>
            <a:r>
              <a:rPr lang="ru-RU" sz="2000" dirty="0" smtClean="0"/>
              <a:t>значимость.</a:t>
            </a:r>
            <a:endParaRPr lang="ru-RU" sz="2000" dirty="0"/>
          </a:p>
        </p:txBody>
      </p:sp>
      <p:pic>
        <p:nvPicPr>
          <p:cNvPr id="2050" name="Picture 2" descr="D:\ОБИДАuzh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72816"/>
            <a:ext cx="6601916" cy="460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343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Ситуации вызывающие обиду: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lvl="0" indent="-514350" fontAlgn="base">
              <a:buFont typeface="+mj-lt"/>
              <a:buAutoNum type="arabicPeriod"/>
            </a:pPr>
            <a:endParaRPr lang="ru-RU" dirty="0" smtClean="0"/>
          </a:p>
          <a:p>
            <a:pPr lvl="0" fontAlgn="base"/>
            <a:r>
              <a:rPr lang="ru-RU" sz="2900" dirty="0"/>
              <a:t>«Обманули» (пообещали и не выполнили, не вернули долг, солгали).</a:t>
            </a:r>
          </a:p>
          <a:p>
            <a:pPr lvl="0" fontAlgn="base"/>
            <a:r>
              <a:rPr lang="ru-RU" sz="2900" dirty="0"/>
              <a:t>«Отвергли» (кто-то отказал в просьбе, не захотел выслушать, отверг предложение или проект).</a:t>
            </a:r>
            <a:endParaRPr lang="ru-RU" sz="2900" dirty="0"/>
          </a:p>
          <a:p>
            <a:pPr lvl="0" fontAlgn="base"/>
            <a:r>
              <a:rPr lang="ru-RU" sz="2900" dirty="0"/>
              <a:t> «Исключили» (не пригласили на мероприятие, куда позвали других).</a:t>
            </a:r>
            <a:endParaRPr lang="ru-RU" sz="2900" dirty="0"/>
          </a:p>
          <a:p>
            <a:pPr lvl="0" fontAlgn="base"/>
            <a:r>
              <a:rPr lang="ru-RU" sz="2900" dirty="0"/>
              <a:t>«Нагрубили» (бесцеремонное, невежливое, оскорбительное  поведение другого человека по отношению к субъекту).</a:t>
            </a:r>
            <a:endParaRPr lang="ru-RU" sz="2900" dirty="0"/>
          </a:p>
          <a:p>
            <a:pPr lvl="0" fontAlgn="base"/>
            <a:r>
              <a:rPr lang="ru-RU" sz="2900" dirty="0"/>
              <a:t> «Не заметили» (кто-то не ответил на приветствие, друг не перезвонил или не ответил на сообщение, коллеги проигнорировали интересную идею).</a:t>
            </a:r>
            <a:endParaRPr lang="ru-RU" sz="2900" dirty="0"/>
          </a:p>
          <a:p>
            <a:pPr lvl="0" fontAlgn="base"/>
            <a:r>
              <a:rPr lang="ru-RU" sz="2900" dirty="0"/>
              <a:t> «Не оценили» (услуга, одолжение или поддержка не оценены человеком, который принял помощь).</a:t>
            </a:r>
            <a:endParaRPr lang="ru-RU" sz="2900" dirty="0"/>
          </a:p>
          <a:p>
            <a:pPr lvl="0" fontAlgn="base"/>
            <a:r>
              <a:rPr lang="ru-RU" sz="2900" dirty="0"/>
              <a:t> «Забыли» (кто-то из близких людей забыл поздравить с праздником, приятель при встрече не узнал).</a:t>
            </a:r>
            <a:endParaRPr lang="ru-RU" sz="29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67492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000" u="sng" dirty="0"/>
              <a:t>Обидчивость</a:t>
            </a:r>
            <a:r>
              <a:rPr lang="ru-RU" sz="2000" dirty="0"/>
              <a:t> - свойство личности, характеризуемое склонностью к переживанию обид в разнообразных личностно - значимых ситуациях, даже при минимальном рассогласовании ожиданий и реального поведения субъектов по взаимодействию.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D:\обидаx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528" y="1600200"/>
            <a:ext cx="6788944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4148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ПРИЧИНЫ ОБИДЫ: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ЗАВЫШЕННЫЕ ОЖИДАНИЯ.</a:t>
            </a:r>
          </a:p>
          <a:p>
            <a:r>
              <a:rPr lang="ru-RU" sz="2800" dirty="0" smtClean="0"/>
              <a:t>НЕУМЕНИЕ ВЫРАЗИТЬ СВОЁ НЕДОВОЛЬСТВО.</a:t>
            </a:r>
          </a:p>
          <a:p>
            <a:r>
              <a:rPr lang="ru-RU" sz="2800" dirty="0" smtClean="0"/>
              <a:t>УЗКАЯ ИНТЕРПРЕТАЦИЯ СИТУАЦИИ.</a:t>
            </a:r>
          </a:p>
          <a:p>
            <a:r>
              <a:rPr lang="ru-RU" sz="2800" dirty="0" smtClean="0"/>
              <a:t>НЕСПОСОБНОСТЬ К ДИАЛОГУ.</a:t>
            </a:r>
          </a:p>
          <a:p>
            <a:r>
              <a:rPr lang="ru-RU" sz="2800" dirty="0" smtClean="0"/>
              <a:t>ВТОРИЧНАЯ ВЫГОДА (ЖАЛОСТЬ К СЕБЕ, ПОЛУЧЕНИЕ ПРИВИЛЕГИЙ И Т.Д.).</a:t>
            </a:r>
          </a:p>
          <a:p>
            <a:r>
              <a:rPr lang="ru-RU" sz="2800" dirty="0" smtClean="0"/>
              <a:t>ИСПОЛЬЗОВАНИЕ РЫЧАГОВ ДЛЯ МАНИПУЛЯЦИЙ ДРУГИМ ЧЕЛОВЕКОМ.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44323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Какие способы преодоления обиды, на Ваш взгляд, являются наиболее эффективными?</a:t>
            </a:r>
            <a:endParaRPr lang="ru-RU" sz="2400" dirty="0"/>
          </a:p>
        </p:txBody>
      </p:sp>
      <p:pic>
        <p:nvPicPr>
          <p:cNvPr id="4098" name="Picture 2" descr="D:\обида -na-nachalnik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7974" y="1600200"/>
            <a:ext cx="5388051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9493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ОТ ПОЗИЦИИ ЖЕРТВЫ </a:t>
            </a:r>
            <a:r>
              <a:rPr lang="ru-RU" dirty="0" smtClean="0"/>
              <a:t>- </a:t>
            </a:r>
            <a:endParaRPr lang="ru-RU" dirty="0"/>
          </a:p>
        </p:txBody>
      </p:sp>
      <p:pic>
        <p:nvPicPr>
          <p:cNvPr id="5122" name="Picture 2" descr="D:\обида o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7560840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9045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 ЭМОЦИОНАЛЬНОЙ ЗРЕЛОСТИ.</a:t>
            </a:r>
            <a:endParaRPr lang="ru-RU" dirty="0"/>
          </a:p>
        </p:txBody>
      </p:sp>
      <p:pic>
        <p:nvPicPr>
          <p:cNvPr id="6146" name="Picture 2" descr="D:\УВЕРЕННОЕ ПОВЕДЕНИЕu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12776"/>
            <a:ext cx="7560840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77610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270</Words>
  <Application>Microsoft Office PowerPoint</Application>
  <PresentationFormat>Экран (4:3)</PresentationFormat>
  <Paragraphs>33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Вебинар</vt:lpstr>
      <vt:lpstr>Презентация PowerPoint</vt:lpstr>
      <vt:lpstr>Обида  - отрицательное эмоциональное состояние, переживаемое как несправедливость и беспомощность, возникающее в результате рассогласования ожиданий и реального поведения субъектов по взаимодействию, в ситуациях, имеющих личностную значимость.</vt:lpstr>
      <vt:lpstr>Ситуации вызывающие обиду:</vt:lpstr>
      <vt:lpstr>Обидчивость - свойство личности, характеризуемое склонностью к переживанию обид в разнообразных личностно - значимых ситуациях, даже при минимальном рассогласовании ожиданий и реального поведения субъектов по взаимодействию. </vt:lpstr>
      <vt:lpstr>ПРИЧИНЫ ОБИДЫ:</vt:lpstr>
      <vt:lpstr>Какие способы преодоления обиды, на Ваш взгляд, являются наиболее эффективными?</vt:lpstr>
      <vt:lpstr>ОТ ПОЗИЦИИ ЖЕРТВЫ - </vt:lpstr>
      <vt:lpstr>К ЭМОЦИОНАЛЬНОЙ ЗРЕЛОСТИ.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Bill Gates</dc:creator>
  <cp:lastModifiedBy>Bill Gates</cp:lastModifiedBy>
  <cp:revision>45</cp:revision>
  <dcterms:created xsi:type="dcterms:W3CDTF">2018-02-28T13:22:50Z</dcterms:created>
  <dcterms:modified xsi:type="dcterms:W3CDTF">2018-03-07T07:44:04Z</dcterms:modified>
</cp:coreProperties>
</file>