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7AF21-CDBB-4423-8241-E57F7A58EA91}" type="datetimeFigureOut">
              <a:rPr lang="ru-RU" smtClean="0"/>
              <a:t>28.03.2018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7095559-660F-4B00-9914-0FFBD9747A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7AF21-CDBB-4423-8241-E57F7A58EA91}" type="datetimeFigureOut">
              <a:rPr lang="ru-RU" smtClean="0"/>
              <a:t>28.03.2018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95559-660F-4B00-9914-0FFBD9747A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7AF21-CDBB-4423-8241-E57F7A58EA91}" type="datetimeFigureOut">
              <a:rPr lang="ru-RU" smtClean="0"/>
              <a:t>28.03.2018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95559-660F-4B00-9914-0FFBD9747A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7AF21-CDBB-4423-8241-E57F7A58EA91}" type="datetimeFigureOut">
              <a:rPr lang="ru-RU" smtClean="0"/>
              <a:t>28.03.2018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7095559-660F-4B00-9914-0FFBD9747A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7AF21-CDBB-4423-8241-E57F7A58EA91}" type="datetimeFigureOut">
              <a:rPr lang="ru-RU" smtClean="0"/>
              <a:t>28.03.2018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95559-660F-4B00-9914-0FFBD9747AE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7AF21-CDBB-4423-8241-E57F7A58EA91}" type="datetimeFigureOut">
              <a:rPr lang="ru-RU" smtClean="0"/>
              <a:t>28.03.2018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95559-660F-4B00-9914-0FFBD9747A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7AF21-CDBB-4423-8241-E57F7A58EA91}" type="datetimeFigureOut">
              <a:rPr lang="ru-RU" smtClean="0"/>
              <a:t>28.03.2018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7095559-660F-4B00-9914-0FFBD9747AE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7AF21-CDBB-4423-8241-E57F7A58EA91}" type="datetimeFigureOut">
              <a:rPr lang="ru-RU" smtClean="0"/>
              <a:t>28.03.2018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95559-660F-4B00-9914-0FFBD9747A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7AF21-CDBB-4423-8241-E57F7A58EA91}" type="datetimeFigureOut">
              <a:rPr lang="ru-RU" smtClean="0"/>
              <a:t>28.03.2018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95559-660F-4B00-9914-0FFBD9747A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7AF21-CDBB-4423-8241-E57F7A58EA91}" type="datetimeFigureOut">
              <a:rPr lang="ru-RU" smtClean="0"/>
              <a:t>28.03.2018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95559-660F-4B00-9914-0FFBD9747A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7AF21-CDBB-4423-8241-E57F7A58EA91}" type="datetimeFigureOut">
              <a:rPr lang="ru-RU" smtClean="0"/>
              <a:t>28.03.2018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95559-660F-4B00-9914-0FFBD9747AE2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6E7AF21-CDBB-4423-8241-E57F7A58EA91}" type="datetimeFigureOut">
              <a:rPr lang="ru-RU" smtClean="0"/>
              <a:t>28.03.2018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7095559-660F-4B00-9914-0FFBD9747AE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4%D0%B0%D0%BA%D1%82%D0%BE%D1%80" TargetMode="External"/><Relationship Id="rId2" Type="http://schemas.openxmlformats.org/officeDocument/2006/relationships/hyperlink" Target="https://ru.wikipedia.org/wiki/%D0%9D%D0%B5%D0%B7%D0%B0%D0%B2%D0%B8%D1%81%D0%B8%D0%BC%D0%B0%D1%8F_%D0%B8_%D0%B7%D0%B0%D0%B2%D0%B8%D1%81%D0%B8%D0%BC%D0%B0%D1%8F_%D0%BF%D0%B5%D1%80%D0%B5%D0%BC%D0%B5%D0%BD%D0%BD%D1%8B%D0%B5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2997200"/>
            <a:ext cx="8458200" cy="122237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методы </a:t>
            </a:r>
            <a:r>
              <a:rPr lang="ru-RU" dirty="0" smtClean="0"/>
              <a:t>исследования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cap="none" dirty="0" err="1" smtClean="0">
                <a:latin typeface="Times New Roman" pitchFamily="18" charset="0"/>
              </a:rPr>
              <a:t>Бакунович</a:t>
            </a:r>
            <a:r>
              <a:rPr lang="ru-RU" sz="3100" cap="none" dirty="0" smtClean="0">
                <a:latin typeface="Times New Roman" pitchFamily="18" charset="0"/>
              </a:rPr>
              <a:t> М.Ф., заведующий кафедрой психологического обеспечения профессиональной деятельности Института психологии БГПУ, доцент, кандидат психологических наук </a:t>
            </a:r>
            <a:r>
              <a:rPr lang="ru-RU" sz="3100" cap="none" dirty="0" smtClean="0">
                <a:latin typeface="Times New Roman" pitchFamily="18" charset="0"/>
              </a:rPr>
              <a:t/>
            </a:r>
            <a:br>
              <a:rPr lang="ru-RU" sz="3100" cap="none" dirty="0" smtClean="0">
                <a:latin typeface="Times New Roman" pitchFamily="18" charset="0"/>
              </a:rPr>
            </a:br>
            <a:endParaRPr lang="ru-RU" sz="3100" cap="none" dirty="0">
              <a:latin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620688"/>
            <a:ext cx="8458200" cy="26642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 smtClean="0"/>
              <a:t>Методология</a:t>
            </a:r>
            <a:r>
              <a:rPr lang="ru-RU" sz="2800" dirty="0" smtClean="0"/>
              <a:t>, теория и методы </a:t>
            </a:r>
            <a:r>
              <a:rPr lang="ru-RU" sz="2800" dirty="0" smtClean="0"/>
              <a:t>исследования</a:t>
            </a:r>
          </a:p>
          <a:p>
            <a:pPr marL="0" indent="0" algn="ctr">
              <a:buNone/>
            </a:pPr>
            <a:endParaRPr lang="ru-RU" dirty="0" smtClean="0"/>
          </a:p>
          <a:p>
            <a:pPr algn="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Опрос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Вербально-коммуникативный</a:t>
            </a:r>
            <a:r>
              <a:rPr lang="ru-RU" dirty="0" smtClean="0"/>
              <a:t> метод</a:t>
            </a:r>
          </a:p>
          <a:p>
            <a:r>
              <a:rPr lang="ru-RU" dirty="0" smtClean="0"/>
              <a:t>Общение исследователя с испытуемым</a:t>
            </a:r>
          </a:p>
          <a:p>
            <a:r>
              <a:rPr lang="ru-RU" dirty="0" smtClean="0"/>
              <a:t>Главный инструмент - заранее сформулированный вопрос</a:t>
            </a:r>
          </a:p>
          <a:p>
            <a:r>
              <a:rPr lang="ru-RU" dirty="0" smtClean="0"/>
              <a:t>Исследование представлений субъекта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Характеристики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Каждый вопрос должен быть понятен.</a:t>
            </a:r>
          </a:p>
          <a:p>
            <a:r>
              <a:rPr lang="ru-RU" dirty="0" smtClean="0"/>
              <a:t>Запрещено употребление малораспространённых, малопонятных слов и специальных терминов.</a:t>
            </a:r>
          </a:p>
          <a:p>
            <a:r>
              <a:rPr lang="ru-RU" dirty="0" smtClean="0"/>
              <a:t>Вопросы должны быть конкретными, а не абстрактными.</a:t>
            </a:r>
          </a:p>
          <a:p>
            <a:r>
              <a:rPr lang="ru-RU" dirty="0" smtClean="0"/>
              <a:t>Вопросы не должны содержать подсказку. Если в нём упомянуты возможные варианты ответов, то их список следует дать полным.</a:t>
            </a:r>
          </a:p>
          <a:p>
            <a:r>
              <a:rPr lang="ru-RU" dirty="0" smtClean="0"/>
              <a:t>Формулировка вопроса должна предотвратить получение шаблонных ответов.</a:t>
            </a:r>
          </a:p>
          <a:p>
            <a:r>
              <a:rPr lang="ru-RU" dirty="0" smtClean="0"/>
              <a:t>Вопрос не должен принуждать респондентов к неприемлемым для них ответам.</a:t>
            </a:r>
          </a:p>
          <a:p>
            <a:r>
              <a:rPr lang="ru-RU" dirty="0" smtClean="0"/>
              <a:t>Язык вопросов не должен вызывать отвращение</a:t>
            </a:r>
          </a:p>
          <a:p>
            <a:r>
              <a:rPr lang="ru-RU" dirty="0" smtClean="0"/>
              <a:t>Недопустимы вопросы </a:t>
            </a:r>
            <a:r>
              <a:rPr lang="ru-RU" b="1" dirty="0" smtClean="0"/>
              <a:t>внушающего </a:t>
            </a:r>
            <a:r>
              <a:rPr lang="ru-RU" dirty="0" smtClean="0"/>
              <a:t>характера.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Достоинства/недостатки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i="1" u="sng" dirty="0" smtClean="0"/>
              <a:t>Достоинства методов опроса:</a:t>
            </a:r>
            <a:r>
              <a:rPr lang="ru-RU" dirty="0" smtClean="0"/>
              <a:t> </a:t>
            </a:r>
          </a:p>
          <a:p>
            <a:r>
              <a:rPr lang="ru-RU" dirty="0" smtClean="0"/>
              <a:t>стандартизация</a:t>
            </a:r>
          </a:p>
          <a:p>
            <a:r>
              <a:rPr lang="ru-RU" dirty="0" smtClean="0"/>
              <a:t>простота проведения</a:t>
            </a:r>
          </a:p>
          <a:p>
            <a:r>
              <a:rPr lang="ru-RU" dirty="0" smtClean="0"/>
              <a:t> возможность анализа данных (уточняющие вопросы)</a:t>
            </a:r>
          </a:p>
          <a:p>
            <a:r>
              <a:rPr lang="ru-RU" dirty="0" smtClean="0"/>
              <a:t>возможность применения методов </a:t>
            </a:r>
            <a:r>
              <a:rPr lang="ru-RU" dirty="0" err="1" smtClean="0"/>
              <a:t>матстатистики</a:t>
            </a:r>
            <a:r>
              <a:rPr lang="ru-RU" dirty="0" smtClean="0"/>
              <a:t> для обработки данных.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i="1" u="sng" dirty="0" smtClean="0"/>
              <a:t>Недостатки:</a:t>
            </a:r>
          </a:p>
          <a:p>
            <a:pPr>
              <a:buNone/>
            </a:pPr>
            <a:r>
              <a:rPr lang="ru-RU" dirty="0" smtClean="0"/>
              <a:t>искажение данных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 стандартизированная методика</a:t>
            </a:r>
          </a:p>
          <a:p>
            <a:r>
              <a:rPr lang="ru-RU" dirty="0" smtClean="0"/>
              <a:t>измерение индивидуальных свойств и качеств респондента (психофизиологические, личностные характеристики, способности, знания, умения, состояния).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Характеристики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стандартизированный набор вопросов или заданий;</a:t>
            </a:r>
          </a:p>
          <a:p>
            <a:r>
              <a:rPr lang="ru-RU" dirty="0" smtClean="0"/>
              <a:t>связь каждого ответа на каждое задание с одной или несколькими измерительными шкалами (наличие «ключей к тесту»)</a:t>
            </a:r>
          </a:p>
          <a:p>
            <a:r>
              <a:rPr lang="ru-RU" dirty="0" smtClean="0"/>
              <a:t>тестовые нормы — фиксированные границы перевода тестовых баллов в оценочные категории;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Достоинства/недостатки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267200" cy="4724400"/>
          </a:xfrm>
        </p:spPr>
        <p:txBody>
          <a:bodyPr>
            <a:noAutofit/>
          </a:bodyPr>
          <a:lstStyle/>
          <a:p>
            <a:r>
              <a:rPr lang="ru-RU" b="1" u="sng" dirty="0" smtClean="0"/>
              <a:t>Достоинства</a:t>
            </a:r>
          </a:p>
          <a:p>
            <a:r>
              <a:rPr lang="ru-RU" sz="1800" dirty="0" smtClean="0"/>
              <a:t>стандартизация условий и результатов. </a:t>
            </a:r>
          </a:p>
          <a:p>
            <a:r>
              <a:rPr lang="ru-RU" sz="1800" dirty="0" smtClean="0"/>
              <a:t>оперативность и экономичность. </a:t>
            </a:r>
          </a:p>
          <a:p>
            <a:r>
              <a:rPr lang="ru-RU" sz="1800" dirty="0" smtClean="0"/>
              <a:t>количественная дифференцированная оценка результатов</a:t>
            </a:r>
          </a:p>
          <a:p>
            <a:r>
              <a:rPr lang="ru-RU" sz="1800" dirty="0" smtClean="0"/>
              <a:t>оптимальная трудность</a:t>
            </a:r>
          </a:p>
          <a:p>
            <a:r>
              <a:rPr lang="ru-RU" sz="1800" dirty="0" smtClean="0"/>
              <a:t>надежность</a:t>
            </a:r>
          </a:p>
          <a:p>
            <a:r>
              <a:rPr lang="ru-RU" sz="1800" dirty="0" smtClean="0"/>
              <a:t>возможностью компьютеризации. </a:t>
            </a:r>
          </a:p>
          <a:p>
            <a:endParaRPr lang="ru-RU" sz="1600" b="1" u="sng" dirty="0" smtClean="0"/>
          </a:p>
          <a:p>
            <a:endParaRPr lang="ru-RU" sz="1600" b="1" u="sng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u="sng" dirty="0" smtClean="0"/>
              <a:t>Недостатки</a:t>
            </a:r>
          </a:p>
          <a:p>
            <a:r>
              <a:rPr lang="ru-RU" dirty="0" smtClean="0"/>
              <a:t>возможность ошибок</a:t>
            </a:r>
          </a:p>
          <a:p>
            <a:r>
              <a:rPr lang="ru-RU" dirty="0" smtClean="0"/>
              <a:t>неквалифицированный анализ данных</a:t>
            </a:r>
          </a:p>
          <a:p>
            <a:r>
              <a:rPr lang="ru-RU" dirty="0" smtClean="0"/>
              <a:t>отсутствие индивидуального подхода</a:t>
            </a:r>
          </a:p>
          <a:p>
            <a:pPr>
              <a:buNone/>
            </a:pPr>
            <a:endParaRPr lang="ru-RU" b="1" u="sng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Анализ продуктов деятельности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Праксиметрический</a:t>
            </a:r>
            <a:r>
              <a:rPr lang="ru-RU" dirty="0" smtClean="0"/>
              <a:t> метод</a:t>
            </a:r>
          </a:p>
          <a:p>
            <a:r>
              <a:rPr lang="ru-RU" dirty="0" smtClean="0"/>
              <a:t>Изучаются дневниковые записи, архивные материалы, художественные тексты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Достоинства/недостатки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Доступность информации (библиотеки, базы данных, интернет).</a:t>
            </a:r>
          </a:p>
          <a:p>
            <a:r>
              <a:rPr lang="ru-RU" dirty="0" smtClean="0"/>
              <a:t>Архивные исследования могут согласовываться с результатами лабораторных исследований, тем самым увеличивая </a:t>
            </a:r>
            <a:r>
              <a:rPr lang="ru-RU" dirty="0" err="1" smtClean="0"/>
              <a:t>валидность</a:t>
            </a:r>
            <a:endParaRPr lang="ru-RU" dirty="0" smtClean="0"/>
          </a:p>
          <a:p>
            <a:r>
              <a:rPr lang="ru-RU" dirty="0" smtClean="0"/>
              <a:t>Невозможность искажения информации (фиксация данных).</a:t>
            </a:r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В имеющихся данных важная информация может отсутствовать или же не обладать должной репрезентативностью.</a:t>
            </a:r>
          </a:p>
          <a:p>
            <a:r>
              <a:rPr lang="ru-RU" dirty="0" smtClean="0"/>
              <a:t>При отборе информации легко можно ошибиться и отобрать только ту информацию, </a:t>
            </a:r>
            <a:r>
              <a:rPr lang="ru-RU" smtClean="0"/>
              <a:t>которая подтверждает </a:t>
            </a:r>
            <a:r>
              <a:rPr lang="ru-RU" dirty="0" smtClean="0"/>
              <a:t>выдвинутую гипотезу.</a:t>
            </a:r>
          </a:p>
          <a:p>
            <a:r>
              <a:rPr lang="ru-RU" dirty="0" smtClean="0"/>
              <a:t>При анализе данных при условии избыточного объёма информации можно интерпретировать информацию сквозь призму определённых ожиданий.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психологии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Наблюдение</a:t>
            </a:r>
          </a:p>
          <a:p>
            <a:r>
              <a:rPr lang="ru-RU" dirty="0" smtClean="0"/>
              <a:t>Эксперимент</a:t>
            </a:r>
          </a:p>
          <a:p>
            <a:r>
              <a:rPr lang="ru-RU" dirty="0" smtClean="0"/>
              <a:t>Опрос</a:t>
            </a:r>
          </a:p>
          <a:p>
            <a:r>
              <a:rPr lang="ru-RU" dirty="0" smtClean="0"/>
              <a:t>Тесты</a:t>
            </a:r>
          </a:p>
          <a:p>
            <a:r>
              <a:rPr lang="ru-RU" dirty="0" smtClean="0"/>
              <a:t>Анализ продуктов деятельности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Наблюдение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Целенаправленное</a:t>
            </a:r>
          </a:p>
          <a:p>
            <a:r>
              <a:rPr lang="ru-RU" dirty="0" smtClean="0"/>
              <a:t>Организованное</a:t>
            </a:r>
          </a:p>
          <a:p>
            <a:r>
              <a:rPr lang="ru-RU" dirty="0" smtClean="0"/>
              <a:t>Фиксируемое</a:t>
            </a:r>
          </a:p>
          <a:p>
            <a:r>
              <a:rPr lang="ru-RU" b="1" dirty="0" smtClean="0"/>
              <a:t>Восприятие</a:t>
            </a:r>
            <a:r>
              <a:rPr lang="ru-RU" dirty="0" smtClean="0"/>
              <a:t> психических явлений с целью их изучения в определенных условиях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требования к наблюдению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Целенаправленность</a:t>
            </a:r>
          </a:p>
          <a:p>
            <a:r>
              <a:rPr lang="ru-RU" dirty="0" smtClean="0"/>
              <a:t>Избирательность</a:t>
            </a:r>
          </a:p>
          <a:p>
            <a:r>
              <a:rPr lang="ru-RU" dirty="0" smtClean="0"/>
              <a:t>Плановость</a:t>
            </a:r>
          </a:p>
          <a:p>
            <a:r>
              <a:rPr lang="ru-RU" dirty="0" smtClean="0"/>
              <a:t>Системность</a:t>
            </a:r>
          </a:p>
          <a:p>
            <a:r>
              <a:rPr lang="ru-RU" dirty="0" smtClean="0"/>
              <a:t>Организованность</a:t>
            </a:r>
          </a:p>
          <a:p>
            <a:r>
              <a:rPr lang="ru-RU" dirty="0" err="1" smtClean="0"/>
              <a:t>Фиксируемость</a:t>
            </a:r>
            <a:endParaRPr lang="ru-RU" dirty="0" smtClean="0"/>
          </a:p>
          <a:p>
            <a:r>
              <a:rPr lang="ru-RU" dirty="0" smtClean="0"/>
              <a:t>Адекватность</a:t>
            </a:r>
          </a:p>
          <a:p>
            <a:r>
              <a:rPr lang="ru-RU" dirty="0" smtClean="0"/>
              <a:t>Полнота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Достоинства/недостатки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u="sng" dirty="0" smtClean="0"/>
              <a:t>Достоинства</a:t>
            </a:r>
          </a:p>
          <a:p>
            <a:r>
              <a:rPr lang="ru-RU" dirty="0" smtClean="0"/>
              <a:t>Сбор информации не влияет на ход событий</a:t>
            </a:r>
          </a:p>
          <a:p>
            <a:r>
              <a:rPr lang="ru-RU" dirty="0" smtClean="0"/>
              <a:t>Не препятствует естественности психических проявлений</a:t>
            </a:r>
          </a:p>
          <a:p>
            <a:endParaRPr lang="ru-RU" b="1" u="sng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b="1" u="sng" dirty="0" smtClean="0"/>
              <a:t>Недостатки</a:t>
            </a:r>
          </a:p>
          <a:p>
            <a:r>
              <a:rPr lang="ru-RU" dirty="0" smtClean="0"/>
              <a:t>Пассивная роль наблюдателя</a:t>
            </a:r>
          </a:p>
          <a:p>
            <a:r>
              <a:rPr lang="ru-RU" dirty="0" smtClean="0"/>
              <a:t>Трудность формализации данных</a:t>
            </a:r>
          </a:p>
          <a:p>
            <a:r>
              <a:rPr lang="ru-RU" dirty="0" smtClean="0"/>
              <a:t>Трудность точного установления причин</a:t>
            </a:r>
          </a:p>
          <a:p>
            <a:r>
              <a:rPr lang="ru-RU" dirty="0" smtClean="0"/>
              <a:t>Непроизвольная пристрастность наблюдателя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Эксперимент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Опыт</a:t>
            </a:r>
          </a:p>
          <a:p>
            <a:r>
              <a:rPr lang="ru-RU" dirty="0" smtClean="0"/>
              <a:t>Специальные условия</a:t>
            </a:r>
          </a:p>
          <a:p>
            <a:r>
              <a:rPr lang="ru-RU" dirty="0" smtClean="0"/>
              <a:t>Целенаправленное вмешательство в ситуацию /жизнедеятельность человека</a:t>
            </a:r>
          </a:p>
          <a:p>
            <a:r>
              <a:rPr lang="ru-RU" dirty="0" smtClean="0"/>
              <a:t>Новые научные знания 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требования (</a:t>
            </a:r>
            <a:r>
              <a:rPr lang="ru-RU" dirty="0" err="1" smtClean="0"/>
              <a:t>Готсданкер</a:t>
            </a:r>
            <a:r>
              <a:rPr lang="ru-RU" dirty="0" smtClean="0"/>
              <a:t> – идеальный эксперимент)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Изменяются только </a:t>
            </a:r>
            <a:r>
              <a:rPr lang="ru-RU" dirty="0" smtClean="0">
                <a:hlinkClick r:id="rId2" tooltip="Независимая и зависимая переменные"/>
              </a:rPr>
              <a:t>независимая и зависимая переменные</a:t>
            </a:r>
            <a:r>
              <a:rPr lang="ru-RU" dirty="0" smtClean="0"/>
              <a:t> </a:t>
            </a:r>
          </a:p>
          <a:p>
            <a:r>
              <a:rPr lang="ru-RU" dirty="0" smtClean="0"/>
              <a:t>Отсутствует влияние других внешних или дополнительных переменных</a:t>
            </a:r>
          </a:p>
          <a:p>
            <a:r>
              <a:rPr lang="ru-RU" dirty="0" smtClean="0"/>
              <a:t>Эксперимент продолжается бесконечно, так как всегда остаётся возможность проявления ранее неизвестного </a:t>
            </a:r>
            <a:r>
              <a:rPr lang="ru-RU" dirty="0" smtClean="0">
                <a:hlinkClick r:id="rId3" tooltip="Фактор"/>
              </a:rPr>
              <a:t>фактора</a:t>
            </a:r>
            <a:endParaRPr lang="ru-RU" dirty="0" smtClean="0"/>
          </a:p>
          <a:p>
            <a:r>
              <a:rPr lang="ru-RU" dirty="0" smtClean="0"/>
              <a:t>Экспериментальная ситуация  полностью тождественна тому, как бы она происходила «в действительности»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Схема эксперимента</a:t>
            </a:r>
            <a:endParaRPr lang="ru-RU" dirty="0"/>
          </a:p>
        </p:txBody>
      </p:sp>
      <p:pic>
        <p:nvPicPr>
          <p:cNvPr id="4" name="Содержимое 3" descr="St-p-r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484784"/>
            <a:ext cx="8424935" cy="3960439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Достоинства/недостатки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b="1" u="sng" dirty="0" smtClean="0"/>
              <a:t>Достоинства</a:t>
            </a:r>
          </a:p>
          <a:p>
            <a:r>
              <a:rPr lang="ru-RU" dirty="0" smtClean="0"/>
              <a:t>Высокая точность результатов</a:t>
            </a:r>
          </a:p>
          <a:p>
            <a:r>
              <a:rPr lang="ru-RU" dirty="0" smtClean="0"/>
              <a:t>Можно повторить исследования в аналогичных условиях</a:t>
            </a:r>
          </a:p>
          <a:p>
            <a:r>
              <a:rPr lang="ru-RU" dirty="0" smtClean="0"/>
              <a:t>Контроль за всеми переменными</a:t>
            </a:r>
            <a:endParaRPr lang="ru-RU" b="1" u="sng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b="1" u="sng" dirty="0" smtClean="0"/>
              <a:t>Недостатки</a:t>
            </a:r>
          </a:p>
          <a:p>
            <a:r>
              <a:rPr lang="ru-RU" dirty="0" smtClean="0"/>
              <a:t>Условия деятельности испытуемых не соответствуют реальности</a:t>
            </a:r>
          </a:p>
          <a:p>
            <a:r>
              <a:rPr lang="ru-RU" dirty="0" smtClean="0"/>
              <a:t>Испытуемые знают о том, что они являются объектами исследований</a:t>
            </a:r>
            <a:endParaRPr lang="ru-RU" b="1" u="sng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102</TotalTime>
  <Words>284</Words>
  <Application>Microsoft Office PowerPoint</Application>
  <PresentationFormat>Экран (4:3)</PresentationFormat>
  <Paragraphs>103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Трек</vt:lpstr>
      <vt:lpstr>Основные методы исследования    Бакунович М.Ф., заведующий кафедрой психологического обеспечения профессиональной деятельности Института психологии БГПУ, доцент, кандидат психологических наук  </vt:lpstr>
      <vt:lpstr>Методы психологии</vt:lpstr>
      <vt:lpstr>Наблюдение</vt:lpstr>
      <vt:lpstr>Основные требования к наблюдению</vt:lpstr>
      <vt:lpstr>Достоинства/недостатки </vt:lpstr>
      <vt:lpstr>Эксперимент</vt:lpstr>
      <vt:lpstr>Основные требования (Готсданкер – идеальный эксперимент)</vt:lpstr>
      <vt:lpstr>Схема эксперимента</vt:lpstr>
      <vt:lpstr>Достоинства/недостатки</vt:lpstr>
      <vt:lpstr>Опрос</vt:lpstr>
      <vt:lpstr>Характеристики</vt:lpstr>
      <vt:lpstr>Достоинства/недостатки</vt:lpstr>
      <vt:lpstr>Тест</vt:lpstr>
      <vt:lpstr>Характеристики </vt:lpstr>
      <vt:lpstr>Достоинства/недостатки</vt:lpstr>
      <vt:lpstr>Анализ продуктов деятельности</vt:lpstr>
      <vt:lpstr>Достоинства/недостатки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методы исследования</dc:title>
  <dc:creator>SS</dc:creator>
  <cp:lastModifiedBy>Vitya</cp:lastModifiedBy>
  <cp:revision>11</cp:revision>
  <dcterms:created xsi:type="dcterms:W3CDTF">2018-03-27T19:29:26Z</dcterms:created>
  <dcterms:modified xsi:type="dcterms:W3CDTF">2018-03-28T15:53:26Z</dcterms:modified>
</cp:coreProperties>
</file>