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Интродукция растений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Интродукция растения</a:t>
            </a:r>
            <a:r>
              <a:rPr lang="ru-RU" sz="2800" dirty="0"/>
              <a:t> – это комплекс научно-практических мероприятий по целенаправленному привлечению дикорастущих и культурных растений из других флористических областей и введению их в культуру в целях хозяйственного и иного практического использования.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Вопросы интродукции актуальны для Беларуси:</a:t>
            </a:r>
          </a:p>
          <a:p>
            <a:r>
              <a:rPr lang="ru-RU" sz="2800" dirty="0" smtClean="0"/>
              <a:t>открывает </a:t>
            </a:r>
            <a:r>
              <a:rPr lang="ru-RU" sz="2800" dirty="0"/>
              <a:t>большие перспективы использования новых видов растений в лесном хозяйстве Беларуси в связи с массовым усыханием ельников,</a:t>
            </a:r>
          </a:p>
          <a:p>
            <a:r>
              <a:rPr lang="ru-RU" sz="2800" dirty="0" smtClean="0"/>
              <a:t>требуется расширить </a:t>
            </a:r>
            <a:r>
              <a:rPr lang="ru-RU" sz="2800" dirty="0"/>
              <a:t>базу отечественного лекарственного и пряно-ароматического </a:t>
            </a:r>
            <a:r>
              <a:rPr lang="ru-RU" sz="2800" dirty="0" smtClean="0"/>
              <a:t>растениеводства, </a:t>
            </a:r>
            <a:endParaRPr lang="ru-RU" sz="2800" dirty="0"/>
          </a:p>
          <a:p>
            <a:r>
              <a:rPr lang="ru-RU" sz="2800" dirty="0" smtClean="0"/>
              <a:t>решение </a:t>
            </a:r>
            <a:r>
              <a:rPr lang="ru-RU" sz="2800" dirty="0"/>
              <a:t>проблем озеленения городов и населенных пунктов, повышения качества среды обитания </a:t>
            </a:r>
            <a:r>
              <a:rPr lang="ru-RU" sz="2800" dirty="0" smtClean="0"/>
              <a:t>человека,</a:t>
            </a:r>
          </a:p>
          <a:p>
            <a:r>
              <a:rPr lang="ru-RU" sz="2800" dirty="0"/>
              <a:t>и</a:t>
            </a:r>
            <a:r>
              <a:rPr lang="ru-RU" sz="2800" dirty="0" smtClean="0"/>
              <a:t> т.д.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Комплекс исследований по введению </a:t>
            </a:r>
            <a:r>
              <a:rPr lang="ru-RU" sz="2800" dirty="0" err="1" smtClean="0"/>
              <a:t>интродуцента</a:t>
            </a:r>
            <a:r>
              <a:rPr lang="ru-RU" sz="2800" dirty="0" smtClean="0"/>
              <a:t> в производственную культуру включает:</a:t>
            </a:r>
          </a:p>
          <a:p>
            <a:pPr marL="0" lvl="0" indent="0">
              <a:buNone/>
            </a:pPr>
            <a:r>
              <a:rPr lang="ru-RU" sz="2400" dirty="0" smtClean="0"/>
              <a:t>1) выбор </a:t>
            </a:r>
            <a:r>
              <a:rPr lang="ru-RU" sz="2400" dirty="0"/>
              <a:t>исходного растительного материала для интродукции, </a:t>
            </a:r>
          </a:p>
          <a:p>
            <a:pPr marL="0" lvl="0" indent="0">
              <a:buNone/>
            </a:pPr>
            <a:r>
              <a:rPr lang="ru-RU" sz="2400" dirty="0" smtClean="0"/>
              <a:t>2) организацию </a:t>
            </a:r>
            <a:r>
              <a:rPr lang="ru-RU" sz="2400" dirty="0"/>
              <a:t>и </a:t>
            </a:r>
            <a:r>
              <a:rPr lang="ru-RU" sz="2400" dirty="0" smtClean="0"/>
              <a:t>проведение </a:t>
            </a:r>
            <a:r>
              <a:rPr lang="ru-RU" sz="2400" dirty="0"/>
              <a:t>интродукционных испытаний растений, </a:t>
            </a:r>
          </a:p>
          <a:p>
            <a:pPr marL="0" lvl="0" indent="0">
              <a:buNone/>
            </a:pPr>
            <a:r>
              <a:rPr lang="ru-RU" sz="2400" dirty="0" smtClean="0"/>
              <a:t>3) изучение </a:t>
            </a:r>
            <a:r>
              <a:rPr lang="ru-RU" sz="2400" dirty="0"/>
              <a:t>реакции растений на воздействие новых условий внешней среды, </a:t>
            </a:r>
          </a:p>
          <a:p>
            <a:pPr marL="0" lvl="0" indent="0">
              <a:buNone/>
            </a:pPr>
            <a:r>
              <a:rPr lang="ru-RU" sz="2400" dirty="0" smtClean="0"/>
              <a:t>4) разработку </a:t>
            </a:r>
            <a:r>
              <a:rPr lang="ru-RU" sz="2400" dirty="0"/>
              <a:t>агротехники, обеспечивающей успешное приспособление растений к новой среде.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69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Исходный материал для интродукции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45638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с</a:t>
            </a:r>
            <a:r>
              <a:rPr lang="ru-RU" sz="2800" dirty="0" smtClean="0"/>
              <a:t>поры,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семена, </a:t>
            </a:r>
            <a:endParaRPr lang="ru-RU" sz="2800" dirty="0" smtClean="0"/>
          </a:p>
          <a:p>
            <a:r>
              <a:rPr lang="ru-RU" sz="2800" dirty="0" smtClean="0"/>
              <a:t>части </a:t>
            </a:r>
            <a:r>
              <a:rPr lang="ru-RU" sz="2800" dirty="0"/>
              <a:t>вегетативных органов растений, </a:t>
            </a:r>
            <a:endParaRPr lang="ru-RU" sz="2800" dirty="0" smtClean="0"/>
          </a:p>
          <a:p>
            <a:r>
              <a:rPr lang="ru-RU" sz="2800" dirty="0" smtClean="0"/>
              <a:t>сами </a:t>
            </a:r>
            <a:r>
              <a:rPr lang="ru-RU" sz="2800" dirty="0"/>
              <a:t>живые </a:t>
            </a:r>
            <a:r>
              <a:rPr lang="ru-RU" sz="2800" dirty="0" smtClean="0"/>
              <a:t>растения.</a:t>
            </a:r>
          </a:p>
          <a:p>
            <a:pPr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Республике Беларусь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самым крупным центром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по интродукции растений и держателем генетических ресурсов мировой флоры является Центральный ботанический сад НАН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Беларуси.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Различают 2 формы интродукции: </a:t>
            </a:r>
            <a:endParaRPr lang="ru-RU" sz="2800" dirty="0" smtClean="0"/>
          </a:p>
          <a:p>
            <a:pPr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800" i="1" dirty="0"/>
              <a:t>Акклиматизация</a:t>
            </a:r>
            <a:r>
              <a:rPr lang="ru-RU" sz="2800" dirty="0"/>
              <a:t> </a:t>
            </a:r>
            <a:r>
              <a:rPr lang="ru-RU" sz="2400" dirty="0"/>
              <a:t>— это процесс приспособления растений к новым условиям обитания </a:t>
            </a:r>
            <a:r>
              <a:rPr lang="ru-RU" sz="2400" dirty="0" smtClean="0"/>
              <a:t>за </a:t>
            </a:r>
            <a:r>
              <a:rPr lang="ru-RU" sz="2400" dirty="0"/>
              <a:t>счет изменения исходного генотипа (изменения наследственных </a:t>
            </a:r>
            <a:r>
              <a:rPr lang="ru-RU" sz="2400" dirty="0" smtClean="0"/>
              <a:t>свойств).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800" i="1" dirty="0" smtClean="0"/>
              <a:t>Натурализация</a:t>
            </a:r>
            <a:r>
              <a:rPr lang="ru-RU" sz="2400" dirty="0"/>
              <a:t> — перенесение растений в экологические условия, подобные или даже более благоприятные, чем в естественном ареале.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Роль интродукции растений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cs typeface="Times New Roman" pitchFamily="18" charset="0"/>
              </a:rPr>
              <a:t>► </a:t>
            </a:r>
            <a:r>
              <a:rPr lang="ru-RU" sz="2400" dirty="0" smtClean="0">
                <a:cs typeface="Times New Roman" pitchFamily="18" charset="0"/>
              </a:rPr>
              <a:t>направление </a:t>
            </a:r>
            <a:r>
              <a:rPr lang="ru-RU" sz="2400" dirty="0">
                <a:cs typeface="Times New Roman" pitchFamily="18" charset="0"/>
              </a:rPr>
              <a:t>развития ботанической науки</a:t>
            </a:r>
            <a:r>
              <a:rPr lang="ru-RU" sz="2400" dirty="0" smtClean="0">
                <a:cs typeface="Times New Roman" pitchFamily="18" charset="0"/>
              </a:rPr>
              <a:t>, </a:t>
            </a:r>
            <a:endParaRPr lang="ru-RU" sz="2400" dirty="0"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cs typeface="Times New Roman" pitchFamily="18" charset="0"/>
              </a:rPr>
              <a:t>► </a:t>
            </a:r>
            <a:r>
              <a:rPr lang="ru-RU" sz="2400" dirty="0" smtClean="0">
                <a:cs typeface="Times New Roman" pitchFamily="18" charset="0"/>
              </a:rPr>
              <a:t>источник </a:t>
            </a:r>
            <a:r>
              <a:rPr lang="ru-RU" sz="2400" dirty="0">
                <a:cs typeface="Times New Roman" pitchFamily="18" charset="0"/>
              </a:rPr>
              <a:t>экспериментального материала для многих сельскохозяйственных наук, в первую очередь для селекции растений. </a:t>
            </a:r>
          </a:p>
          <a:p>
            <a:pPr>
              <a:buNone/>
            </a:pPr>
            <a:r>
              <a:rPr lang="ru-RU" sz="2400" dirty="0">
                <a:cs typeface="Times New Roman" pitchFamily="18" charset="0"/>
              </a:rPr>
              <a:t>► </a:t>
            </a:r>
            <a:r>
              <a:rPr lang="ru-RU" sz="2400" dirty="0" smtClean="0">
                <a:cs typeface="Times New Roman" pitchFamily="18" charset="0"/>
              </a:rPr>
              <a:t>способ </a:t>
            </a:r>
            <a:r>
              <a:rPr lang="ru-RU" sz="2400" dirty="0">
                <a:cs typeface="Times New Roman" pitchFamily="18" charset="0"/>
              </a:rPr>
              <a:t>удовлетворения материальных и культурных потребностей человечества, </a:t>
            </a:r>
          </a:p>
          <a:p>
            <a:pPr>
              <a:buNone/>
            </a:pPr>
            <a:r>
              <a:rPr lang="ru-RU" sz="2400" dirty="0">
                <a:cs typeface="Times New Roman" pitchFamily="18" charset="0"/>
              </a:rPr>
              <a:t>► </a:t>
            </a:r>
            <a:r>
              <a:rPr lang="ru-RU" sz="2400" dirty="0" smtClean="0">
                <a:cs typeface="Times New Roman" pitchFamily="18" charset="0"/>
              </a:rPr>
              <a:t>один </a:t>
            </a:r>
            <a:r>
              <a:rPr lang="ru-RU" sz="2400" dirty="0">
                <a:cs typeface="Times New Roman" pitchFamily="18" charset="0"/>
              </a:rPr>
              <a:t>из методов изучения растения вне естественных мест обитания (</a:t>
            </a:r>
            <a:r>
              <a:rPr lang="ru-RU" sz="2400" i="1" dirty="0" err="1">
                <a:cs typeface="Times New Roman" pitchFamily="18" charset="0"/>
              </a:rPr>
              <a:t>ex</a:t>
            </a:r>
            <a:r>
              <a:rPr lang="ru-RU" sz="2400" i="1" dirty="0">
                <a:cs typeface="Times New Roman" pitchFamily="18" charset="0"/>
              </a:rPr>
              <a:t> </a:t>
            </a:r>
            <a:r>
              <a:rPr lang="ru-RU" sz="2400" i="1" dirty="0" err="1">
                <a:cs typeface="Times New Roman" pitchFamily="18" charset="0"/>
              </a:rPr>
              <a:t>situ</a:t>
            </a:r>
            <a:r>
              <a:rPr lang="ru-RU" sz="2400" dirty="0" smtClean="0">
                <a:cs typeface="Times New Roman" pitchFamily="18" charset="0"/>
              </a:rPr>
              <a:t>).</a:t>
            </a:r>
            <a:endParaRPr lang="ru-RU" sz="2400" dirty="0"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230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Интродукция растений</vt:lpstr>
      <vt:lpstr>Презентация PowerPoint</vt:lpstr>
      <vt:lpstr>Презентация PowerPoint</vt:lpstr>
      <vt:lpstr>Презентация PowerPoint</vt:lpstr>
      <vt:lpstr>Исходный материал для интродукции</vt:lpstr>
      <vt:lpstr>Презентация PowerPoint</vt:lpstr>
      <vt:lpstr>Роль интродукции растений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Интродукция растений</dc:title>
  <cp:lastModifiedBy>Кафедра ОБиБ</cp:lastModifiedBy>
  <cp:revision>15</cp:revision>
  <dcterms:modified xsi:type="dcterms:W3CDTF">2018-01-20T10:14:15Z</dcterms:modified>
</cp:coreProperties>
</file>