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80" r:id="rId3"/>
    <p:sldId id="281" r:id="rId4"/>
    <p:sldId id="282" r:id="rId5"/>
    <p:sldId id="286" r:id="rId6"/>
    <p:sldId id="283" r:id="rId7"/>
    <p:sldId id="284" r:id="rId8"/>
    <p:sldId id="287" r:id="rId9"/>
    <p:sldId id="285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828800" y="3159760"/>
            <a:ext cx="457200" cy="1034129"/>
          </a:xfrm>
          <a:prstGeom prst="rect">
            <a:avLst/>
          </a:prstGeom>
          <a:noFill/>
        </p:spPr>
        <p:txBody>
          <a:bodyPr wrap="square" lIns="0" tIns="9144" rIns="0" bIns="9144" rtlCol="0" anchor="ctr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1219200"/>
            <a:ext cx="7543800" cy="2152650"/>
          </a:xfrm>
        </p:spPr>
        <p:txBody>
          <a:bodyPr>
            <a:noAutofit/>
          </a:bodyPr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375491"/>
            <a:ext cx="6172200" cy="685800"/>
          </a:xfrm>
        </p:spPr>
        <p:txBody>
          <a:bodyPr anchor="ctr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9ACD3-ABA9-4534-BFC8-FC05120F10CF}" type="datetimeFigureOut">
              <a:rPr lang="ru-RU" smtClean="0"/>
              <a:t>14.12.2017</a:t>
            </a:fld>
            <a:endParaRPr lang="ru-RU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9A9BC8-56D4-436D-80D7-31F3FAFA1484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3600" y="685801"/>
            <a:ext cx="5791200" cy="3505199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9ACD3-ABA9-4534-BFC8-FC05120F10CF}" type="datetimeFigureOut">
              <a:rPr lang="ru-RU" smtClean="0"/>
              <a:t>14.12.2017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A9BC8-56D4-436D-80D7-31F3FAFA148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9600" y="609601"/>
            <a:ext cx="2133600" cy="51816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95600" y="685801"/>
            <a:ext cx="5029200" cy="45720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9ACD3-ABA9-4534-BFC8-FC05120F10CF}" type="datetimeFigureOut">
              <a:rPr lang="ru-RU" smtClean="0"/>
              <a:t>14.12.2017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A9BC8-56D4-436D-80D7-31F3FAFA148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9ACD3-ABA9-4534-BFC8-FC05120F10CF}" type="datetimeFigureOut">
              <a:rPr lang="ru-RU" smtClean="0"/>
              <a:t>14.12.2017</a:t>
            </a:fld>
            <a:endParaRPr lang="ru-RU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9A9BC8-56D4-436D-80D7-31F3FAFA1484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267200" y="4074497"/>
            <a:ext cx="457200" cy="101566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0" y="4267368"/>
            <a:ext cx="3733800" cy="731520"/>
          </a:xfrm>
        </p:spPr>
        <p:txBody>
          <a:bodyPr anchor="ctr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9ACD3-ABA9-4534-BFC8-FC05120F10CF}" type="datetimeFigureOut">
              <a:rPr lang="ru-RU" smtClean="0"/>
              <a:t>14.12.2017</a:t>
            </a:fld>
            <a:endParaRPr lang="ru-RU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9A9BC8-56D4-436D-80D7-31F3FAFA1484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1905000"/>
            <a:ext cx="6035040" cy="2350008"/>
          </a:xfrm>
        </p:spPr>
        <p:txBody>
          <a:bodyPr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US" sz="54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9ACD3-ABA9-4534-BFC8-FC05120F10CF}" type="datetimeFigureOut">
              <a:rPr lang="ru-RU" smtClean="0"/>
              <a:t>14.12.2017</a:t>
            </a:fld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9A9BC8-56D4-436D-80D7-31F3FAFA1484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344168" y="658368"/>
            <a:ext cx="3273552" cy="3429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029200" y="658368"/>
            <a:ext cx="3273552" cy="34321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4168" y="1371600"/>
            <a:ext cx="3276600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1371600"/>
            <a:ext cx="3273552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5664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8028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9ACD3-ABA9-4534-BFC8-FC05120F10CF}" type="datetimeFigureOut">
              <a:rPr lang="ru-RU" smtClean="0"/>
              <a:t>14.12.2017</a:t>
            </a:fld>
            <a:endParaRPr lang="ru-RU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9A9BC8-56D4-436D-80D7-31F3FAFA1484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9ACD3-ABA9-4534-BFC8-FC05120F10CF}" type="datetimeFigureOut">
              <a:rPr lang="ru-RU" smtClean="0"/>
              <a:t>14.12.2017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9A9BC8-56D4-436D-80D7-31F3FAFA1484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9ACD3-ABA9-4534-BFC8-FC05120F10CF}" type="datetimeFigureOut">
              <a:rPr lang="ru-RU" smtClean="0"/>
              <a:t>14.12.2017</a:t>
            </a:fld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9A9BC8-56D4-436D-80D7-31F3FAFA1484}" type="slidenum">
              <a:rPr lang="ru-RU" smtClean="0"/>
              <a:t>‹#›</a:t>
            </a:fld>
            <a:endParaRPr lang="ru-RU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328920" y="1774588"/>
            <a:ext cx="457200" cy="123110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1"/>
            <a:ext cx="4343400" cy="3429000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685801"/>
            <a:ext cx="2590800" cy="3429000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9ACD3-ABA9-4534-BFC8-FC05120F10CF}" type="datetimeFigureOut">
              <a:rPr lang="ru-RU" smtClean="0"/>
              <a:t>14.12.2017</a:t>
            </a:fld>
            <a:endParaRPr lang="ru-RU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9A9BC8-56D4-436D-80D7-31F3FAFA1484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19200" y="612775"/>
            <a:ext cx="6705600" cy="254698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3200" y="3453047"/>
            <a:ext cx="5029200" cy="72080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35352" y="3331464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9ACD3-ABA9-4534-BFC8-FC05120F10CF}" type="datetimeFigureOut">
              <a:rPr lang="ru-RU" smtClean="0"/>
              <a:t>14.12.2017</a:t>
            </a:fld>
            <a:endParaRPr lang="ru-RU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9A9BC8-56D4-436D-80D7-31F3FAFA1484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19724275">
            <a:off x="1373221" y="1038440"/>
            <a:ext cx="7240620" cy="570698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17656910">
            <a:off x="-274211" y="1165875"/>
            <a:ext cx="5538472" cy="4480459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 rot="19724275">
            <a:off x="3277955" y="116854"/>
            <a:ext cx="6479362" cy="475475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240" y="4876800"/>
            <a:ext cx="75438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685801"/>
            <a:ext cx="6096000" cy="3657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547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C1B9ACD3-ABA9-4534-BFC8-FC05120F10CF}" type="datetimeFigureOut">
              <a:rPr lang="ru-RU" smtClean="0"/>
              <a:t>14.12.2017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2960" y="6154738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" y="5842000"/>
            <a:ext cx="2133600" cy="304800"/>
          </a:xfrm>
          <a:prstGeom prst="rect">
            <a:avLst/>
          </a:prstGeom>
        </p:spPr>
        <p:txBody>
          <a:bodyPr vert="horz" lIns="91440" tIns="45720" rIns="91440" bIns="9144" rtlCol="0" anchor="b"/>
          <a:lstStyle>
            <a:lvl1pPr algn="l">
              <a:defRPr sz="16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F79A9BC8-56D4-436D-80D7-31F3FAFA1484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56032" algn="l" defTabSz="914400" rtl="0" eaLnBrk="1" latinLnBrk="0" hangingPunct="1">
        <a:spcBef>
          <a:spcPct val="20000"/>
        </a:spcBef>
        <a:spcAft>
          <a:spcPts val="0"/>
        </a:spcAft>
        <a:buSzPct val="60000"/>
        <a:buFont typeface="Wingdings" pitchFamily="2" charset="2"/>
        <a:buChar char="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400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058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6596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2402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514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8346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0" y="548680"/>
            <a:ext cx="9144000" cy="1296143"/>
          </a:xfrm>
        </p:spPr>
        <p:txBody>
          <a:bodyPr/>
          <a:lstStyle/>
          <a:p>
            <a:pPr algn="ctr"/>
            <a:r>
              <a:rPr lang="ru-RU" sz="3600" dirty="0" smtClean="0">
                <a:solidFill>
                  <a:srgbClr val="C00000"/>
                </a:solidFill>
              </a:rPr>
              <a:t/>
            </a:r>
            <a:br>
              <a:rPr lang="ru-RU" sz="3600" dirty="0" smtClean="0">
                <a:solidFill>
                  <a:srgbClr val="C00000"/>
                </a:solidFill>
              </a:rPr>
            </a:br>
            <a:r>
              <a:rPr lang="ru-RU" sz="3600" dirty="0">
                <a:solidFill>
                  <a:srgbClr val="C00000"/>
                </a:solidFill>
              </a:rPr>
              <a:t/>
            </a:r>
            <a:br>
              <a:rPr lang="ru-RU" sz="3600" dirty="0">
                <a:solidFill>
                  <a:srgbClr val="C00000"/>
                </a:solidFill>
              </a:rPr>
            </a:br>
            <a:r>
              <a:rPr lang="ru-RU" sz="3600" dirty="0" smtClean="0">
                <a:solidFill>
                  <a:srgbClr val="C00000"/>
                </a:solidFill>
              </a:rPr>
              <a:t/>
            </a:r>
            <a:br>
              <a:rPr lang="ru-RU" sz="3600" dirty="0" smtClean="0">
                <a:solidFill>
                  <a:srgbClr val="C00000"/>
                </a:solidFill>
              </a:rPr>
            </a:br>
            <a:r>
              <a:rPr lang="ru-RU" sz="3600" dirty="0">
                <a:solidFill>
                  <a:srgbClr val="C00000"/>
                </a:solidFill>
              </a:rPr>
              <a:t/>
            </a:r>
            <a:br>
              <a:rPr lang="ru-RU" sz="3600" dirty="0">
                <a:solidFill>
                  <a:srgbClr val="C00000"/>
                </a:solidFill>
              </a:rPr>
            </a:br>
            <a:r>
              <a:rPr lang="ru-RU" sz="3600" dirty="0" smtClean="0">
                <a:solidFill>
                  <a:srgbClr val="C00000"/>
                </a:solidFill>
              </a:rPr>
              <a:t/>
            </a:r>
            <a:br>
              <a:rPr lang="ru-RU" sz="3600" dirty="0" smtClean="0">
                <a:solidFill>
                  <a:srgbClr val="C00000"/>
                </a:solidFill>
              </a:rPr>
            </a:br>
            <a:r>
              <a:rPr lang="ru-RU" sz="3600" dirty="0" smtClean="0">
                <a:solidFill>
                  <a:srgbClr val="C00000"/>
                </a:solidFill>
              </a:rPr>
              <a:t/>
            </a:r>
            <a:br>
              <a:rPr lang="ru-RU" sz="3600" dirty="0" smtClean="0">
                <a:solidFill>
                  <a:srgbClr val="C00000"/>
                </a:solidFill>
              </a:rPr>
            </a:br>
            <a:r>
              <a:rPr lang="ru-RU" sz="3600" dirty="0">
                <a:solidFill>
                  <a:srgbClr val="C00000"/>
                </a:solidFill>
              </a:rPr>
              <a:t/>
            </a:r>
            <a:br>
              <a:rPr lang="ru-RU" sz="3600" dirty="0">
                <a:solidFill>
                  <a:srgbClr val="C00000"/>
                </a:solidFill>
              </a:rPr>
            </a:br>
            <a:r>
              <a:rPr lang="ru-RU" sz="3600" dirty="0" smtClean="0">
                <a:solidFill>
                  <a:srgbClr val="C00000"/>
                </a:solidFill>
              </a:rPr>
              <a:t/>
            </a:r>
            <a:br>
              <a:rPr lang="ru-RU" sz="3600" dirty="0" smtClean="0">
                <a:solidFill>
                  <a:srgbClr val="C00000"/>
                </a:solidFill>
              </a:rPr>
            </a:br>
            <a:r>
              <a:rPr lang="ru-RU" sz="3600" dirty="0">
                <a:solidFill>
                  <a:srgbClr val="C00000"/>
                </a:solidFill>
              </a:rPr>
              <a:t/>
            </a:r>
            <a:br>
              <a:rPr lang="ru-RU" sz="3600" dirty="0">
                <a:solidFill>
                  <a:srgbClr val="C00000"/>
                </a:solidFill>
              </a:rPr>
            </a:br>
            <a:r>
              <a:rPr lang="ru-RU" sz="3600" dirty="0" smtClean="0">
                <a:solidFill>
                  <a:srgbClr val="C00000"/>
                </a:solidFill>
              </a:rPr>
              <a:t/>
            </a:r>
            <a:br>
              <a:rPr lang="ru-RU" sz="3600" dirty="0" smtClean="0">
                <a:solidFill>
                  <a:srgbClr val="C00000"/>
                </a:solidFill>
              </a:rPr>
            </a:br>
            <a:r>
              <a:rPr lang="ru-RU" sz="3600" dirty="0">
                <a:solidFill>
                  <a:srgbClr val="C00000"/>
                </a:solidFill>
              </a:rPr>
              <a:t/>
            </a:r>
            <a:br>
              <a:rPr lang="ru-RU" sz="3600" dirty="0">
                <a:solidFill>
                  <a:srgbClr val="C00000"/>
                </a:solidFill>
              </a:rPr>
            </a:br>
            <a:r>
              <a:rPr lang="ru-RU" sz="3600" dirty="0" smtClean="0">
                <a:solidFill>
                  <a:srgbClr val="C00000"/>
                </a:solidFill>
              </a:rPr>
              <a:t/>
            </a:r>
            <a:br>
              <a:rPr lang="ru-RU" sz="3600" dirty="0" smtClean="0">
                <a:solidFill>
                  <a:srgbClr val="C00000"/>
                </a:solidFill>
              </a:rPr>
            </a:br>
            <a:r>
              <a:rPr lang="ru-RU" sz="3600" dirty="0">
                <a:solidFill>
                  <a:srgbClr val="C00000"/>
                </a:solidFill>
              </a:rPr>
              <a:t/>
            </a:r>
            <a:br>
              <a:rPr lang="ru-RU" sz="3600" dirty="0">
                <a:solidFill>
                  <a:srgbClr val="C00000"/>
                </a:solidFill>
              </a:rPr>
            </a:br>
            <a:r>
              <a:rPr lang="ru-RU" sz="3600" dirty="0" smtClean="0">
                <a:solidFill>
                  <a:srgbClr val="C00000"/>
                </a:solidFill>
              </a:rPr>
              <a:t/>
            </a:r>
            <a:br>
              <a:rPr lang="ru-RU" sz="3600" dirty="0" smtClean="0">
                <a:solidFill>
                  <a:srgbClr val="C00000"/>
                </a:solidFill>
              </a:rPr>
            </a:br>
            <a:r>
              <a:rPr lang="ru-RU" sz="3600" dirty="0">
                <a:solidFill>
                  <a:srgbClr val="C00000"/>
                </a:solidFill>
              </a:rPr>
              <a:t/>
            </a:r>
            <a:br>
              <a:rPr lang="ru-RU" sz="3600" dirty="0">
                <a:solidFill>
                  <a:srgbClr val="C00000"/>
                </a:solidFill>
              </a:rPr>
            </a:br>
            <a:r>
              <a:rPr lang="ru-RU" sz="3600" dirty="0" smtClean="0">
                <a:solidFill>
                  <a:srgbClr val="C00000"/>
                </a:solidFill>
              </a:rPr>
              <a:t/>
            </a:r>
            <a:br>
              <a:rPr lang="ru-RU" sz="3600" dirty="0" smtClean="0">
                <a:solidFill>
                  <a:srgbClr val="C00000"/>
                </a:solidFill>
              </a:rPr>
            </a:br>
            <a:r>
              <a:rPr lang="ru-RU" sz="3600" dirty="0">
                <a:solidFill>
                  <a:srgbClr val="C00000"/>
                </a:solidFill>
              </a:rPr>
              <a:t/>
            </a:r>
            <a:br>
              <a:rPr lang="ru-RU" sz="3600" dirty="0">
                <a:solidFill>
                  <a:srgbClr val="C00000"/>
                </a:solidFill>
              </a:rPr>
            </a:br>
            <a:r>
              <a:rPr lang="ru-RU" sz="3600" dirty="0" smtClean="0">
                <a:solidFill>
                  <a:srgbClr val="C00000"/>
                </a:solidFill>
              </a:rPr>
              <a:t/>
            </a:r>
            <a:br>
              <a:rPr lang="ru-RU" sz="3600" dirty="0" smtClean="0">
                <a:solidFill>
                  <a:srgbClr val="C00000"/>
                </a:solidFill>
              </a:rPr>
            </a:br>
            <a:endParaRPr lang="ru-RU" sz="3600" b="1" dirty="0">
              <a:solidFill>
                <a:schemeClr val="accent2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692696"/>
            <a:ext cx="8587208" cy="2592288"/>
          </a:xfrm>
          <a:scene3d>
            <a:camera prst="orthographicFront">
              <a:rot lat="0" lon="21299999" rev="0"/>
            </a:camera>
            <a:lightRig rig="threePt" dir="t"/>
          </a:scene3d>
        </p:spPr>
        <p:txBody>
          <a:bodyPr>
            <a:normAutofit fontScale="92500"/>
          </a:bodyPr>
          <a:lstStyle/>
          <a:p>
            <a:pPr algn="ctr"/>
            <a:r>
              <a:rPr lang="ru-RU" sz="4000" b="1" dirty="0" smtClean="0">
                <a:solidFill>
                  <a:schemeClr val="tx2">
                    <a:lumMod val="75000"/>
                  </a:schemeClr>
                </a:solidFill>
                <a:effectLst/>
              </a:rPr>
              <a:t>ПУЗЫРЕВИЧ Наталия Леонидовна</a:t>
            </a:r>
          </a:p>
          <a:p>
            <a:pPr algn="ctr"/>
            <a:r>
              <a:rPr lang="ru-RU" sz="3600" dirty="0" smtClean="0">
                <a:effectLst/>
              </a:rPr>
              <a:t>заведующий кафедрой социальной </a:t>
            </a:r>
            <a:br>
              <a:rPr lang="ru-RU" sz="3600" dirty="0" smtClean="0">
                <a:effectLst/>
              </a:rPr>
            </a:br>
            <a:r>
              <a:rPr lang="ru-RU" sz="3600" dirty="0" smtClean="0">
                <a:effectLst/>
              </a:rPr>
              <a:t>и семейной психологии БГПУ, </a:t>
            </a:r>
            <a:br>
              <a:rPr lang="ru-RU" sz="3600" dirty="0" smtClean="0">
                <a:effectLst/>
              </a:rPr>
            </a:br>
            <a:r>
              <a:rPr lang="ru-RU" sz="3600" dirty="0" smtClean="0">
                <a:effectLst/>
              </a:rPr>
              <a:t>кандидат психологических наук </a:t>
            </a:r>
            <a:endParaRPr lang="ru-RU" sz="3600" dirty="0" smtClean="0">
              <a:effectLst/>
            </a:endParaRP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640" y="3284984"/>
            <a:ext cx="6393536" cy="3456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47332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2348880"/>
            <a:ext cx="6910117" cy="4233019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27584" y="1340768"/>
            <a:ext cx="7543800" cy="914400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>5 стратегий успеха молодого учёного</a:t>
            </a:r>
            <a:endParaRPr lang="ru-RU" dirty="0">
              <a:solidFill>
                <a:schemeClr val="tx2">
                  <a:lumMod val="75000"/>
                </a:schemeClr>
              </a:solidFill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8447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99592" y="332656"/>
            <a:ext cx="7416824" cy="6120680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Стратегия № 1.</a:t>
            </a:r>
            <a:b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Выбор проблемы, актуальной для жизни современного человека, для науки </a:t>
            </a:r>
            <a:br>
              <a:rPr lang="ru-RU" b="1" dirty="0" smtClean="0"/>
            </a:br>
            <a:r>
              <a:rPr lang="ru-RU" b="1" dirty="0" smtClean="0"/>
              <a:t>и практики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955014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08912" cy="6408712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Стратегия № 2.</a:t>
            </a:r>
            <a:b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dirty="0"/>
              <a:t/>
            </a:r>
            <a:br>
              <a:rPr lang="ru-RU" dirty="0"/>
            </a:br>
            <a:r>
              <a:rPr lang="ru-RU" b="1" dirty="0" smtClean="0"/>
              <a:t>Акцент на научной новизне и практической значимости полученных результатов</a:t>
            </a:r>
            <a:br>
              <a:rPr lang="ru-RU" b="1" dirty="0" smtClean="0"/>
            </a:b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521638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83568" y="332656"/>
            <a:ext cx="7848872" cy="6192688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Стратегия № 3.</a:t>
            </a:r>
            <a:b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Диалог с научным руководителем,</a:t>
            </a:r>
            <a:br>
              <a:rPr lang="ru-RU" b="1" dirty="0" smtClean="0"/>
            </a:br>
            <a:r>
              <a:rPr lang="ru-RU" b="1" dirty="0" smtClean="0"/>
              <a:t>в котором ГЛАВНЫЙ – АСПИРАНТ!</a:t>
            </a:r>
            <a:br>
              <a:rPr lang="ru-RU" b="1" dirty="0" smtClean="0"/>
            </a:b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452064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77240" y="332656"/>
            <a:ext cx="7827208" cy="6768752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b="1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Стратегия № 4.</a:t>
            </a:r>
            <a:b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b="1" dirty="0" smtClean="0"/>
              <a:t>Публикационная активность в изданиях по профилю изучаемой проблемы </a:t>
            </a:r>
            <a:br>
              <a:rPr lang="ru-RU" b="1" dirty="0" smtClean="0"/>
            </a:br>
            <a:r>
              <a:rPr lang="ru-RU" b="1" dirty="0" smtClean="0"/>
              <a:t>и очное участие </a:t>
            </a:r>
            <a:br>
              <a:rPr lang="ru-RU" b="1" dirty="0" smtClean="0"/>
            </a:br>
            <a:r>
              <a:rPr lang="ru-RU" b="1" dirty="0" smtClean="0"/>
              <a:t>в научных мероприятиях</a:t>
            </a:r>
            <a:br>
              <a:rPr lang="ru-RU" b="1" dirty="0" smtClean="0"/>
            </a:b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601940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77240" y="332656"/>
            <a:ext cx="7611184" cy="6264696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Стратегия № 5.</a:t>
            </a:r>
            <a:b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b="1" dirty="0" smtClean="0"/>
              <a:t>Включение в разработку финансируемых проектов, грантов, участие в конкурсе на получение Стипендии Президента РБ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843252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88640"/>
            <a:ext cx="8712968" cy="6534725"/>
          </a:xfrm>
        </p:spPr>
      </p:pic>
    </p:spTree>
    <p:extLst>
      <p:ext uri="{BB962C8B-B14F-4D97-AF65-F5344CB8AC3E}">
        <p14:creationId xmlns:p14="http://schemas.microsoft.com/office/powerpoint/2010/main" val="35760034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0" y="548680"/>
            <a:ext cx="9144000" cy="1296143"/>
          </a:xfrm>
        </p:spPr>
        <p:txBody>
          <a:bodyPr/>
          <a:lstStyle/>
          <a:p>
            <a:pPr algn="ctr"/>
            <a:r>
              <a:rPr lang="ru-RU" sz="3600" dirty="0" smtClean="0">
                <a:solidFill>
                  <a:srgbClr val="C00000"/>
                </a:solidFill>
              </a:rPr>
              <a:t/>
            </a:r>
            <a:br>
              <a:rPr lang="ru-RU" sz="3600" dirty="0" smtClean="0">
                <a:solidFill>
                  <a:srgbClr val="C00000"/>
                </a:solidFill>
              </a:rPr>
            </a:br>
            <a:r>
              <a:rPr lang="ru-RU" sz="3600" dirty="0">
                <a:solidFill>
                  <a:srgbClr val="C00000"/>
                </a:solidFill>
              </a:rPr>
              <a:t/>
            </a:r>
            <a:br>
              <a:rPr lang="ru-RU" sz="3600" dirty="0">
                <a:solidFill>
                  <a:srgbClr val="C00000"/>
                </a:solidFill>
              </a:rPr>
            </a:br>
            <a:r>
              <a:rPr lang="ru-RU" sz="3600" dirty="0" smtClean="0">
                <a:solidFill>
                  <a:srgbClr val="C00000"/>
                </a:solidFill>
              </a:rPr>
              <a:t/>
            </a:r>
            <a:br>
              <a:rPr lang="ru-RU" sz="3600" dirty="0" smtClean="0">
                <a:solidFill>
                  <a:srgbClr val="C00000"/>
                </a:solidFill>
              </a:rPr>
            </a:br>
            <a:r>
              <a:rPr lang="ru-RU" sz="3600" dirty="0">
                <a:solidFill>
                  <a:srgbClr val="C00000"/>
                </a:solidFill>
              </a:rPr>
              <a:t/>
            </a:r>
            <a:br>
              <a:rPr lang="ru-RU" sz="3600" dirty="0">
                <a:solidFill>
                  <a:srgbClr val="C00000"/>
                </a:solidFill>
              </a:rPr>
            </a:br>
            <a:r>
              <a:rPr lang="ru-RU" sz="3600" dirty="0" smtClean="0">
                <a:solidFill>
                  <a:srgbClr val="C00000"/>
                </a:solidFill>
              </a:rPr>
              <a:t/>
            </a:r>
            <a:br>
              <a:rPr lang="ru-RU" sz="3600" dirty="0" smtClean="0">
                <a:solidFill>
                  <a:srgbClr val="C00000"/>
                </a:solidFill>
              </a:rPr>
            </a:br>
            <a:r>
              <a:rPr lang="ru-RU" sz="3600" dirty="0" smtClean="0">
                <a:solidFill>
                  <a:srgbClr val="C00000"/>
                </a:solidFill>
              </a:rPr>
              <a:t/>
            </a:r>
            <a:br>
              <a:rPr lang="ru-RU" sz="3600" dirty="0" smtClean="0">
                <a:solidFill>
                  <a:srgbClr val="C00000"/>
                </a:solidFill>
              </a:rPr>
            </a:br>
            <a:r>
              <a:rPr lang="ru-RU" sz="3600" dirty="0">
                <a:solidFill>
                  <a:srgbClr val="C00000"/>
                </a:solidFill>
              </a:rPr>
              <a:t/>
            </a:r>
            <a:br>
              <a:rPr lang="ru-RU" sz="3600" dirty="0">
                <a:solidFill>
                  <a:srgbClr val="C00000"/>
                </a:solidFill>
              </a:rPr>
            </a:br>
            <a:r>
              <a:rPr lang="ru-RU" sz="3600" dirty="0" smtClean="0">
                <a:solidFill>
                  <a:srgbClr val="C00000"/>
                </a:solidFill>
              </a:rPr>
              <a:t/>
            </a:r>
            <a:br>
              <a:rPr lang="ru-RU" sz="3600" dirty="0" smtClean="0">
                <a:solidFill>
                  <a:srgbClr val="C00000"/>
                </a:solidFill>
              </a:rPr>
            </a:br>
            <a:r>
              <a:rPr lang="ru-RU" sz="3600" dirty="0">
                <a:solidFill>
                  <a:srgbClr val="C00000"/>
                </a:solidFill>
              </a:rPr>
              <a:t/>
            </a:r>
            <a:br>
              <a:rPr lang="ru-RU" sz="3600" dirty="0">
                <a:solidFill>
                  <a:srgbClr val="C00000"/>
                </a:solidFill>
              </a:rPr>
            </a:br>
            <a:r>
              <a:rPr lang="ru-RU" sz="3600" dirty="0" smtClean="0">
                <a:solidFill>
                  <a:srgbClr val="C00000"/>
                </a:solidFill>
              </a:rPr>
              <a:t/>
            </a:r>
            <a:br>
              <a:rPr lang="ru-RU" sz="3600" dirty="0" smtClean="0">
                <a:solidFill>
                  <a:srgbClr val="C00000"/>
                </a:solidFill>
              </a:rPr>
            </a:br>
            <a:r>
              <a:rPr lang="ru-RU" sz="3600" dirty="0">
                <a:solidFill>
                  <a:srgbClr val="C00000"/>
                </a:solidFill>
              </a:rPr>
              <a:t/>
            </a:r>
            <a:br>
              <a:rPr lang="ru-RU" sz="3600" dirty="0">
                <a:solidFill>
                  <a:srgbClr val="C00000"/>
                </a:solidFill>
              </a:rPr>
            </a:br>
            <a:r>
              <a:rPr lang="ru-RU" sz="3600" dirty="0" smtClean="0">
                <a:solidFill>
                  <a:srgbClr val="C00000"/>
                </a:solidFill>
              </a:rPr>
              <a:t/>
            </a:r>
            <a:br>
              <a:rPr lang="ru-RU" sz="3600" dirty="0" smtClean="0">
                <a:solidFill>
                  <a:srgbClr val="C00000"/>
                </a:solidFill>
              </a:rPr>
            </a:br>
            <a:r>
              <a:rPr lang="ru-RU" sz="3600" dirty="0">
                <a:solidFill>
                  <a:srgbClr val="C00000"/>
                </a:solidFill>
              </a:rPr>
              <a:t/>
            </a:r>
            <a:br>
              <a:rPr lang="ru-RU" sz="3600" dirty="0">
                <a:solidFill>
                  <a:srgbClr val="C00000"/>
                </a:solidFill>
              </a:rPr>
            </a:br>
            <a:r>
              <a:rPr lang="ru-RU" sz="3600" dirty="0" smtClean="0">
                <a:solidFill>
                  <a:srgbClr val="C00000"/>
                </a:solidFill>
              </a:rPr>
              <a:t/>
            </a:r>
            <a:br>
              <a:rPr lang="ru-RU" sz="3600" dirty="0" smtClean="0">
                <a:solidFill>
                  <a:srgbClr val="C00000"/>
                </a:solidFill>
              </a:rPr>
            </a:br>
            <a:r>
              <a:rPr lang="ru-RU" sz="3600" dirty="0">
                <a:solidFill>
                  <a:srgbClr val="C00000"/>
                </a:solidFill>
              </a:rPr>
              <a:t/>
            </a:r>
            <a:br>
              <a:rPr lang="ru-RU" sz="3600" dirty="0">
                <a:solidFill>
                  <a:srgbClr val="C00000"/>
                </a:solidFill>
              </a:rPr>
            </a:br>
            <a:r>
              <a:rPr lang="ru-RU" sz="3600" dirty="0" smtClean="0">
                <a:solidFill>
                  <a:srgbClr val="C00000"/>
                </a:solidFill>
              </a:rPr>
              <a:t/>
            </a:r>
            <a:br>
              <a:rPr lang="ru-RU" sz="3600" dirty="0" smtClean="0">
                <a:solidFill>
                  <a:srgbClr val="C00000"/>
                </a:solidFill>
              </a:rPr>
            </a:br>
            <a:r>
              <a:rPr lang="ru-RU" sz="3600" dirty="0">
                <a:solidFill>
                  <a:srgbClr val="C00000"/>
                </a:solidFill>
              </a:rPr>
              <a:t/>
            </a:r>
            <a:br>
              <a:rPr lang="ru-RU" sz="3600" dirty="0">
                <a:solidFill>
                  <a:srgbClr val="C00000"/>
                </a:solidFill>
              </a:rPr>
            </a:br>
            <a:r>
              <a:rPr lang="ru-RU" sz="3600" dirty="0" smtClean="0">
                <a:solidFill>
                  <a:srgbClr val="C00000"/>
                </a:solidFill>
              </a:rPr>
              <a:t/>
            </a:r>
            <a:br>
              <a:rPr lang="ru-RU" sz="3600" dirty="0" smtClean="0">
                <a:solidFill>
                  <a:srgbClr val="C00000"/>
                </a:solidFill>
              </a:rPr>
            </a:br>
            <a:endParaRPr lang="ru-RU" sz="3600" b="1" dirty="0">
              <a:solidFill>
                <a:schemeClr val="accent2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692696"/>
            <a:ext cx="8587208" cy="2592288"/>
          </a:xfrm>
          <a:scene3d>
            <a:camera prst="orthographicFront">
              <a:rot lat="0" lon="21299999" rev="0"/>
            </a:camera>
            <a:lightRig rig="threePt" dir="t"/>
          </a:scene3d>
        </p:spPr>
        <p:txBody>
          <a:bodyPr>
            <a:normAutofit fontScale="92500"/>
          </a:bodyPr>
          <a:lstStyle/>
          <a:p>
            <a:pPr algn="ctr"/>
            <a:r>
              <a:rPr lang="ru-RU" sz="4000" b="1" dirty="0" smtClean="0">
                <a:solidFill>
                  <a:schemeClr val="tx2">
                    <a:lumMod val="75000"/>
                  </a:schemeClr>
                </a:solidFill>
                <a:effectLst/>
              </a:rPr>
              <a:t>ПУЗЫРЕВИЧ Наталия Леонидовна</a:t>
            </a:r>
          </a:p>
          <a:p>
            <a:pPr algn="ctr"/>
            <a:r>
              <a:rPr lang="ru-RU" sz="3600" dirty="0" smtClean="0">
                <a:effectLst/>
              </a:rPr>
              <a:t>заведующий кафедрой социальной </a:t>
            </a:r>
            <a:br>
              <a:rPr lang="ru-RU" sz="3600" dirty="0" smtClean="0">
                <a:effectLst/>
              </a:rPr>
            </a:br>
            <a:r>
              <a:rPr lang="ru-RU" sz="3600" dirty="0" smtClean="0">
                <a:effectLst/>
              </a:rPr>
              <a:t>и семейной психологии БГПУ, </a:t>
            </a:r>
            <a:br>
              <a:rPr lang="ru-RU" sz="3600" dirty="0" smtClean="0">
                <a:effectLst/>
              </a:rPr>
            </a:br>
            <a:r>
              <a:rPr lang="ru-RU" sz="3600" dirty="0" smtClean="0">
                <a:effectLst/>
              </a:rPr>
              <a:t>кандидат психологических наук </a:t>
            </a:r>
            <a:endParaRPr lang="ru-RU" sz="3600" dirty="0" smtClean="0">
              <a:effectLst/>
            </a:endParaRP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640" y="3284984"/>
            <a:ext cx="6393536" cy="3456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69891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азовая">
  <a:themeElements>
    <a:clrScheme name="Базовая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Базовая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Базовая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Elemental</Template>
  <TotalTime>440</TotalTime>
  <Words>29</Words>
  <Application>Microsoft Office PowerPoint</Application>
  <PresentationFormat>Экран (4:3)</PresentationFormat>
  <Paragraphs>12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Базовая</vt:lpstr>
      <vt:lpstr>                  </vt:lpstr>
      <vt:lpstr>5 стратегий успеха молодого учёного</vt:lpstr>
      <vt:lpstr>Стратегия № 1.  Выбор проблемы, актуальной для жизни современного человека, для науки  и практики</vt:lpstr>
      <vt:lpstr>Стратегия № 2.  Акцент на научной новизне и практической значимости полученных результатов </vt:lpstr>
      <vt:lpstr>Стратегия № 3.  Диалог с научным руководителем, в котором ГЛАВНЫЙ – АСПИРАНТ! </vt:lpstr>
      <vt:lpstr>   Стратегия № 4. Публикационная активность в изданиях по профилю изучаемой проблемы  и очное участие  в научных мероприятиях </vt:lpstr>
      <vt:lpstr> Стратегия № 5. Включение в разработку финансируемых проектов, грантов, участие в конкурсе на получение Стипендии Президента РБ</vt:lpstr>
      <vt:lpstr>Презентация PowerPoint</vt:lpstr>
      <vt:lpstr>                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ПАРМАНЧУК АНАСТАСИЯ Институт психологии БГПУ Девиз: «</dc:title>
  <dc:creator>Пользователь</dc:creator>
  <cp:lastModifiedBy>Пользователь</cp:lastModifiedBy>
  <cp:revision>30</cp:revision>
  <dcterms:created xsi:type="dcterms:W3CDTF">2017-04-16T17:41:47Z</dcterms:created>
  <dcterms:modified xsi:type="dcterms:W3CDTF">2017-12-14T03:07:38Z</dcterms:modified>
</cp:coreProperties>
</file>