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304" r:id="rId4"/>
    <p:sldId id="279" r:id="rId5"/>
    <p:sldId id="303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23AB5-E146-40C0-84E3-3493BB15D6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81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A9CCBA-D9C6-45CD-9416-8492044E54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6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123F4-DA86-4BA3-A310-FA647C696B5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626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C1B95-4248-4695-9830-0BB7827E704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75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E719B-30E6-4FDB-81D5-2B814C6E49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82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F7A0A-AD03-4DFF-B9C1-C5440F36015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49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75CBA-C993-4BBD-B325-6AED664E19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4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7A588-0E5F-4E27-B661-B6EC994E59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1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321397-C716-4000-B34A-B7046CC566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0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26C5E2-9F70-4640-A502-794971C0F6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31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8CDDA-5085-4663-9C15-CDB74241F9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60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35A4F-2748-4254-989F-DE232114FD2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56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50F3F-BB4C-4F0C-9CBC-4827447A72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50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2D6037-73BA-4162-8747-8B4029E296F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8600"/>
            <a:ext cx="9144000" cy="102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ru-RU" sz="24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Лекция 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и мощность переменного тока</a:t>
            </a:r>
            <a:endParaRPr lang="ru-RU" sz="2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591" y="2286000"/>
            <a:ext cx="91294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Мощность переменного тока.</a:t>
            </a:r>
          </a:p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Проблемы передачи электроэнергии.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dirty="0" smtClean="0">
                <a:latin typeface="Times New Roman" panose="02020603050405020304" pitchFamily="18" charset="0"/>
              </a:rPr>
              <a:t>Трансформаторы.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96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729" y="115943"/>
            <a:ext cx="915048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значение мощности за время, равное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периоду  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712485"/>
              </p:ext>
            </p:extLst>
          </p:nvPr>
        </p:nvGraphicFramePr>
        <p:xfrm>
          <a:off x="685800" y="1066800"/>
          <a:ext cx="6858000" cy="1557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Equation" r:id="rId3" imgW="2108200" imgH="482600" progId="Equation.DSMT4">
                  <p:embed/>
                </p:oleObj>
              </mc:Choice>
              <mc:Fallback>
                <p:oleObj name="Equation" r:id="rId3" imgW="21082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66800"/>
                        <a:ext cx="6858000" cy="15572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" y="2591604"/>
            <a:ext cx="9140757" cy="983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 как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значение косинуса за период равно нулю, то средняя мощность равна: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116181"/>
              </p:ext>
            </p:extLst>
          </p:nvPr>
        </p:nvGraphicFramePr>
        <p:xfrm>
          <a:off x="2667000" y="3886200"/>
          <a:ext cx="2590800" cy="1620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Equation" r:id="rId5" imgW="672808" imgH="418918" progId="Equation.DSMT4">
                  <p:embed/>
                </p:oleObj>
              </mc:Choice>
              <mc:Fallback>
                <p:oleObj name="Equation" r:id="rId5" imgW="672808" imgH="41891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0"/>
                        <a:ext cx="2590800" cy="16207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249488" y="4511926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27.8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024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90" y="152400"/>
            <a:ext cx="91294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учетом выражений (25.12) и (25.13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651328"/>
              </p:ext>
            </p:extLst>
          </p:nvPr>
        </p:nvGraphicFramePr>
        <p:xfrm>
          <a:off x="990600" y="1143000"/>
          <a:ext cx="6121069" cy="1076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Equation" r:id="rId3" imgW="1422400" imgH="254000" progId="Equation.DSMT4">
                  <p:embed/>
                </p:oleObj>
              </mc:Choice>
              <mc:Fallback>
                <p:oleObj name="Equation" r:id="rId3" imgW="14224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6121069" cy="10769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28" y="2971800"/>
            <a:ext cx="9143999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соответствует выражению (27.6).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образом, средняя мощность, выделяемая в цепи переменного тока, равна ее активной составляющей, которая в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измеряется в ваттах (Вт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мощность в цепи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в вольт-амперах (ВА).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80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Трансформатор.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Передача электрической энергии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430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Широкое использование электрической энергии требует ее передачи на значительные расстояния от электрических станций и многократного повышения или понижения напряжения, что осуществляется с помощью трансформаторов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Трансформатор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представляет собой сердечник из ферромагнетика (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магнитопровод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на который намотаны две катушки (обмотки): первичная и вторичная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60363" algn="just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Сердечник изготовляют из пластин, склеенных между собой для предотвращения его нагрева токами Фуко.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17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Первичная обмотка содержит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витков, а вторичная –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(рис.27.2).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 descr="27(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343400" cy="24146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934200" y="2698780"/>
            <a:ext cx="1780617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4315"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27.2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57200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трансформатора сопровождается потерями энергии на нагревание обмоток в соответствии с законом Джоуля–Ленца, возникновение вихревых токов в сердечнике, рассеяние магнитного потока, гистерезис.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750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668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современных трансформаторах эти потери минимизированы и поэтому мы ограничимся рассмотрением процессов, протекающих в идеальном трансформаторе, т. е. без учета энергетических потерь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60363" algn="just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режим работы трансформатора, называемый режимом холостого хода, когда вторичная обмотка разомкнута, а первичная представляет чисто индуктивную нагрузку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93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5915"/>
            <a:ext cx="9144000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к первичной обмотке приложить переменное напряжение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sinω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в обмотке будет возникать ток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колебания которого согласно (26.6) отстают по фазе на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π/2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от колебаний напряжения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550986"/>
              </p:ext>
            </p:extLst>
          </p:nvPr>
        </p:nvGraphicFramePr>
        <p:xfrm>
          <a:off x="1828800" y="1981200"/>
          <a:ext cx="4477299" cy="1568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5" name="Equation" r:id="rId3" imgW="1244600" imgH="431800" progId="Equation.DSMT4">
                  <p:embed/>
                </p:oleObj>
              </mc:Choice>
              <mc:Fallback>
                <p:oleObj name="Equation" r:id="rId3" imgW="1244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81200"/>
                        <a:ext cx="4477299" cy="15687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3810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Первичная обмотка будет пронизываться переменным магнитным потоком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~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т.е.</a:t>
            </a:r>
            <a:endParaRPr lang="ru-RU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41721"/>
              </p:ext>
            </p:extLst>
          </p:nvPr>
        </p:nvGraphicFramePr>
        <p:xfrm>
          <a:off x="1600200" y="4943272"/>
          <a:ext cx="4796002" cy="1538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Equation" r:id="rId5" imgW="1358310" imgH="431613" progId="Equation.DSMT4">
                  <p:embed/>
                </p:oleObj>
              </mc:Choice>
              <mc:Fallback>
                <p:oleObj name="Equation" r:id="rId5" imgW="1358310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943272"/>
                        <a:ext cx="4796002" cy="1538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8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этом будет возникать ЭДС индукции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363505"/>
              </p:ext>
            </p:extLst>
          </p:nvPr>
        </p:nvGraphicFramePr>
        <p:xfrm>
          <a:off x="76200" y="1164284"/>
          <a:ext cx="7317430" cy="1382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1" name="Equation" r:id="rId3" imgW="2298700" imgH="431800" progId="Equation.DSMT4">
                  <p:embed/>
                </p:oleObj>
              </mc:Choice>
              <mc:Fallback>
                <p:oleObj name="Equation" r:id="rId3" imgW="22987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164284"/>
                        <a:ext cx="7317430" cy="1382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77200" y="1594045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27.9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590800"/>
            <a:ext cx="91440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ω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</a:t>
            </a:r>
            <a:r>
              <a:rPr lang="be-BY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амплитудное значение ЭДС.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Таким образом, выражение (27.9) можно представить в виде: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786092"/>
              </p:ext>
            </p:extLst>
          </p:nvPr>
        </p:nvGraphicFramePr>
        <p:xfrm>
          <a:off x="1752600" y="3648954"/>
          <a:ext cx="5105400" cy="1436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2" name="Equation" r:id="rId5" imgW="1548728" imgH="431613" progId="Equation.DSMT4">
                  <p:embed/>
                </p:oleObj>
              </mc:Choice>
              <mc:Fallback>
                <p:oleObj name="Equation" r:id="rId5" imgW="1548728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48954"/>
                        <a:ext cx="5105400" cy="14362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591" y="5257800"/>
            <a:ext cx="99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endParaRPr lang="ru-RU" sz="28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87549" y="3807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267343"/>
              </p:ext>
            </p:extLst>
          </p:nvPr>
        </p:nvGraphicFramePr>
        <p:xfrm>
          <a:off x="1295400" y="5519410"/>
          <a:ext cx="5493748" cy="1109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3" name="Equation" r:id="rId7" imgW="1244600" imgH="254000" progId="Equation.DSMT4">
                  <p:embed/>
                </p:oleObj>
              </mc:Choice>
              <mc:Fallback>
                <p:oleObj name="Equation" r:id="rId7" imgW="1244600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519410"/>
                        <a:ext cx="5493748" cy="11099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897664" y="5812795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27.10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7073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9144000" cy="282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 выражения (27.10) следует, что ЭДС индукции в первичной обмотке находится в противофазе с напряжением.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активное сопротивление обмотки ничтожно мало, то ЭДС и напряжение равны по модулю: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Ɛ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с учетом 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знака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912083"/>
              </p:ext>
            </p:extLst>
          </p:nvPr>
        </p:nvGraphicFramePr>
        <p:xfrm>
          <a:off x="2895600" y="2895600"/>
          <a:ext cx="2743200" cy="1129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Equation" r:id="rId3" imgW="596900" imgH="241300" progId="Equation.DSMT4">
                  <p:embed/>
                </p:oleObj>
              </mc:Choice>
              <mc:Fallback>
                <p:oleObj name="Equation" r:id="rId3" imgW="5969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95600"/>
                        <a:ext cx="2743200" cy="1129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467600" y="3132176"/>
            <a:ext cx="9792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27.11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2" y="4495800"/>
            <a:ext cx="914075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 как сердечник является идеальным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магнитопроводом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вторичная обмотка пересекается таким же количеством линий магнитной индукции, что и первичная, т. е.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 Φ</a:t>
            </a:r>
            <a:r>
              <a:rPr lang="ru-RU" sz="28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2387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 вторичной обмотке возникает ЭДС: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178951"/>
              </p:ext>
            </p:extLst>
          </p:nvPr>
        </p:nvGraphicFramePr>
        <p:xfrm>
          <a:off x="0" y="1066800"/>
          <a:ext cx="77550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9" name="Equation" r:id="rId3" imgW="2552700" imgH="254000" progId="Equation.DSMT4">
                  <p:embed/>
                </p:oleObj>
              </mc:Choice>
              <mc:Fallback>
                <p:oleObj name="Equation" r:id="rId3" imgW="25527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7755038" cy="76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151421" y="118619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27.12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0015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равная напряжению, так как обмотка разомкнута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709451"/>
              </p:ext>
            </p:extLst>
          </p:nvPr>
        </p:nvGraphicFramePr>
        <p:xfrm>
          <a:off x="2590800" y="2533307"/>
          <a:ext cx="2438400" cy="109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0" name="Equation" r:id="rId5" imgW="508000" imgH="228600" progId="Equation.DSMT4">
                  <p:embed/>
                </p:oleObj>
              </mc:Choice>
              <mc:Fallback>
                <p:oleObj name="Equation" r:id="rId5" imgW="5080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33307"/>
                        <a:ext cx="2438400" cy="10904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689178" y="2816929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27.13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79883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Разделив выражение (27.10) на (27.12), получим:</a:t>
            </a:r>
            <a:endParaRPr lang="ru-RU" sz="2800" dirty="0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988922"/>
              </p:ext>
            </p:extLst>
          </p:nvPr>
        </p:nvGraphicFramePr>
        <p:xfrm>
          <a:off x="3048000" y="4354484"/>
          <a:ext cx="2487810" cy="1970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1" name="Equation" r:id="rId7" imgW="545863" imgH="431613" progId="Equation.DSMT4">
                  <p:embed/>
                </p:oleObj>
              </mc:Choice>
              <mc:Fallback>
                <p:oleObj name="Equation" r:id="rId7" imgW="545863" imgH="4316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354484"/>
                        <a:ext cx="2487810" cy="1970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593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 последнего уравнения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93198"/>
              </p:ext>
            </p:extLst>
          </p:nvPr>
        </p:nvGraphicFramePr>
        <p:xfrm>
          <a:off x="2286000" y="674659"/>
          <a:ext cx="2514600" cy="1613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3" imgW="672808" imgH="431613" progId="Equation.DSMT4">
                  <p:embed/>
                </p:oleObj>
              </mc:Choice>
              <mc:Fallback>
                <p:oleObj name="Equation" r:id="rId3" imgW="672808" imgH="4316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74659"/>
                        <a:ext cx="2514600" cy="16135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068766" y="1219840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27.14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28824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(27.11) и (27.13)</a:t>
            </a:r>
            <a:endParaRPr lang="ru-RU" sz="28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300464"/>
              </p:ext>
            </p:extLst>
          </p:nvPr>
        </p:nvGraphicFramePr>
        <p:xfrm>
          <a:off x="1676400" y="2810501"/>
          <a:ext cx="4959262" cy="1737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5" imgW="1244600" imgH="431800" progId="Equation.DSMT4">
                  <p:embed/>
                </p:oleObj>
              </mc:Choice>
              <mc:Fallback>
                <p:oleObj name="Equation" r:id="rId5" imgW="12446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10501"/>
                        <a:ext cx="4959262" cy="1737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815772" y="3356643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27.15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8768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Знак «–» в выражении (27.15) означает, что напряжения в первичной и вторичной обмотках трансформатора находятся в противофазах.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8951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91440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к цепи переменного тока, состоящей из резистора сопротивлением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конденсатора емкостью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катушки индуктивностью 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см.рис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.),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подключено переменное напряжение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sinω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ток в цепи изменяется по закону 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ω</a:t>
            </a:r>
            <a:r>
              <a:rPr lang="en-US" sz="28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φ)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 descr="26(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19400"/>
            <a:ext cx="6336704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95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970" y="152400"/>
            <a:ext cx="9131030" cy="3288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Коэффициент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называют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коэффициентом трансформации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трансформатора.</a:t>
            </a:r>
          </a:p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Если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&gt; 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трансформатор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повышающий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если </a:t>
            </a:r>
            <a:r>
              <a:rPr lang="en-US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&lt; 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 трансформатор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понижающий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нагруженном режиме работы трансформатора к концам вторичной обмотки подключается нагрузка и в ней возникает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ток: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552271"/>
              </p:ext>
            </p:extLst>
          </p:nvPr>
        </p:nvGraphicFramePr>
        <p:xfrm>
          <a:off x="2971800" y="3440801"/>
          <a:ext cx="2286000" cy="1718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3" imgW="520474" imgH="393529" progId="Equation.DSMT4">
                  <p:embed/>
                </p:oleObj>
              </mc:Choice>
              <mc:Fallback>
                <p:oleObj name="Equation" r:id="rId3" imgW="520474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440801"/>
                        <a:ext cx="2286000" cy="1718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5486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полное сопротивление обмотки и нагрузки.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98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Этот ток создает в сердечнике магнитный поток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который, согласно правилу Ленца, противодействует изменению потока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создаваемого первичной обмоткой</a:t>
            </a:r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0363" algn="just"/>
            <a:endParaRPr lang="be-BY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приводит к уменьшению суммарного магнитного потока в сердечнике и, следовательно, к уменьшению ЭДС самоиндукции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e-BY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станет меньше подаваемого напряжения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 в первичной обмотке возрастет ток, который вызовет увеличение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значения когда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Ɛ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be-BY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endParaRPr lang="be-BY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/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результате этого, мощность, потребляемая первичной обмоткой,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мощность на нагрузке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возрастают.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298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2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оптимальной нагрузке трансформатора магнитные потоки, пронизывающие первичную и вторичную обмотки, равны: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Φ</a:t>
            </a:r>
            <a:r>
              <a:rPr lang="ru-RU" sz="28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с учетом формулы (22.3)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402110"/>
              </p:ext>
            </p:extLst>
          </p:nvPr>
        </p:nvGraphicFramePr>
        <p:xfrm>
          <a:off x="1828800" y="1540637"/>
          <a:ext cx="438573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6" name="Equation" r:id="rId3" imgW="825500" imgH="228600" progId="Equation.DSMT4">
                  <p:embed/>
                </p:oleObj>
              </mc:Choice>
              <mc:Fallback>
                <p:oleObj name="Equation" r:id="rId3" imgW="8255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40637"/>
                        <a:ext cx="4385733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43800" y="1888627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27.16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83927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 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индуктивность обмоток. Поэтому</a:t>
            </a:r>
            <a:endParaRPr lang="ru-RU" sz="2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837199"/>
              </p:ext>
            </p:extLst>
          </p:nvPr>
        </p:nvGraphicFramePr>
        <p:xfrm>
          <a:off x="2667000" y="3552471"/>
          <a:ext cx="2514600" cy="2139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7" name="Equation" r:id="rId5" imgW="508000" imgH="431800" progId="Equation.DSMT4">
                  <p:embed/>
                </p:oleObj>
              </mc:Choice>
              <mc:Fallback>
                <p:oleObj name="Equation" r:id="rId5" imgW="5080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52471"/>
                        <a:ext cx="2514600" cy="21397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315200" y="4246546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27.17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41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6" y="457200"/>
            <a:ext cx="9135894" cy="3375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т.е. токи в обмотках трансформатора обратно пропорциональны их количеству витков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означает, что, повышая с помощью трансформатора напряжение в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раз, во столько же раз уменьшают ток и, следовательно, уменьшают потери энергии в линии электропередач (ЛЭП).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4" y="228600"/>
            <a:ext cx="91391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Передача электроэнергии в современных условиях осуществляется в основном с помощью ЛЭП переменного тока.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недостатком линий электропередач переменного тока является наличие индуктивного сопротивления, что приводит к сдвигу фаз между колебаниями силы тока и напряжения и к потере мощности.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уменьшения сдвига фаз между током и напряжением, в начале линии ставят батарею конденсаторов, емкостное сопротивление которой равно индуктивному сопротивлению линии.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Благодаря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этому, полное сопротивление линии является чисто активным.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6846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6305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потери электроэнергии в линии электропередачи обусловлены нагреванием проводов (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где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сопротивление ЛЭП), то передача электроэнергии при больших силах тока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нецелесообразна.</a:t>
            </a:r>
          </a:p>
          <a:p>
            <a:pPr indent="360363" algn="just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Уменьшение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сопротивления проводников также невыгодно, поскольку связано как с исполь­зованием дорогостоящих материалов, так и с увеличением массы проводов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60363" algn="just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360363" algn="just">
              <a:lnSpc>
                <a:spcPct val="110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приходится уменьшать силу тока, что приводит к необходимости повышать напряжение на проводах ЛЭП.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728" y="228600"/>
            <a:ext cx="91537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больших электростанциях ставят повышающие трансформаторы, первичная обмотка которых подключается к генератору, а вторичная – к батарее конденсаторов, которая в свою очередь подключается к ЛЭП.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уже отмечалось, трансформатор повышает напряжение в линии во столько же раз, во сколько уменьшает силу тока.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Из-за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того что потребители рассчитаны на низкое напряжение и большие токи, в конце ЛЭП ставится понижающий трансформатор, первичная обмотка которого подключена к ЛЭП.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подключаются к концам вторичной обмотки этого трансформатора.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33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20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Обычно понижение напряжения и соответствующее увеличение силы тока осуществляется в несколько этапов, что дает возможность охватить электрической сетью большие территории.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передачи электроэнергии с помощью линии переменного тока показана на (рис. 27.3).</a:t>
            </a:r>
            <a:endParaRPr lang="ru-RU" sz="2800" dirty="0"/>
          </a:p>
        </p:txBody>
      </p:sp>
      <p:pic>
        <p:nvPicPr>
          <p:cNvPr id="3" name="Рисунок 2" descr="27(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95600"/>
            <a:ext cx="8991600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429000" y="6019800"/>
            <a:ext cx="1544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 27.3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53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Кроме линий электропередач переменного тока используют также и линии постоянного тока, где отпадает необходимость в синхронизации и строгом поддержании постоянства частоты всех генераторов электростанций, входящих в состав энергосистемы.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5266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" y="4572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Энергия, выделяемая в цепи за бесконечно малый промежуток времени будет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равна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997387"/>
              </p:ext>
            </p:extLst>
          </p:nvPr>
        </p:nvGraphicFramePr>
        <p:xfrm>
          <a:off x="0" y="2362200"/>
          <a:ext cx="74596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3" imgW="2514600" imgH="279400" progId="Equation.DSMT4">
                  <p:embed/>
                </p:oleObj>
              </mc:Choice>
              <mc:Fallback>
                <p:oleObj name="Equation" r:id="rId3" imgW="2514600" imgH="27940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62200"/>
                        <a:ext cx="74596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924800" y="2438400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27.1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346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Мгновенное значение выделяемой мощности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122433"/>
              </p:ext>
            </p:extLst>
          </p:nvPr>
        </p:nvGraphicFramePr>
        <p:xfrm>
          <a:off x="304800" y="1107539"/>
          <a:ext cx="695858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9" name="Equation" r:id="rId3" imgW="2413000" imgH="393700" progId="Equation.DSMT4">
                  <p:embed/>
                </p:oleObj>
              </mc:Choice>
              <mc:Fallback>
                <p:oleObj name="Equation" r:id="rId3" imgW="24130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07539"/>
                        <a:ext cx="6958584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77200" y="1417429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27.2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2368975"/>
            <a:ext cx="655692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458144"/>
              </p:ext>
            </p:extLst>
          </p:nvPr>
        </p:nvGraphicFramePr>
        <p:xfrm>
          <a:off x="2743200" y="2237594"/>
          <a:ext cx="2514600" cy="1008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0" name="Equation" r:id="rId5" imgW="609336" imgH="241195" progId="Equation.DSMT4">
                  <p:embed/>
                </p:oleObj>
              </mc:Choice>
              <mc:Fallback>
                <p:oleObj name="Equation" r:id="rId5" imgW="609336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37594"/>
                        <a:ext cx="2514600" cy="10084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848600" y="2480213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27.3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382999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максимальное значение мощности.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033578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Среднее значение мощности за период будет равно: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830945"/>
              </p:ext>
            </p:extLst>
          </p:nvPr>
        </p:nvGraphicFramePr>
        <p:xfrm>
          <a:off x="422533" y="4700597"/>
          <a:ext cx="8061188" cy="176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1" name="Equation" r:id="rId7" imgW="2197100" imgH="482600" progId="Equation.DSMT4">
                  <p:embed/>
                </p:oleObj>
              </mc:Choice>
              <mc:Fallback>
                <p:oleObj name="Equation" r:id="rId7" imgW="2197100" imgH="482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33" y="4700597"/>
                        <a:ext cx="8061188" cy="1761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49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так как 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432693"/>
              </p:ext>
            </p:extLst>
          </p:nvPr>
        </p:nvGraphicFramePr>
        <p:xfrm>
          <a:off x="914400" y="828019"/>
          <a:ext cx="6930019" cy="72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Equation" r:id="rId3" imgW="2387600" imgH="254000" progId="Equation.DSMT4">
                  <p:embed/>
                </p:oleObj>
              </mc:Choice>
              <mc:Fallback>
                <p:oleObj name="Equation" r:id="rId3" imgW="23876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28019"/>
                        <a:ext cx="6930019" cy="7289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316830"/>
              </p:ext>
            </p:extLst>
          </p:nvPr>
        </p:nvGraphicFramePr>
        <p:xfrm>
          <a:off x="-1621" y="2763560"/>
          <a:ext cx="8273119" cy="1262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4" name="Equation" r:id="rId5" imgW="3302000" imgH="508000" progId="Equation.DSMT4">
                  <p:embed/>
                </p:oleObj>
              </mc:Choice>
              <mc:Fallback>
                <p:oleObj name="Equation" r:id="rId5" imgW="3302000" imgH="508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621" y="2763560"/>
                        <a:ext cx="8273119" cy="1262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6200" y="1882171"/>
            <a:ext cx="1433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67152" y="3145955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27.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157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86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/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того, что второе слагаемое в (27.4) равно нулю, а согласно формуле (25.12) 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809297"/>
              </p:ext>
            </p:extLst>
          </p:nvPr>
        </p:nvGraphicFramePr>
        <p:xfrm>
          <a:off x="2743200" y="1182706"/>
          <a:ext cx="3124200" cy="1546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9" name="Equation" r:id="rId3" imgW="965200" imgH="482600" progId="Equation.DSMT4">
                  <p:embed/>
                </p:oleObj>
              </mc:Choice>
              <mc:Fallback>
                <p:oleObj name="Equation" r:id="rId3" imgW="9652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182706"/>
                        <a:ext cx="3124200" cy="15467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729441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получим:</a:t>
            </a:r>
            <a:endParaRPr lang="ru-RU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299067"/>
              </p:ext>
            </p:extLst>
          </p:nvPr>
        </p:nvGraphicFramePr>
        <p:xfrm>
          <a:off x="2667000" y="2729441"/>
          <a:ext cx="4079785" cy="1517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0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729441"/>
                        <a:ext cx="4079785" cy="1517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042185" y="3226719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27.5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419600"/>
            <a:ext cx="91440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be-BY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с учетом выражений (25.13) и (25.14)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223558"/>
              </p:ext>
            </p:extLst>
          </p:nvPr>
        </p:nvGraphicFramePr>
        <p:xfrm>
          <a:off x="762000" y="5234533"/>
          <a:ext cx="4687790" cy="111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1" name="Equation" r:id="rId7" imgW="1054100" imgH="254000" progId="Equation.DSMT4">
                  <p:embed/>
                </p:oleObj>
              </mc:Choice>
              <mc:Fallback>
                <p:oleObj name="Equation" r:id="rId7" imgW="1054100" imgH="254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34533"/>
                        <a:ext cx="4687790" cy="1118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635663" y="5532341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54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9144000" cy="236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показать, что средняя мощность в цепи переменного тока равна мощности, которая выделяется на активном сопротивлении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этого подсчитаем мгновенное значение мощности, которая выделяется на этом сопротивлении: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178314"/>
              </p:ext>
            </p:extLst>
          </p:nvPr>
        </p:nvGraphicFramePr>
        <p:xfrm>
          <a:off x="609600" y="2518753"/>
          <a:ext cx="744252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7" name="Equation" r:id="rId3" imgW="2044700" imgH="254000" progId="Equation.DSMT4">
                  <p:embed/>
                </p:oleObj>
              </mc:Choice>
              <mc:Fallback>
                <p:oleObj name="Equation" r:id="rId3" imgW="20447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8753"/>
                        <a:ext cx="7442522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87587" y="3433153"/>
            <a:ext cx="7134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где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62014"/>
              </p:ext>
            </p:extLst>
          </p:nvPr>
        </p:nvGraphicFramePr>
        <p:xfrm>
          <a:off x="465069" y="3346205"/>
          <a:ext cx="1629620" cy="697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8" name="Equation" r:id="rId5" imgW="571252" imgH="241195" progId="Equation.DSMT4">
                  <p:embed/>
                </p:oleObj>
              </mc:Choice>
              <mc:Fallback>
                <p:oleObj name="Equation" r:id="rId5" imgW="571252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069" y="3346205"/>
                        <a:ext cx="1629620" cy="697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05000" y="3433153"/>
            <a:ext cx="7397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максимальное значение мощности (рис.27.1). </a:t>
            </a:r>
            <a:endParaRPr lang="ru-RU" sz="2800" dirty="0"/>
          </a:p>
        </p:txBody>
      </p:sp>
      <p:pic>
        <p:nvPicPr>
          <p:cNvPr id="9" name="Рисунок 8" descr="27(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689" y="4061154"/>
            <a:ext cx="4267200" cy="26622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7280116" y="5197946"/>
            <a:ext cx="154401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 27.1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4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2400"/>
            <a:ext cx="9144000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того, что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53204"/>
              </p:ext>
            </p:extLst>
          </p:nvPr>
        </p:nvGraphicFramePr>
        <p:xfrm>
          <a:off x="1371600" y="990600"/>
          <a:ext cx="5943600" cy="1247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7" name="Equation" r:id="rId3" imgW="1993900" imgH="419100" progId="Equation.DSMT4">
                  <p:embed/>
                </p:oleObj>
              </mc:Choice>
              <mc:Fallback>
                <p:oleObj name="Equation" r:id="rId3" imgW="1993900" imgH="4191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90600"/>
                        <a:ext cx="5943600" cy="12473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2590800"/>
            <a:ext cx="731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получим:</a:t>
            </a:r>
            <a:endParaRPr lang="ru-RU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892067"/>
              </p:ext>
            </p:extLst>
          </p:nvPr>
        </p:nvGraphicFramePr>
        <p:xfrm>
          <a:off x="76200" y="3886200"/>
          <a:ext cx="8073579" cy="104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8" name="Equation" r:id="rId5" imgW="3225800" imgH="419100" progId="Equation.DSMT4">
                  <p:embed/>
                </p:oleObj>
              </mc:Choice>
              <mc:Fallback>
                <p:oleObj name="Equation" r:id="rId5" imgW="32258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886200"/>
                        <a:ext cx="8073579" cy="1049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340685" y="4149571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27.7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791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81000"/>
            <a:ext cx="9144000" cy="983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4315" algn="just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мощность переменного тока состоит из двух частей: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830006"/>
              </p:ext>
            </p:extLst>
          </p:nvPr>
        </p:nvGraphicFramePr>
        <p:xfrm>
          <a:off x="457200" y="1447800"/>
          <a:ext cx="1219200" cy="1490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4" name="Equation" r:id="rId3" imgW="342751" imgH="418918" progId="Equation.DSMT4">
                  <p:embed/>
                </p:oleObj>
              </mc:Choice>
              <mc:Fallback>
                <p:oleObj name="Equation" r:id="rId3" imgW="342751" imgH="418918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1219200" cy="14901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33600" y="1887704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которая не зависит от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времени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endParaRPr lang="ru-RU" sz="28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585726"/>
              </p:ext>
            </p:extLst>
          </p:nvPr>
        </p:nvGraphicFramePr>
        <p:xfrm>
          <a:off x="2819400" y="2760453"/>
          <a:ext cx="3756025" cy="1350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5" name="Equation" r:id="rId5" imgW="1168400" imgH="419100" progId="Equation.DSMT4">
                  <p:embed/>
                </p:oleObj>
              </mc:Choice>
              <mc:Fallback>
                <p:oleObj name="Equation" r:id="rId5" imgW="11684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760453"/>
                        <a:ext cx="3756025" cy="13509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4322755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которая изменяется по закону косинуса с двойной частотой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2ω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(рис. 27.1).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7195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1167</Words>
  <Application>Microsoft Office PowerPoint</Application>
  <PresentationFormat>Экран (4:3)</PresentationFormat>
  <Paragraphs>110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Оформление по умолчанию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Serj</dc:creator>
  <cp:lastModifiedBy>admin</cp:lastModifiedBy>
  <cp:revision>51</cp:revision>
  <cp:lastPrinted>1601-01-01T00:00:00Z</cp:lastPrinted>
  <dcterms:created xsi:type="dcterms:W3CDTF">1601-01-01T00:00:00Z</dcterms:created>
  <dcterms:modified xsi:type="dcterms:W3CDTF">2016-05-28T05:07:51Z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