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</p:sldIdLst>
  <p:sldSz cx="9144000" cy="6858000" type="screen4x3"/>
  <p:notesSz cx="6858000" cy="9144000"/>
  <p:defaultTextStyle>
    <a:defPPr>
      <a:defRPr lang="be-B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F67F-1097-4768-9F53-182B3B80FB03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340501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0BE8-DB0F-46C5-80B9-879B4F979F75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61685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AC76-1766-4166-996A-2F1EF1344F9C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70376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5655-50F2-4BAC-9F9C-5046ABA7FBB6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99139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ABB-B0FA-477B-81C3-8E18C51B5A0E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4898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75708-31D1-425B-AACD-06DD4FC164DF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400089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29BC-CC33-4256-85EE-919D7F2F5A9A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309703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940F-0C97-4BE4-A832-71E8286EBC52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39136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EA-F53D-4519-9F37-5908626143F4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4279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4DF5-0ACC-4A72-9DDB-2BB2EB3A6365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92234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6F86-A676-4169-BED1-06FDEA7384A0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64121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014A-E754-47B2-8E97-281CCFF63533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82225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0" y="260648"/>
            <a:ext cx="9143150" cy="1021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ru-RU" sz="2400" spc="2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Лекция </a:t>
            </a:r>
            <a:r>
              <a:rPr lang="ru-RU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2800" b="1" dirty="0" smtClean="0">
                <a:effectLst/>
                <a:latin typeface="+mn-lt"/>
                <a:cs typeface="Times New Roman" panose="02020603050405020304" pitchFamily="18" charset="0"/>
              </a:rPr>
              <a:t>Квазистационарные токи</a:t>
            </a:r>
            <a:endParaRPr lang="ru-RU" sz="2800" b="1" dirty="0">
              <a:effectLst/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31315" y="1916832"/>
            <a:ext cx="9143150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234315" indent="-4572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800" dirty="0">
                <a:latin typeface="+mn-lt"/>
              </a:rPr>
              <a:t>Квазистационарный ток</a:t>
            </a:r>
            <a:r>
              <a:rPr lang="ru-RU" sz="2800" dirty="0" smtClean="0">
                <a:latin typeface="+mn-lt"/>
              </a:rPr>
              <a:t>.</a:t>
            </a:r>
            <a:endParaRPr lang="en-US" sz="2800" dirty="0" smtClean="0">
              <a:latin typeface="+mn-lt"/>
            </a:endParaRPr>
          </a:p>
          <a:p>
            <a:pPr marR="2343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+mn-lt"/>
              </a:rPr>
              <a:t> </a:t>
            </a:r>
            <a:endParaRPr lang="en-US" sz="2800" dirty="0">
              <a:latin typeface="+mn-lt"/>
            </a:endParaRPr>
          </a:p>
          <a:p>
            <a:pPr marL="457200" marR="234315" indent="-4572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800" dirty="0">
                <a:latin typeface="+mn-lt"/>
              </a:rPr>
              <a:t>Получение переменной ЭДС. </a:t>
            </a:r>
            <a:endParaRPr lang="en-US" sz="2800" dirty="0" smtClean="0">
              <a:latin typeface="+mn-lt"/>
            </a:endParaRPr>
          </a:p>
          <a:p>
            <a:pPr marL="457200" marR="234315" indent="-4572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2800" dirty="0">
              <a:latin typeface="+mn-lt"/>
            </a:endParaRPr>
          </a:p>
          <a:p>
            <a:pPr marL="457200" marR="234315" indent="-4572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800" dirty="0">
                <a:latin typeface="+mn-lt"/>
              </a:rPr>
              <a:t>Активное сопротивление в цепи переменного </a:t>
            </a:r>
            <a:r>
              <a:rPr lang="ru-RU" sz="2800" dirty="0" smtClean="0">
                <a:latin typeface="+mn-lt"/>
              </a:rPr>
              <a:t>тока</a:t>
            </a:r>
            <a:r>
              <a:rPr lang="en-US" sz="2800" dirty="0">
                <a:latin typeface="+mn-lt"/>
              </a:rPr>
              <a:t>.</a:t>
            </a:r>
            <a:r>
              <a:rPr lang="ru-RU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</a:t>
            </a:r>
          </a:p>
          <a:p>
            <a:pPr marR="234315"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latin typeface="+mn-lt"/>
              </a:rPr>
              <a:t> </a:t>
            </a:r>
          </a:p>
          <a:p>
            <a:pPr marL="457200" marR="234315" indent="-4572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+mn-lt"/>
              </a:rPr>
              <a:t>Действующее </a:t>
            </a:r>
            <a:r>
              <a:rPr lang="ru-RU" sz="2800" dirty="0">
                <a:latin typeface="+mn-lt"/>
              </a:rPr>
              <a:t>и среднее значение переменного тока.</a:t>
            </a:r>
          </a:p>
        </p:txBody>
      </p:sp>
    </p:spTree>
    <p:extLst>
      <p:ext uri="{BB962C8B-B14F-4D97-AF65-F5344CB8AC3E}">
        <p14:creationId xmlns:p14="http://schemas.microsoft.com/office/powerpoint/2010/main" val="2223361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92" y="260648"/>
            <a:ext cx="91307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простейшем случае коллектор – это два кольца и скользящие контакты – щетки, с помощью которых осуществляется постоянное соединение с вращающейся обмоткой (рис.25.2).</a:t>
            </a:r>
            <a:endParaRPr lang="ru-RU" sz="2800" dirty="0"/>
          </a:p>
        </p:txBody>
      </p:sp>
      <p:pic>
        <p:nvPicPr>
          <p:cNvPr id="3" name="Рисунок 2" descr="25(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8"/>
            <a:ext cx="4824536" cy="352839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561393" y="3284984"/>
            <a:ext cx="1780617" cy="5287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4315" algn="ctr">
              <a:lnSpc>
                <a:spcPct val="109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25.2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5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92" y="188640"/>
            <a:ext cx="9129508" cy="5026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9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Неподвижная часть генератора называется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статором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подвижная –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ротором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360363" algn="just">
              <a:lnSpc>
                <a:spcPct val="109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маломощных генераторах статором является индуктор, а ротором – якорь; в мощных – наоборот.</a:t>
            </a:r>
          </a:p>
          <a:p>
            <a:pPr indent="360363" algn="just">
              <a:lnSpc>
                <a:spcPct val="109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к генератору подключить внешнюю электрическую цепь, сопротивление которой значительно больше, чем сопротивление обмотки якоря, то напряжение на зажимах этой цепи будет практически равным ЭДС индукции, которая возникает в якоре.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Поэтому: 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683967"/>
              </p:ext>
            </p:extLst>
          </p:nvPr>
        </p:nvGraphicFramePr>
        <p:xfrm>
          <a:off x="3275856" y="5013176"/>
          <a:ext cx="2376264" cy="1191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3" name="Equation" r:id="rId3" imgW="457200" imgH="228600" progId="Equation.DSMT4">
                  <p:embed/>
                </p:oleObj>
              </mc:Choice>
              <mc:Fallback>
                <p:oleObj name="Equation" r:id="rId3" imgW="4572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013176"/>
                        <a:ext cx="2376264" cy="11914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2205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5" y="188640"/>
            <a:ext cx="91404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выражению (25.3)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504568"/>
              </p:ext>
            </p:extLst>
          </p:nvPr>
        </p:nvGraphicFramePr>
        <p:xfrm>
          <a:off x="1979712" y="711860"/>
          <a:ext cx="370946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7" name="Equation" r:id="rId3" imgW="838200" imgH="228600" progId="Equation.DSMT4">
                  <p:embed/>
                </p:oleObj>
              </mc:Choice>
              <mc:Fallback>
                <p:oleObj name="Equation" r:id="rId3" imgW="8382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711860"/>
                        <a:ext cx="3709461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258798" y="954306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25.4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2365" y="1755963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Изменение напряжения с частотой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приводит к тому, что напряженность поля в цепи, а значит и сила тока в ней также изменяются с той же частотой:</a:t>
            </a:r>
            <a:endParaRPr lang="ru-RU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762533"/>
              </p:ext>
            </p:extLst>
          </p:nvPr>
        </p:nvGraphicFramePr>
        <p:xfrm>
          <a:off x="1475656" y="3436488"/>
          <a:ext cx="5093096" cy="1071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8" name="Equation" r:id="rId5" imgW="1091726" imgH="228501" progId="Equation.DSMT4">
                  <p:embed/>
                </p:oleObj>
              </mc:Choice>
              <mc:Fallback>
                <p:oleObj name="Equation" r:id="rId5" imgW="1091726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436488"/>
                        <a:ext cx="5093096" cy="10719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812360" y="3663898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25.5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2365" y="4869160"/>
            <a:ext cx="9144000" cy="1501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9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где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сдвиг фаз между током и напряжением в цепи (он зависит от того, какие элементы входят в состав цепи);     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максимальное значение силы тока в цепи.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50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Активное сопротивление в цепи переменного тока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48" y="764704"/>
            <a:ext cx="9152995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Рассмотрим цепь переменного тока (рис.25.3), которая содержит только резистор сопротивлением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 descr="25(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05796"/>
            <a:ext cx="3323808" cy="273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561393" y="2953217"/>
            <a:ext cx="1780617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4315"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25.3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51723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Такая цепь называется цепью переменного тока с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активным сопротивлением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55591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синусоидальном переменном напряжении на зажимах цепи 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sinω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ток в ней будет синусоидальным, потому что по закону Ома: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746858"/>
              </p:ext>
            </p:extLst>
          </p:nvPr>
        </p:nvGraphicFramePr>
        <p:xfrm>
          <a:off x="539552" y="1628800"/>
          <a:ext cx="5814831" cy="1302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1" name="Equation" r:id="rId3" imgW="1765300" imgH="393700" progId="Equation.DSMT4">
                  <p:embed/>
                </p:oleObj>
              </mc:Choice>
              <mc:Fallback>
                <p:oleObj name="Equation" r:id="rId3" imgW="17653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628800"/>
                        <a:ext cx="5814831" cy="13028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740352" y="2018626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25.6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986837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в цепи переменного тока с активным сопротивлением колебания силы тока совпадают по фазе с колебаниями напряжения (рис.25.4), а амплитудное значение силы тока определяется по формуле:</a:t>
            </a:r>
            <a:endParaRPr lang="ru-RU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544521"/>
              </p:ext>
            </p:extLst>
          </p:nvPr>
        </p:nvGraphicFramePr>
        <p:xfrm>
          <a:off x="3491880" y="4941168"/>
          <a:ext cx="2016224" cy="1553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2" name="Equation" r:id="rId5" imgW="507780" imgH="393529" progId="Equation.DSMT4">
                  <p:embed/>
                </p:oleObj>
              </mc:Choice>
              <mc:Fallback>
                <p:oleObj name="Equation" r:id="rId5" imgW="507780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941168"/>
                        <a:ext cx="2016224" cy="1553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596336" y="5456142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25.7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94356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9144000" cy="449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такой цепи имеет место только превращение работы тока во внутреннюю энергию проводника.</a:t>
            </a: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Тепловое действие в цепи, содержащей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вызывает и постоянный ток.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Поэтому, сравнивая количество теплоты, выделяемое на резисторе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определенное время, переменным током и постоянным током вводят понятие действующего значения переменного тока.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06026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4671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Действующим значением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переменного тока называется значение переменного тока, который, проходя через сопротивление, выделяет такое же количество теплоты, что и проходящий через это же сопротивление постоянный ток за одинаковое время. </a:t>
            </a: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Так, согласно закону Джоуля–Ленца при постоянном токе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равном ему действующем значении переменного тока 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некотором активном сопротивлении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время, равное периоду переменного тока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выделяется количество теплоты: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216297"/>
              </p:ext>
            </p:extLst>
          </p:nvPr>
        </p:nvGraphicFramePr>
        <p:xfrm>
          <a:off x="1259632" y="5017303"/>
          <a:ext cx="4846485" cy="1044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5" name="Equation" r:id="rId3" imgW="1129810" imgH="241195" progId="Equation.DSMT4">
                  <p:embed/>
                </p:oleObj>
              </mc:Choice>
              <mc:Fallback>
                <p:oleObj name="Equation" r:id="rId3" imgW="1129810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5017303"/>
                        <a:ext cx="4846485" cy="10445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96336" y="5277965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25.8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1834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переменном токе за то же время, равное периоду, выделится количество теплоты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6037"/>
              </p:ext>
            </p:extLst>
          </p:nvPr>
        </p:nvGraphicFramePr>
        <p:xfrm>
          <a:off x="971600" y="1131012"/>
          <a:ext cx="5632066" cy="202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5" name="Equation" r:id="rId3" imgW="1333500" imgH="482600" progId="Equation.DSMT4">
                  <p:embed/>
                </p:oleObj>
              </mc:Choice>
              <mc:Fallback>
                <p:oleObj name="Equation" r:id="rId3" imgW="1333500" imgH="482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131012"/>
                        <a:ext cx="5632066" cy="2028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496611" y="1857473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25.9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06896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Приравняв правые части выражений (25.8) и (25.9), получим:</a:t>
            </a:r>
            <a:endParaRPr lang="ru-RU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887144"/>
              </p:ext>
            </p:extLst>
          </p:nvPr>
        </p:nvGraphicFramePr>
        <p:xfrm>
          <a:off x="611560" y="4174204"/>
          <a:ext cx="6194455" cy="2108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6" name="Equation" r:id="rId5" imgW="1409088" imgH="482391" progId="Equation.DSMT4">
                  <p:embed/>
                </p:oleObj>
              </mc:Choice>
              <mc:Fallback>
                <p:oleObj name="Equation" r:id="rId5" imgW="1409088" imgH="48239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174204"/>
                        <a:ext cx="6194455" cy="21080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4065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5576" y="148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645599"/>
              </p:ext>
            </p:extLst>
          </p:nvPr>
        </p:nvGraphicFramePr>
        <p:xfrm>
          <a:off x="1331640" y="80402"/>
          <a:ext cx="4857956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7" name="Equation" r:id="rId3" imgW="1397000" imgH="520700" progId="Equation.DSMT4">
                  <p:embed/>
                </p:oleObj>
              </mc:Choice>
              <mc:Fallback>
                <p:oleObj name="Equation" r:id="rId3" imgW="1397000" imgH="520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80402"/>
                        <a:ext cx="4857956" cy="180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33" y="188640"/>
            <a:ext cx="22322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380312" y="360888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25.10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80763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учесть тригонометрическую тождественность</a:t>
            </a:r>
            <a:endParaRPr lang="ru-RU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130513"/>
              </p:ext>
            </p:extLst>
          </p:nvPr>
        </p:nvGraphicFramePr>
        <p:xfrm>
          <a:off x="2051720" y="2453835"/>
          <a:ext cx="3959946" cy="1234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8" name="Equation" r:id="rId5" imgW="1269449" imgH="393529" progId="Equation.DSMT4">
                  <p:embed/>
                </p:oleObj>
              </mc:Choice>
              <mc:Fallback>
                <p:oleObj name="Equation" r:id="rId5" imgW="1269449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453835"/>
                        <a:ext cx="3959946" cy="12343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368823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то, что среднее значение косинуса за период равно нулю, получим:</a:t>
            </a:r>
            <a:endParaRPr lang="ru-RU" sz="28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727185"/>
              </p:ext>
            </p:extLst>
          </p:nvPr>
        </p:nvGraphicFramePr>
        <p:xfrm>
          <a:off x="2085140" y="4610910"/>
          <a:ext cx="4104456" cy="1806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9" name="Equation" r:id="rId7" imgW="1091726" imgH="482391" progId="Equation.DSMT4">
                  <p:embed/>
                </p:oleObj>
              </mc:Choice>
              <mc:Fallback>
                <p:oleObj name="Equation" r:id="rId7" imgW="1091726" imgH="4823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140" y="4610910"/>
                        <a:ext cx="4104456" cy="18069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573765" y="2756605"/>
            <a:ext cx="9792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+mn-lt"/>
              </a:rPr>
              <a:t>25.11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278075" y="5252759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25.12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7246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08" y="116632"/>
            <a:ext cx="91305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Тогда выражение (25.10) для действующего значения переменного тока: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373325"/>
              </p:ext>
            </p:extLst>
          </p:nvPr>
        </p:nvGraphicFramePr>
        <p:xfrm>
          <a:off x="3275855" y="1070738"/>
          <a:ext cx="2320973" cy="1710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9" name="Equation" r:id="rId3" imgW="545626" imgH="406048" progId="Equation.DSMT4">
                  <p:embed/>
                </p:oleObj>
              </mc:Choice>
              <mc:Fallback>
                <p:oleObj name="Equation" r:id="rId3" imgW="545626" imgH="406048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5" y="1070738"/>
                        <a:ext cx="2320973" cy="17101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24328" y="1664222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25.13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408" y="2996952"/>
            <a:ext cx="9130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действующее значение напряжения:</a:t>
            </a:r>
            <a:endParaRPr lang="ru-RU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75855" y="373619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139692"/>
              </p:ext>
            </p:extLst>
          </p:nvPr>
        </p:nvGraphicFramePr>
        <p:xfrm>
          <a:off x="3275855" y="3587057"/>
          <a:ext cx="2282308" cy="1565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0" name="Equation" r:id="rId5" imgW="583947" imgH="406224" progId="Equation.DSMT4">
                  <p:embed/>
                </p:oleObj>
              </mc:Choice>
              <mc:Fallback>
                <p:oleObj name="Equation" r:id="rId5" imgW="583947" imgH="40622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5" y="3587057"/>
                        <a:ext cx="2282308" cy="15650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164288" y="4107952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25.14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408" y="5218953"/>
            <a:ext cx="91305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Действующие значения переменного тока и напряжения регистрируют стрелочные электроизмерительные приборы: амперметры и вольтметры.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2289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62" y="260648"/>
            <a:ext cx="91373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Получение переменной ЭДС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661" y="1412776"/>
            <a:ext cx="91373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практике обычно имеют дело с непостоянным током, т. е. с током, который изменяется с течением времени. 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 электромагнитные возбуждения передаются по цепи с большой скоростью, равной скорости света в вакууме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длина цепи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время, необходимое для того, чтобы возбуждение дошло до самой отдаленной точки цепи, равно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67142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2858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Иногда пользуются средними значениями переменного тока и напряжения, которые рассчитывают за половину периода, так как за время, равное периоду, их значения равны нулю.</a:t>
            </a:r>
          </a:p>
          <a:p>
            <a:pPr indent="2343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ток в цепи изменяется по закону 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sinω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его среднее значение 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равно: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839230"/>
              </p:ext>
            </p:extLst>
          </p:nvPr>
        </p:nvGraphicFramePr>
        <p:xfrm>
          <a:off x="38911" y="3047114"/>
          <a:ext cx="9105089" cy="1361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1" name="Equation" r:id="rId3" imgW="3924300" imgH="584200" progId="Equation.DSMT4">
                  <p:embed/>
                </p:oleObj>
              </mc:Choice>
              <mc:Fallback>
                <p:oleObj name="Equation" r:id="rId3" imgW="3924300" imgH="584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11" y="3047114"/>
                        <a:ext cx="9105089" cy="13613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4725144"/>
            <a:ext cx="9144000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Тогда среднее значение напряжения: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861555"/>
              </p:ext>
            </p:extLst>
          </p:nvPr>
        </p:nvGraphicFramePr>
        <p:xfrm>
          <a:off x="2051719" y="5205421"/>
          <a:ext cx="2584659" cy="1535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2" name="Equation" r:id="rId5" imgW="672808" imgH="393529" progId="Equation.DSMT4">
                  <p:embed/>
                </p:oleObj>
              </mc:Choice>
              <mc:Fallback>
                <p:oleObj name="Equation" r:id="rId5" imgW="672808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19" y="5205421"/>
                        <a:ext cx="2584659" cy="15359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580112" y="5788728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25.16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028384" y="4305170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25.15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9056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Если за это время сила тока изменяется незначительно, то ее мгновенные значения во всех сечениях проводников цепи практически одинаковы. </a:t>
            </a:r>
            <a:endParaRPr lang="en-US" sz="2800" dirty="0" smtClean="0">
              <a:effectLst/>
              <a:latin typeface="+mn-lt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Такие токи называют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квазистационарными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+mn-lt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en-US" sz="2800" dirty="0" smtClean="0">
              <a:effectLst/>
              <a:latin typeface="+mn-lt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Мгновенные значения квазистационарных токов подчиняются закону Ома и правилам Кирхгофа.</a:t>
            </a:r>
            <a:endParaRPr lang="en-US" sz="2800" dirty="0" smtClean="0">
              <a:effectLst/>
              <a:latin typeface="+mn-lt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+mn-lt"/>
              </a:rPr>
              <a:t>Для периодически изменяющихся токов с периодом </a:t>
            </a:r>
            <a:r>
              <a:rPr lang="ru-RU" sz="2800" b="1" i="1" dirty="0">
                <a:latin typeface="+mn-lt"/>
              </a:rPr>
              <a:t>T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dirty="0">
                <a:latin typeface="+mn-lt"/>
              </a:rPr>
              <a:t>условием </a:t>
            </a:r>
            <a:r>
              <a:rPr lang="ru-RU" sz="2800" dirty="0" err="1">
                <a:latin typeface="+mn-lt"/>
              </a:rPr>
              <a:t>квазистационарности</a:t>
            </a:r>
            <a:r>
              <a:rPr lang="ru-RU" sz="2800" dirty="0">
                <a:latin typeface="+mn-lt"/>
              </a:rPr>
              <a:t> является: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927798"/>
              </p:ext>
            </p:extLst>
          </p:nvPr>
        </p:nvGraphicFramePr>
        <p:xfrm>
          <a:off x="2627784" y="4642046"/>
          <a:ext cx="3053493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3" name="Equation" r:id="rId3" imgW="698197" imgH="393529" progId="Equation.DSMT4">
                  <p:embed/>
                </p:oleObj>
              </mc:Choice>
              <mc:Fallback>
                <p:oleObj name="Equation" r:id="rId3" imgW="698197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642046"/>
                        <a:ext cx="3053493" cy="17281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668344" y="522920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1537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8" y="31332"/>
            <a:ext cx="9142451" cy="6546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Примером такого тока является переменный ток.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Переменным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называется ток, сила, направление и напряжение которого периодически изменяются на противоположные. 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Такой ток представляет собой вынужденные электромагнитные колебания в электрической цепи под воздействием периодической внешней ЭДС. 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Периодом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переменного тока называется наименьший промежуток времени, на протяжении которого напряжение и сила тока выполняют одно полное колебание. 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Частотой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переменного тока называется количество периодов переменного тока за секунду.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429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ЭДС изменяется с течением времени по гармоническому закону, переменный ток называют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синусоидальным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Получение синусоидального переменного тока основано на законе электромагнитной индукции.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0349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78" y="116632"/>
            <a:ext cx="913652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Представим рамку площадью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которая равномерно вращается в однородном магнитном поле с индукцией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вокруг оси, расположенной в плоскости рамки и перпендикулярной вектору индукции магнитного поля, с угловой скоростью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Мгновенное значение ЭДС индукции, возникающей в рамке </a:t>
            </a:r>
            <a:r>
              <a:rPr lang="ru-RU" sz="2800" dirty="0">
                <a:latin typeface="+mn-lt"/>
              </a:rPr>
              <a:t>(рис.25.1)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равно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556099"/>
              </p:ext>
            </p:extLst>
          </p:nvPr>
        </p:nvGraphicFramePr>
        <p:xfrm>
          <a:off x="4572000" y="2708920"/>
          <a:ext cx="2780037" cy="1601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7" name="Equation" r:id="rId3" imgW="685800" imgH="393700" progId="Equation.DSMT4">
                  <p:embed/>
                </p:oleObj>
              </mc:Choice>
              <mc:Fallback>
                <p:oleObj name="Equation" r:id="rId3" imgW="6858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08920"/>
                        <a:ext cx="2780037" cy="16012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Рисунок 4" descr="25(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3744416" cy="21602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5071710" y="5434281"/>
            <a:ext cx="1780617" cy="515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4315" algn="ctr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25.1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21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528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9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Поскольку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071883"/>
              </p:ext>
            </p:extLst>
          </p:nvPr>
        </p:nvGraphicFramePr>
        <p:xfrm>
          <a:off x="3131840" y="254968"/>
          <a:ext cx="3371581" cy="702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76" name="Equation" r:id="rId3" imgW="837836" imgH="177723" progId="Equation.DSMT4">
                  <p:embed/>
                </p:oleObj>
              </mc:Choice>
              <mc:Fallback>
                <p:oleObj name="Equation" r:id="rId3" imgW="837836" imgH="17772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54968"/>
                        <a:ext cx="3371581" cy="7026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103532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где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 = ω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угол между направлением поля и нормалью к рамке, то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84368" y="2325357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25.2</a:t>
            </a:r>
            <a:endParaRPr lang="ru-RU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185970"/>
              </p:ext>
            </p:extLst>
          </p:nvPr>
        </p:nvGraphicFramePr>
        <p:xfrm>
          <a:off x="899592" y="2013803"/>
          <a:ext cx="6112505" cy="1146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77" name="Equation" r:id="rId5" imgW="2108200" imgH="393700" progId="Equation.DSMT4">
                  <p:embed/>
                </p:oleObj>
              </mc:Choice>
              <mc:Fallback>
                <p:oleObj name="Equation" r:id="rId5" imgW="21082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13803"/>
                        <a:ext cx="6112505" cy="11463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-8142" y="3160132"/>
            <a:ext cx="91521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Обозначив максимальное значение ЭДС индукции через </a:t>
            </a:r>
            <a:endParaRPr lang="ru-RU" sz="28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541853"/>
              </p:ext>
            </p:extLst>
          </p:nvPr>
        </p:nvGraphicFramePr>
        <p:xfrm>
          <a:off x="2987824" y="3729897"/>
          <a:ext cx="2736304" cy="986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78" name="Equation" r:id="rId7" imgW="634725" imgH="228501" progId="Equation.DSMT4">
                  <p:embed/>
                </p:oleObj>
              </mc:Choice>
              <mc:Fallback>
                <p:oleObj name="Equation" r:id="rId7" imgW="634725" imgH="22850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729897"/>
                        <a:ext cx="2736304" cy="9862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0" y="4568071"/>
            <a:ext cx="1611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получим:</a:t>
            </a:r>
            <a:endParaRPr lang="ru-RU" sz="2800" dirty="0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283152"/>
              </p:ext>
            </p:extLst>
          </p:nvPr>
        </p:nvGraphicFramePr>
        <p:xfrm>
          <a:off x="2267744" y="5100324"/>
          <a:ext cx="3330600" cy="900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79" name="Equation" r:id="rId9" imgW="850900" imgH="228600" progId="Equation.DSMT4">
                  <p:embed/>
                </p:oleObj>
              </mc:Choice>
              <mc:Fallback>
                <p:oleObj name="Equation" r:id="rId9" imgW="85090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5100324"/>
                        <a:ext cx="3330600" cy="900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7477846" y="5289205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25.3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47569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93" y="54868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ЭДС индукции изменяется с течением времени по гармоническому закону.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Рамка, которая вращается в магнитном поле, представляет собой простейший генератор переменного тока.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Промышленный генератор состоит из трех основных частей: индуктора, якоря и коллектора.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89299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7667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32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Индуктором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является постоянный магнит или электромагнит, который создает магнитное поле.</a:t>
            </a:r>
          </a:p>
          <a:p>
            <a:pPr indent="360363" algn="just"/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Якорь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это обмотка, в которой индуцируется ЭДС.</a:t>
            </a:r>
          </a:p>
          <a:p>
            <a:pPr indent="360363" algn="just"/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ru-RU" sz="32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Коллектор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представляет собой устройство, с помощью которого ЭДС снимается с якоря и подается потребителю.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60263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Serj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</TotalTime>
  <Words>864</Words>
  <Application>Microsoft Office PowerPoint</Application>
  <PresentationFormat>Экран (4:3)</PresentationFormat>
  <Paragraphs>96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Wingdings</vt:lpstr>
      <vt:lpstr>Office Theme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КВАЗІСТАЦЫЯНАРНЫЯ ТОКІ</dc:title>
  <dc:creator>50_1</dc:creator>
  <cp:lastModifiedBy>Serj-7</cp:lastModifiedBy>
  <cp:revision>64</cp:revision>
  <dcterms:created xsi:type="dcterms:W3CDTF">2005-04-05T09:33:21Z</dcterms:created>
  <dcterms:modified xsi:type="dcterms:W3CDTF">2014-05-25T17:54:40Z</dcterms:modified>
</cp:coreProperties>
</file>