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348" r:id="rId2"/>
    <p:sldId id="349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9" r:id="rId21"/>
    <p:sldId id="373" r:id="rId22"/>
    <p:sldId id="370" r:id="rId23"/>
    <p:sldId id="371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C1209-9BE2-4D84-B8C0-B8BFA4A299FE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07920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B4D97-51C8-41B9-89AF-32246A379421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6023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8901-1EB7-4ABD-B8D8-2C68EF2CC2F5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25391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8A50-703F-4DD8-AEA9-49C095F22DA1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9848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3756-BD17-42F9-981B-F5F294C4A165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22083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8215-FE85-4E17-A717-54A25A7D1465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63558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78D4-452C-4FD5-B31F-ABC01DD79398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2657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763C-0CDA-45C3-BA92-BAF875DF2551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0097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EDD4-341B-4668-9335-823ECD603773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00278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00CC6-AEAF-4F9C-8BAF-27653FCE07F0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26794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2778-2855-4309-8A2A-F7CA29E9A78B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1957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A71B7-6422-43C8-A0D1-2C06DD9515AA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44724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88640"/>
            <a:ext cx="9144000" cy="942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300"/>
              </a:spcAft>
            </a:pPr>
            <a:r>
              <a:rPr lang="ru-RU" sz="2400" spc="2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Лекция </a:t>
            </a:r>
            <a:r>
              <a:rPr lang="ru-RU" sz="24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ru-RU" sz="24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1000"/>
              </a:spcAft>
            </a:pPr>
            <a:r>
              <a:rPr lang="ru-RU" sz="2800" b="1" dirty="0" err="1" smtClean="0">
                <a:effectLst/>
                <a:latin typeface="+mn-lt"/>
                <a:cs typeface="Times New Roman" panose="02020603050405020304" pitchFamily="18" charset="0"/>
              </a:rPr>
              <a:t>Диа</a:t>
            </a:r>
            <a:r>
              <a:rPr lang="ru-RU" sz="2800" b="1" dirty="0" smtClean="0">
                <a:effectLst/>
                <a:latin typeface="+mn-lt"/>
                <a:cs typeface="Times New Roman" panose="02020603050405020304" pitchFamily="18" charset="0"/>
              </a:rPr>
              <a:t>-, пара- и ферромагнетики</a:t>
            </a:r>
            <a:endParaRPr lang="ru-RU" sz="28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628800"/>
            <a:ext cx="90364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 Диамагнетизм.</a:t>
            </a:r>
          </a:p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 Парамагнетизм.</a:t>
            </a:r>
          </a:p>
          <a:p>
            <a:endParaRPr lang="ru-RU" sz="2800" dirty="0" smtClean="0">
              <a:effectLst/>
              <a:latin typeface="Times New Roman" panose="02020603050405020304" pitchFamily="18" charset="0"/>
              <a:ea typeface="Arial Unicode MS" panose="020B0604020202020204" pitchFamily="34" charset="-128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 Ферромагнетики.</a:t>
            </a:r>
          </a:p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 Магнитный гистерезис.</a:t>
            </a:r>
          </a:p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 Работы Столетова.</a:t>
            </a:r>
          </a:p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 Точка Кюри.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30257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9955" y="213487"/>
            <a:ext cx="9144000" cy="4135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Поскольку тепловое движение атомов мешает ориентации их магнитных моментов в направлении внешнего поля, то относительная магнитная проницаемость парамагнетиков уменьшается с увеличением температуры. </a:t>
            </a: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Французский физик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П.Кюри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(1859–1906) установил, что зависимость относительной магнитной проницаемости парамагнетиков от температуры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T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подчиняются закону: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1460810"/>
              </p:ext>
            </p:extLst>
          </p:nvPr>
        </p:nvGraphicFramePr>
        <p:xfrm>
          <a:off x="3635896" y="4005064"/>
          <a:ext cx="2464095" cy="1606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64" name="Equation" r:id="rId3" imgW="609336" imgH="393529" progId="Equation.DSMT4">
                  <p:embed/>
                </p:oleObj>
              </mc:Choice>
              <mc:Fallback>
                <p:oleObj name="Equation" r:id="rId3" imgW="609336" imgH="39352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4005064"/>
                        <a:ext cx="2464095" cy="16061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028384" y="4562209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24.1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6021288"/>
            <a:ext cx="9144000" cy="54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где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C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– постоянная Кюри.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168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Ферромагнетики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620688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i="1" dirty="0" smtClean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Ферромагнетики</a:t>
            </a:r>
            <a:r>
              <a:rPr lang="ru-RU" sz="2800" dirty="0" smtClean="0">
                <a:effectLst/>
                <a:latin typeface="+mn-lt"/>
                <a:ea typeface="Times New Roman" panose="02020603050405020304" pitchFamily="18" charset="0"/>
              </a:rPr>
              <a:t> – это вещества с </a:t>
            </a:r>
            <a:r>
              <a:rPr lang="ru-RU" sz="2800" dirty="0" smtClean="0">
                <a:effectLst/>
                <a:latin typeface="+mn-lt"/>
                <a:ea typeface="Times New Roman" panose="02020603050405020304" pitchFamily="18" charset="0"/>
              </a:rPr>
              <a:t>большим</a:t>
            </a:r>
            <a:r>
              <a:rPr lang="ru-RU" sz="2800" dirty="0">
                <a:latin typeface="+mn-lt"/>
                <a:ea typeface="Times New Roman" panose="02020603050405020304" pitchFamily="18" charset="0"/>
              </a:rPr>
              <a:t>и</a:t>
            </a:r>
            <a:r>
              <a:rPr lang="ru-RU" sz="2800" dirty="0" smtClean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+mn-lt"/>
                <a:ea typeface="Times New Roman" panose="02020603050405020304" pitchFamily="18" charset="0"/>
              </a:rPr>
              <a:t>значениеми</a:t>
            </a:r>
            <a:r>
              <a:rPr lang="ru-RU" sz="2800" dirty="0" smtClean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effectLst/>
                <a:latin typeface="+mn-lt"/>
                <a:ea typeface="Times New Roman" panose="02020603050405020304" pitchFamily="18" charset="0"/>
              </a:rPr>
              <a:t>относительной магнитной проницаемости </a:t>
            </a:r>
            <a:r>
              <a:rPr lang="ru-RU" sz="2800" dirty="0" smtClean="0">
                <a:effectLst/>
                <a:latin typeface="+mn-lt"/>
                <a:ea typeface="Times New Roman" panose="02020603050405020304" pitchFamily="18" charset="0"/>
              </a:rPr>
              <a:t>    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μ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&gt;&gt; 1</a:t>
            </a:r>
            <a:r>
              <a:rPr lang="ru-RU" sz="2800" dirty="0" smtClean="0">
                <a:effectLst/>
                <a:latin typeface="+mn-lt"/>
                <a:ea typeface="Times New Roman" panose="02020603050405020304" pitchFamily="18" charset="0"/>
              </a:rPr>
              <a:t>. </a:t>
            </a:r>
          </a:p>
          <a:p>
            <a:pPr indent="360363" algn="just"/>
            <a:endParaRPr lang="ru-RU" sz="2800" dirty="0" smtClean="0">
              <a:effectLst/>
              <a:latin typeface="+mn-lt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effectLst/>
                <a:latin typeface="+mn-lt"/>
                <a:ea typeface="Times New Roman" panose="02020603050405020304" pitchFamily="18" charset="0"/>
              </a:rPr>
              <a:t>К ним относится небольшая группа кристаллических твердых тел таких, как железо, кобальт, никель, некоторые редкоземельные элементы, а также ряд сплавов</a:t>
            </a:r>
            <a:r>
              <a:rPr lang="ru-RU" sz="2800" dirty="0" smtClean="0">
                <a:effectLst/>
                <a:latin typeface="+mn-lt"/>
                <a:ea typeface="Times New Roman" panose="02020603050405020304" pitchFamily="18" charset="0"/>
              </a:rPr>
              <a:t>.</a:t>
            </a:r>
            <a:endParaRPr lang="ru-RU" sz="2800" dirty="0" smtClean="0">
              <a:effectLst/>
              <a:latin typeface="+mn-lt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effectLst/>
                <a:latin typeface="+mn-lt"/>
                <a:ea typeface="Times New Roman" panose="02020603050405020304" pitchFamily="18" charset="0"/>
              </a:rPr>
              <a:t> Специально </a:t>
            </a:r>
            <a:r>
              <a:rPr lang="ru-RU" sz="28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созданные сплавы, для которых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ru-RU" sz="28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составляет десятки тысяч единиц, называют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ферритами</a:t>
            </a:r>
            <a:r>
              <a:rPr lang="ru-RU" sz="28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363" algn="just"/>
            <a:endParaRPr lang="ru-RU" sz="2800" dirty="0" smtClean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/>
            <a:r>
              <a:rPr lang="ru-RU" sz="2800" dirty="0">
                <a:latin typeface="+mn-lt"/>
              </a:rPr>
              <a:t>Свойства ферромагнетиков определяются наличием в них при отсутствии внешнего поля областей самопроизвольной (спонтанной) намагниченности – </a:t>
            </a:r>
            <a:r>
              <a:rPr lang="ru-RU" sz="2800" i="1" dirty="0">
                <a:solidFill>
                  <a:srgbClr val="FF0000"/>
                </a:solidFill>
                <a:latin typeface="+mn-lt"/>
              </a:rPr>
              <a:t>доменов</a:t>
            </a:r>
            <a:r>
              <a:rPr lang="ru-RU" sz="2800" dirty="0">
                <a:latin typeface="+mn-lt"/>
              </a:rPr>
              <a:t>.</a:t>
            </a:r>
            <a:r>
              <a:rPr lang="ru-RU" sz="2800" dirty="0" smtClean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0673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1873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в пара- и диамагнетиках намагниченность изменяется с увеличением напряженности поля линейно, то в ферромагнетиках эта зависимость более сложная (рис.24.3).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 descr="24(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249185"/>
            <a:ext cx="3130644" cy="31797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6660232" y="3717032"/>
            <a:ext cx="1780617" cy="5447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34315" algn="ctr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 24.3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5534710"/>
            <a:ext cx="9152645" cy="99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Уже при напряженности поля порядка 100 А/м намагничивание достигает насыщения.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90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99392"/>
            <a:ext cx="9144000" cy="2777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ферромагнетиков характерно явление гистерезиса.</a:t>
            </a: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не намагниченный ферромагнетик поместить во внешнее магнитное поле, которое последовательно будем увели­чивать от нуля до 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ru-RU" sz="2800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то зависимость 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выразится кривой 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(рис.24.4), которая называется первоначальной или основной кривой намагничивания.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 descr="24(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564904"/>
            <a:ext cx="3744416" cy="417646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6362845" y="4461545"/>
            <a:ext cx="1780617" cy="5157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34315" algn="ctr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 24.4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103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2656"/>
            <a:ext cx="9144000" cy="5593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намагничивание довести до насыщения (точка 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рис.24.4), а после этого уменьшать напряженность магнитного поля, то изменение магнитной индукции 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будет происходить по кривой 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АD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которая не совпадает с 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АО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0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магнитная индукция имеет значение 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ОD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которое называется остаточной индукцией 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ост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того чтобы индукция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стала равна нулю, необходимо приложить поле противоположного направления напряженностью 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ru-RU" sz="2800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Это значение напряженности называется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коэрцитивным полем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093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2093" y="404664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дальнейшем увеличении напряженности поля до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–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800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ферромагнетик намагнитится в противоположном направлении до насыщения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–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800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60363" algn="just"/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напряженность поля снова уменьшить до нуля, будем наблюдать остаточную индукцию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–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800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дальнейшем увеличении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индукция снова достигнет значения 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800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Замкнутая кривая 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называется 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петлей гистерезиса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62406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Если ферромагнетик поместить в переменное магнитное поле, то изменение магнитной индукции будет происходить в соответствии с петлей гистерезиса.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Размеры петли гистерезиса зависят от того, в каких пределах изменяется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Если значения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такие, что возникает насыщение, площадь петли гистерезиса будет максимальной. 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меньших значениях амплитуды колебаний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насыщения не происходит. 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Петля гистерезиса, которая при этом возникнет, называется частным циклом.</a:t>
            </a:r>
            <a:endParaRPr lang="ru-RU" sz="2800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239729"/>
            <a:ext cx="2088232" cy="2599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0281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Вершины частных циклов располагаются на основной кривой намагничивания (кривая 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рис.24.4). 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Магнитная проницаемость ферромагнетика выражается формулой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391422"/>
              </p:ext>
            </p:extLst>
          </p:nvPr>
        </p:nvGraphicFramePr>
        <p:xfrm>
          <a:off x="2843808" y="2014334"/>
          <a:ext cx="2376264" cy="1745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4" name="Equation" r:id="rId3" imgW="583947" imgH="431613" progId="Equation.DSMT4">
                  <p:embed/>
                </p:oleObj>
              </mc:Choice>
              <mc:Fallback>
                <p:oleObj name="Equation" r:id="rId3" imgW="583947" imgH="43161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2014334"/>
                        <a:ext cx="2376264" cy="17458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660232" y="2492896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24.2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16" y="4365104"/>
            <a:ext cx="9142684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Однако по причине того, что между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связь неоднозначная, понятие магнитной проницаемости применяют только для основной кривой намагничивания.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414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0" y="188640"/>
            <a:ext cx="914031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0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Поскольку основная кривая намагничивания 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(рис.24.4) не является прямой линией, то магнитная проницаемость зависит от напряженности поля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(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μ = 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)) (рис.24.5).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 descr="24(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636912"/>
            <a:ext cx="3456384" cy="352839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6804248" y="4149080"/>
            <a:ext cx="17806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34315" algn="ctr">
              <a:lnSpc>
                <a:spcPct val="100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 24.5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581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6" y="116632"/>
            <a:ext cx="914233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каждого ферромагнетика существует определенная температура – 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точка Кюри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i="1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выше которой вещество теряет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ферромагнитные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свойства и переходит в парамаг­нитное состояние. 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Зависимость относительной магнитной проницаемости ферромагнетика от температуры в окрестности точки Кюри описывается 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законом Кюри–</a:t>
            </a:r>
            <a:r>
              <a:rPr lang="ru-RU" sz="28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Вейсса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2326514"/>
              </p:ext>
            </p:extLst>
          </p:nvPr>
        </p:nvGraphicFramePr>
        <p:xfrm>
          <a:off x="2195736" y="3218762"/>
          <a:ext cx="3494508" cy="216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07" name="Equation" r:id="rId3" imgW="698197" imgH="431613" progId="Equation.DSMT4">
                  <p:embed/>
                </p:oleObj>
              </mc:Choice>
              <mc:Fallback>
                <p:oleObj name="Equation" r:id="rId3" imgW="698197" imgH="43161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218762"/>
                        <a:ext cx="3494508" cy="21602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236296" y="3933056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24.3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5376560"/>
            <a:ext cx="9144000" cy="1420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где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С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– постоянная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Кюри–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Вейсса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П.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Вейсс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(1865–1940) – французский физик, разработчик феноменологической теории ферромагнетизма.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031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Диамагнетизм.  Парамагнетизм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268760"/>
            <a:ext cx="9144000" cy="416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+mn-lt"/>
                <a:ea typeface="Arial Unicode MS" panose="020B0604020202020204" pitchFamily="34" charset="-128"/>
              </a:rPr>
              <a:t>В зависимости от численного значения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+mn-lt"/>
                <a:ea typeface="Arial Unicode MS" panose="020B0604020202020204" pitchFamily="34" charset="-128"/>
              </a:rPr>
              <a:t>μ</a:t>
            </a:r>
            <a:r>
              <a:rPr lang="ru-RU" sz="2800" dirty="0" smtClean="0">
                <a:effectLst/>
                <a:latin typeface="+mn-lt"/>
                <a:ea typeface="Arial Unicode MS" panose="020B0604020202020204" pitchFamily="34" charset="-128"/>
              </a:rPr>
              <a:t> все вещества можно поделить на три группы: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+mn-lt"/>
                <a:ea typeface="Arial Unicode MS" panose="020B0604020202020204" pitchFamily="34" charset="-128"/>
              </a:rPr>
              <a:t>диамагнетики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+mn-lt"/>
                <a:ea typeface="Arial Unicode MS" panose="020B0604020202020204" pitchFamily="34" charset="-128"/>
              </a:rPr>
              <a:t>,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+mn-lt"/>
                <a:ea typeface="Arial Unicode MS" panose="020B0604020202020204" pitchFamily="34" charset="-128"/>
              </a:rPr>
              <a:t>парамагнетики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+mn-lt"/>
                <a:ea typeface="Arial Unicode MS" panose="020B0604020202020204" pitchFamily="34" charset="-128"/>
              </a:rPr>
              <a:t> и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+mn-lt"/>
                <a:ea typeface="Arial Unicode MS" panose="020B0604020202020204" pitchFamily="34" charset="-128"/>
              </a:rPr>
              <a:t>ферромагнетики</a:t>
            </a:r>
            <a:r>
              <a:rPr lang="ru-RU" sz="2800" dirty="0" smtClean="0">
                <a:effectLst/>
                <a:latin typeface="+mn-lt"/>
                <a:ea typeface="Arial Unicode MS" panose="020B0604020202020204" pitchFamily="34" charset="-128"/>
              </a:rPr>
              <a:t>. </a:t>
            </a: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endParaRPr lang="ru-RU" sz="2800" dirty="0" smtClean="0">
              <a:effectLst/>
              <a:latin typeface="+mn-lt"/>
              <a:ea typeface="Arial Unicode MS" panose="020B0604020202020204" pitchFamily="34" charset="-128"/>
            </a:endParaRP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+mn-lt"/>
                <a:ea typeface="Arial Unicode MS" panose="020B0604020202020204" pitchFamily="34" charset="-128"/>
              </a:rPr>
              <a:t>Как уже отмечалось, вещества, для которых 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+mn-lt"/>
                <a:ea typeface="Arial Unicode MS" panose="020B0604020202020204" pitchFamily="34" charset="-128"/>
              </a:rPr>
              <a:t>μ &lt; 1</a:t>
            </a:r>
            <a:r>
              <a:rPr lang="ru-RU" sz="2800" dirty="0" smtClean="0">
                <a:effectLst/>
                <a:latin typeface="+mn-lt"/>
                <a:ea typeface="Arial Unicode MS" panose="020B0604020202020204" pitchFamily="34" charset="-128"/>
              </a:rPr>
              <a:t>, называются диамагнетиками.</a:t>
            </a: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+mn-lt"/>
                <a:ea typeface="Arial Unicode MS" panose="020B0604020202020204" pitchFamily="34" charset="-128"/>
              </a:rPr>
              <a:t> </a:t>
            </a: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+mn-lt"/>
                <a:ea typeface="Arial Unicode MS" panose="020B0604020202020204" pitchFamily="34" charset="-128"/>
              </a:rPr>
              <a:t>К ним относятся висмут, медь, ртуть, серебро, золото, хлор, инертные газы и др.</a:t>
            </a:r>
          </a:p>
        </p:txBody>
      </p:sp>
    </p:spTree>
    <p:extLst>
      <p:ext uri="{BB962C8B-B14F-4D97-AF65-F5344CB8AC3E}">
        <p14:creationId xmlns:p14="http://schemas.microsoft.com/office/powerpoint/2010/main" val="19987271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5521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Основы теории ферромагнитизма разработаны русским физиком Я.И.Френкелем (1894–1952) и немецким физиком В.Гейзенбергом (1901–1976</a:t>
            </a:r>
            <a:r>
              <a:rPr lang="be-BY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be-BY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be-BY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Они 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показали, что магнитные свойства ферромагнетиков обусловлены спиновыми магнитными моментами электронов, что приводит к возникновению в кристаллах микроскопических областей – </a:t>
            </a:r>
            <a:r>
              <a:rPr lang="be-BY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доменов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be-BY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Магнитные поля всех доменов в кристалле ориентированы хаотично, поэтому в отсутствие внешнего магнитного поля кристалл в целом не намагничен.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252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96752"/>
            <a:ext cx="8102202" cy="237626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407707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</a:rPr>
              <a:t>Намагничивание </a:t>
            </a:r>
            <a:r>
              <a:rPr lang="ru-RU" sz="2800" dirty="0" err="1">
                <a:latin typeface="times new roman" panose="02020603050405020304" pitchFamily="18" charset="0"/>
              </a:rPr>
              <a:t>ферромагнитного</a:t>
            </a:r>
            <a:r>
              <a:rPr lang="ru-RU" sz="2800" dirty="0">
                <a:latin typeface="times new roman" panose="02020603050405020304" pitchFamily="18" charset="0"/>
              </a:rPr>
              <a:t> образца.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374294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672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Если образец ферромагнетика поместить во внешнее магнитное поле, то размеры доменов, магнитные моменты которых ориентированы вдоль поля, увеличиваются из-за смещения их границ</a:t>
            </a:r>
            <a:r>
              <a:rPr lang="be-BY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be-BY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be-BY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результате этого в ферромагнетике возникает сильное внутренне поле индукция которого 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'</a:t>
            </a:r>
            <a:r>
              <a:rPr lang="ru-RU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 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совпадает по направлению с индукцией внешнего поля 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</a:t>
            </a:r>
            <a:r>
              <a:rPr lang="ru-RU" sz="28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0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/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/>
            <a:r>
              <a:rPr lang="be-BY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 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'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&gt;&gt;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</a:t>
            </a:r>
            <a:r>
              <a:rPr lang="ru-RU" sz="28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0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образец остается намагниченным после снятия внешнего поля.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87116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4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Остаточная намагниченность различных ферромагнетиков неодинакова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Магнитомягкие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ферромагнетики, остаточная намагниченность которых невелика, используют в качестве сердечников трансформаторов и электромагнитов, а также носителей для записи и хранения информации (аудио, видео, ЭВМ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Магнитожесткие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ферромагнетики с большой остаточной намагниченностью используют в качестве постоянных магнитов.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13575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68760"/>
            <a:ext cx="9144000" cy="371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Стержень из твердого диамагнетика или ампула с жидким (газообразным) диамагнетиком, помещённые в однородное магнитное поле, устанавливаются перпендикулярно линиям индукции поля.</a:t>
            </a: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</a:t>
            </a: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В неоднородном магнитном поле на диамагнетик действует сила, которая стремится вытолкнуть его за пределы поля.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126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78" y="188640"/>
            <a:ext cx="9136521" cy="3259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Относительная магнитная проницаемость диамагнетика является величиной постоянной и не зависит ни от индукции внешнего магнитного поля 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B</a:t>
            </a:r>
            <a:r>
              <a:rPr lang="ru-RU" sz="2800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0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, ни от условий внешней среды (например, температуры, давления и др.).</a:t>
            </a: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Поэтому зависимость индукции магнитного поля в диамагнетике от внешнего магнитного поля является линейной (рис.24.1).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 descr="24(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645024"/>
            <a:ext cx="2880320" cy="280831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6948264" y="4221088"/>
            <a:ext cx="1780617" cy="5157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34315" algn="ctr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Рис. 24.1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631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4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Диамагнетизм свойственен всем без исключения веществам, но проявляется он только в тех веществах, суммарный магнитный момент атомов которых равен нулю.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Если такое вещество внести во внешнее магнитное поле, то на собственное движение электронов в атомах накладывается дополнительное движение, вызванное полем.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13261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672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В результате этого в каждом из атомов диамагнетика индуцируется дополнительный ток, магнитное поле которого в соответствии с правилом Ленца направлено против внешнего поля. 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Поэтому индукция результирующего магнитного поля в диамагнетике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B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равна разности индукции внешнего поля 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</a:t>
            </a:r>
            <a:r>
              <a:rPr lang="ru-RU" sz="2800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0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и внутреннего поля 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'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</a:t>
            </a:r>
            <a:endParaRPr lang="ru-RU" sz="2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0645558"/>
              </p:ext>
            </p:extLst>
          </p:nvPr>
        </p:nvGraphicFramePr>
        <p:xfrm>
          <a:off x="2411760" y="3861048"/>
          <a:ext cx="3744416" cy="1156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41" name="Equation" r:id="rId3" imgW="736600" imgH="228600" progId="Equation.DSMT4">
                  <p:embed/>
                </p:oleObj>
              </mc:Choice>
              <mc:Fallback>
                <p:oleObj name="Equation" r:id="rId3" imgW="7366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3861048"/>
                        <a:ext cx="3744416" cy="11561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4656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249" y="44624"/>
            <a:ext cx="9146249" cy="687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+mn-lt"/>
                <a:ea typeface="Arial Unicode MS" panose="020B0604020202020204" pitchFamily="34" charset="-128"/>
              </a:rPr>
              <a:t>При выключении внешнего магнитного поля индукционные «атомные токи» исчезают, т.е. диамагнетик размагничивается.</a:t>
            </a: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endParaRPr lang="ru-RU" sz="2800" dirty="0" smtClean="0">
              <a:effectLst/>
              <a:latin typeface="+mn-lt"/>
              <a:ea typeface="Times New Roman" panose="02020603050405020304" pitchFamily="18" charset="0"/>
            </a:endParaRP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+mn-lt"/>
                <a:ea typeface="Arial Unicode MS" panose="020B0604020202020204" pitchFamily="34" charset="-128"/>
              </a:rPr>
              <a:t>Вещества, относительная магнитная проницаемость которых 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+mn-lt"/>
                <a:ea typeface="Arial Unicode MS" panose="020B0604020202020204" pitchFamily="34" charset="-128"/>
              </a:rPr>
              <a:t>μ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+mn-lt"/>
                <a:ea typeface="Arial Unicode MS" panose="020B0604020202020204" pitchFamily="34" charset="-128"/>
              </a:rPr>
              <a:t>&gt; 1</a:t>
            </a:r>
            <a:r>
              <a:rPr lang="ru-RU" sz="2800" dirty="0" smtClean="0">
                <a:effectLst/>
                <a:latin typeface="+mn-lt"/>
                <a:ea typeface="Arial Unicode MS" panose="020B0604020202020204" pitchFamily="34" charset="-128"/>
              </a:rPr>
              <a:t>, называются парамагнетиками. К ним, в частности, относятся натрий, калий, магний, кальций, марганец, платина, растворы некоторых солей и др.</a:t>
            </a: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endParaRPr lang="ru-RU" sz="2800" dirty="0" smtClean="0">
              <a:effectLst/>
              <a:latin typeface="+mn-lt"/>
              <a:ea typeface="Arial Unicode MS" panose="020B0604020202020204" pitchFamily="34" charset="-128"/>
            </a:endParaRP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+mn-lt"/>
              </a:rPr>
              <a:t>Образец парамагнетика в однородном внешнем магнитном поле устанавливается вдоль линий индукции этого поля. </a:t>
            </a:r>
            <a:endParaRPr lang="ru-RU" sz="2800" dirty="0" smtClean="0">
              <a:latin typeface="+mn-lt"/>
            </a:endParaRP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latin typeface="+mn-lt"/>
              </a:rPr>
              <a:t>В </a:t>
            </a:r>
            <a:r>
              <a:rPr lang="ru-RU" sz="2800" dirty="0">
                <a:latin typeface="+mn-lt"/>
              </a:rPr>
              <a:t>неоднородном магнитном поле на парамагнетик действует сила, которая стремится втянуть его в область более сильного поля.</a:t>
            </a:r>
            <a:endParaRPr lang="ru-RU" sz="2800" dirty="0">
              <a:effectLst/>
              <a:latin typeface="+mn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299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2656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Относительная магнитная проницаемость парамагнетиков, как и диамагнетиков, не зависит от внешнего магнитного поля. 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Поэтому зависимость индукции магнитного поля парамагнетика от внешнего магнитного поля также является линейной (рис.24.2).</a:t>
            </a:r>
            <a:endParaRPr lang="ru-RU" sz="2800" dirty="0"/>
          </a:p>
        </p:txBody>
      </p:sp>
      <p:pic>
        <p:nvPicPr>
          <p:cNvPr id="3" name="Рисунок 2" descr="24(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573016"/>
            <a:ext cx="2520280" cy="280831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6345369" y="4221088"/>
            <a:ext cx="1780617" cy="5157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34315" algn="ctr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Рис. 24.2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798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Парамагнетиками являются вещества, орбитальные магнитные моменты атомов которых отличаются от нуля, а спиновые магнитные моменты атомов равны нулю.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Под действием внешнего магнитного поля орбитальные магнитные моменты атомов парамагнетика ориентируются в направлении этого поля.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Поэтому внутреннее магнитное поле парамагнетика, обусловленное «атомными токами», направлены в ту же сторону, что и внешнее намагниченное поле.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По этой причине индукция магнитного поля в парамагнетике 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=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</a:t>
            </a:r>
            <a:r>
              <a:rPr lang="ru-RU" sz="2800" baseline="-25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0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+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'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963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rj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785</TotalTime>
  <Words>1225</Words>
  <Application>Microsoft Office PowerPoint</Application>
  <PresentationFormat>Экран (4:3)</PresentationFormat>
  <Paragraphs>104</Paragraphs>
  <Slides>23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 Unicode MS</vt:lpstr>
      <vt:lpstr>Arial</vt:lpstr>
      <vt:lpstr>Times New Roman</vt:lpstr>
      <vt:lpstr>Times New Roman</vt:lpstr>
      <vt:lpstr>Wingdings</vt:lpstr>
      <vt:lpstr>Office Theme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Магнітныя ўласцівасці рэчыва</dc:title>
  <dc:creator>jan</dc:creator>
  <cp:lastModifiedBy>Serj-7</cp:lastModifiedBy>
  <cp:revision>80</cp:revision>
  <dcterms:created xsi:type="dcterms:W3CDTF">2005-04-03T18:07:27Z</dcterms:created>
  <dcterms:modified xsi:type="dcterms:W3CDTF">2014-05-16T13:09:50Z</dcterms:modified>
</cp:coreProperties>
</file>