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318" r:id="rId2"/>
    <p:sldId id="263" r:id="rId3"/>
    <p:sldId id="265" r:id="rId4"/>
    <p:sldId id="264" r:id="rId5"/>
    <p:sldId id="266" r:id="rId6"/>
    <p:sldId id="268" r:id="rId7"/>
    <p:sldId id="269" r:id="rId8"/>
    <p:sldId id="270" r:id="rId9"/>
    <p:sldId id="271" r:id="rId10"/>
    <p:sldId id="286" r:id="rId11"/>
    <p:sldId id="267" r:id="rId12"/>
    <p:sldId id="287" r:id="rId13"/>
    <p:sldId id="309" r:id="rId14"/>
    <p:sldId id="288" r:id="rId15"/>
    <p:sldId id="310" r:id="rId16"/>
    <p:sldId id="312" r:id="rId17"/>
    <p:sldId id="313" r:id="rId18"/>
    <p:sldId id="314" r:id="rId19"/>
    <p:sldId id="315" r:id="rId20"/>
    <p:sldId id="316" r:id="rId21"/>
    <p:sldId id="317" r:id="rId22"/>
    <p:sldId id="30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3CA"/>
    <a:srgbClr val="4C1918"/>
    <a:srgbClr val="2A170F"/>
    <a:srgbClr val="212932"/>
    <a:srgbClr val="374454"/>
    <a:srgbClr val="758DAF"/>
    <a:srgbClr val="AE0001"/>
    <a:srgbClr val="0248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6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91"/>
    </p:cViewPr>
  </p:sorter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BCE2D5-B586-4D05-830B-5ABC6D3B3630}" type="datetimeFigureOut">
              <a:rPr lang="en-US"/>
              <a:pPr>
                <a:defRPr/>
              </a:pPr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58CD7D2-BA27-48CA-A7F7-AAC381AA8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28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79D8E-F781-49BD-8B6F-921780915630}" type="datetimeFigureOut">
              <a:rPr lang="en-US"/>
              <a:pPr>
                <a:defRPr/>
              </a:pPr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3E01A-14DC-47DD-8049-F92124824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C61EB-AAD1-4E48-904D-19E871045684}" type="datetimeFigureOut">
              <a:rPr lang="en-US"/>
              <a:pPr>
                <a:defRPr/>
              </a:pPr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B8363-656D-4DE2-A0D0-363FF93B1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66715-F191-4A7A-8DE5-C0FD84BD368C}" type="datetimeFigureOut">
              <a:rPr lang="en-US"/>
              <a:pPr>
                <a:defRPr/>
              </a:pPr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C8AD9-F221-42DB-897D-2E5B0F2D9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42D12-9584-44A4-9868-3A37DFB8EF3F}" type="datetimeFigureOut">
              <a:rPr lang="en-US"/>
              <a:pPr>
                <a:defRPr/>
              </a:pPr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13E88-5641-48F9-93AA-2894DF28A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1ADE8-6C5F-4004-A89C-1342A870A2E8}" type="datetimeFigureOut">
              <a:rPr lang="en-US"/>
              <a:pPr>
                <a:defRPr/>
              </a:pPr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96FFB-E419-4BDC-AF79-A2DAC571C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21BC5-63B6-4F42-9501-1EC27F57BFA5}" type="datetimeFigureOut">
              <a:rPr lang="en-US"/>
              <a:pPr>
                <a:defRPr/>
              </a:pPr>
              <a:t>11/3/2017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50C6F-B9F6-42C8-BB9D-C3B9020FD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8EDD2-8B95-458E-AD59-49DCACA71E91}" type="datetimeFigureOut">
              <a:rPr lang="en-US"/>
              <a:pPr>
                <a:defRPr/>
              </a:pPr>
              <a:t>11/3/2017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F25B8-0409-4144-9971-3D500C342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BABBF-EE0E-4B2D-ABDC-87914CE4C38F}" type="datetimeFigureOut">
              <a:rPr lang="en-US"/>
              <a:pPr>
                <a:defRPr/>
              </a:pPr>
              <a:t>11/3/2017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82D0C-5634-4560-BE17-F346E840B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A5E1D-559A-409B-A916-AA634BEA5741}" type="datetimeFigureOut">
              <a:rPr lang="en-US"/>
              <a:pPr>
                <a:defRPr/>
              </a:pPr>
              <a:t>11/3/2017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C3D34-2E95-41C8-BB54-CED23ED32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04773-CCD4-43C5-8525-E1CC22C81645}" type="datetimeFigureOut">
              <a:rPr lang="en-US"/>
              <a:pPr>
                <a:defRPr/>
              </a:pPr>
              <a:t>11/3/2017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E520E-DACF-483E-A9D2-CEB6DBB5D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E92C7-92F4-4455-A12F-7F606FC0DD02}" type="datetimeFigureOut">
              <a:rPr lang="en-US"/>
              <a:pPr>
                <a:defRPr/>
              </a:pPr>
              <a:t>11/3/2017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EF07C-CC25-45AC-825C-06554827E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4363" y="1465263"/>
            <a:ext cx="7900987" cy="47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82F27D-9822-4E5E-A799-9825FF929BEA}" type="datetimeFigureOut">
              <a:rPr lang="en-US"/>
              <a:pPr>
                <a:defRPr/>
              </a:pPr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1979FC-C7AE-4700-814B-4D10807DF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0"/>
            <a:ext cx="7869238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4" name="Рисунок 10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81800" y="5287963"/>
            <a:ext cx="23622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 userDrawn="1"/>
        </p:nvSpPr>
        <p:spPr>
          <a:xfrm rot="16200000">
            <a:off x="6504781" y="5564982"/>
            <a:ext cx="1570037" cy="10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6781800" y="5278438"/>
            <a:ext cx="2362200" cy="10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0800000">
            <a:off x="6767513" y="2803525"/>
            <a:ext cx="2362200" cy="247491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 userDrawn="1"/>
        </p:nvSpPr>
        <p:spPr>
          <a:xfrm rot="5400000">
            <a:off x="4412457" y="4439443"/>
            <a:ext cx="2362200" cy="247491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1" name="Рисунок 1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1775" y="3465513"/>
            <a:ext cx="5102225" cy="3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65200" y="1419225"/>
            <a:ext cx="8178800" cy="200818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1301992"/>
            <a:ext cx="7772400" cy="209135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2489D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Дипломная работа – итоговая квалификационная работа </a:t>
            </a:r>
            <a:b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2489D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</a:br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2489D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студента-выпускника</a:t>
            </a:r>
            <a:b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2489D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</a:b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2489D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часть 1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2489D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369502" y="4244829"/>
            <a:ext cx="2095150" cy="1761688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ru-RU" b="1" dirty="0" smtClean="0"/>
              <a:t>Разработали:</a:t>
            </a:r>
          </a:p>
          <a:p>
            <a:pPr algn="l">
              <a:spcBef>
                <a:spcPts val="0"/>
              </a:spcBef>
            </a:pPr>
            <a:r>
              <a:rPr lang="ru-RU" sz="1600" b="1" dirty="0" err="1" smtClean="0">
                <a:solidFill>
                  <a:srgbClr val="002060"/>
                </a:solidFill>
              </a:rPr>
              <a:t>Азарёнок</a:t>
            </a:r>
            <a:r>
              <a:rPr lang="ru-RU" sz="1600" b="1" dirty="0" smtClean="0">
                <a:solidFill>
                  <a:srgbClr val="002060"/>
                </a:solidFill>
              </a:rPr>
              <a:t> Н.В.</a:t>
            </a:r>
          </a:p>
          <a:p>
            <a:pPr algn="l">
              <a:spcBef>
                <a:spcPts val="0"/>
              </a:spcBef>
            </a:pPr>
            <a:r>
              <a:rPr lang="ru-RU" sz="1600" b="1" dirty="0" err="1" smtClean="0">
                <a:solidFill>
                  <a:srgbClr val="002060"/>
                </a:solidFill>
              </a:rPr>
              <a:t>Оришева</a:t>
            </a:r>
            <a:r>
              <a:rPr lang="ru-RU" sz="1600" b="1" dirty="0" smtClean="0">
                <a:solidFill>
                  <a:srgbClr val="002060"/>
                </a:solidFill>
              </a:rPr>
              <a:t> О.Ф.</a:t>
            </a:r>
          </a:p>
          <a:p>
            <a:pPr algn="l">
              <a:spcBef>
                <a:spcPts val="0"/>
              </a:spcBef>
            </a:pPr>
            <a:r>
              <a:rPr lang="ru-RU" sz="1600" b="1" dirty="0" err="1" smtClean="0">
                <a:solidFill>
                  <a:srgbClr val="002060"/>
                </a:solidFill>
              </a:rPr>
              <a:t>Шавель</a:t>
            </a:r>
            <a:r>
              <a:rPr lang="ru-RU" sz="1600" b="1" dirty="0" smtClean="0">
                <a:solidFill>
                  <a:srgbClr val="002060"/>
                </a:solidFill>
              </a:rPr>
              <a:t> Н.Н.</a:t>
            </a:r>
          </a:p>
          <a:p>
            <a:pPr algn="l">
              <a:spcBef>
                <a:spcPts val="0"/>
              </a:spcBef>
            </a:pPr>
            <a:r>
              <a:rPr lang="ru-RU" sz="1600" b="1" dirty="0" err="1" smtClean="0">
                <a:solidFill>
                  <a:srgbClr val="002060"/>
                </a:solidFill>
              </a:rPr>
              <a:t>Черчес</a:t>
            </a:r>
            <a:r>
              <a:rPr lang="ru-RU" sz="1600" b="1" dirty="0" smtClean="0">
                <a:solidFill>
                  <a:srgbClr val="002060"/>
                </a:solidFill>
              </a:rPr>
              <a:t> Т.Е.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9820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grpSp>
        <p:nvGrpSpPr>
          <p:cNvPr id="11267" name="Group 96"/>
          <p:cNvGrpSpPr>
            <a:grpSpLocks/>
          </p:cNvGrpSpPr>
          <p:nvPr/>
        </p:nvGrpSpPr>
        <p:grpSpPr bwMode="auto">
          <a:xfrm>
            <a:off x="334963" y="2217738"/>
            <a:ext cx="8680450" cy="2609850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1269" name="Text Box 52"/>
            <p:cNvSpPr txBox="1">
              <a:spLocks noChangeArrowheads="1"/>
            </p:cNvSpPr>
            <p:nvPr/>
          </p:nvSpPr>
          <p:spPr bwMode="gray">
            <a:xfrm>
              <a:off x="1863" y="3238"/>
              <a:ext cx="2347" cy="1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ru-RU" sz="4000" b="1">
                  <a:solidFill>
                    <a:srgbClr val="000000"/>
                  </a:solidFill>
                </a:rPr>
                <a:t>Требования к оформлению дипломной работы </a:t>
              </a:r>
              <a:endParaRPr lang="en-US" sz="4000" b="1">
                <a:solidFill>
                  <a:srgbClr val="000000"/>
                </a:solidFill>
              </a:endParaRPr>
            </a:p>
          </p:txBody>
        </p:sp>
        <p:grpSp>
          <p:nvGrpSpPr>
            <p:cNvPr id="11270" name="Group 85"/>
            <p:cNvGrpSpPr>
              <a:grpSpLocks/>
            </p:cNvGrpSpPr>
            <p:nvPr/>
          </p:nvGrpSpPr>
          <p:grpSpPr bwMode="auto">
            <a:xfrm>
              <a:off x="1268" y="3254"/>
              <a:ext cx="623" cy="298"/>
              <a:chOff x="1414" y="3206"/>
              <a:chExt cx="623" cy="298"/>
            </a:xfrm>
          </p:grpSpPr>
          <p:grpSp>
            <p:nvGrpSpPr>
              <p:cNvPr id="11271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623" cy="298"/>
                <a:chOff x="1415" y="1276"/>
                <a:chExt cx="623" cy="298"/>
              </a:xfrm>
            </p:grpSpPr>
            <p:pic>
              <p:nvPicPr>
                <p:cNvPr id="11273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1274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578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275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57" y="1288"/>
                  <a:ext cx="536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11276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56" y="1318"/>
                  <a:ext cx="582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1272" name="Text Box 91"/>
              <p:cNvSpPr txBox="1">
                <a:spLocks noChangeArrowheads="1"/>
              </p:cNvSpPr>
              <p:nvPr/>
            </p:nvSpPr>
            <p:spPr bwMode="gray">
              <a:xfrm>
                <a:off x="1633" y="3296"/>
                <a:ext cx="182" cy="8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ru-RU" sz="3600" b="1">
                    <a:solidFill>
                      <a:srgbClr val="FFFFFF"/>
                    </a:solidFill>
                  </a:rPr>
                  <a:t>3</a:t>
                </a:r>
                <a:endParaRPr lang="en-US" sz="3600" b="1">
                  <a:solidFill>
                    <a:srgbClr val="FFFFFF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363" y="1465263"/>
            <a:ext cx="8323262" cy="47117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Набор текста работы осуществляется с использованием текстового редактора </a:t>
            </a:r>
            <a:r>
              <a:rPr lang="ru-RU" b="1" dirty="0" err="1" smtClean="0"/>
              <a:t>Word</a:t>
            </a:r>
            <a:r>
              <a:rPr lang="ru-RU" b="1" dirty="0" smtClean="0"/>
              <a:t> (рекомендуют шрифт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Times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New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Roman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размером 14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пунктов</a:t>
            </a:r>
            <a:r>
              <a:rPr lang="ru-RU" b="1" dirty="0" smtClean="0"/>
              <a:t>).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Устанавливаются </a:t>
            </a:r>
            <a:r>
              <a:rPr lang="ru-RU" b="1" dirty="0"/>
              <a:t>следующие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размеры полей</a:t>
            </a:r>
            <a:r>
              <a:rPr lang="ru-RU" b="1" dirty="0"/>
              <a:t>: верхнего и нижнего - 20 мм, левого - 30 мм, правого - 10 мм. </a:t>
            </a: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Количество </a:t>
            </a:r>
            <a:r>
              <a:rPr lang="ru-RU" b="1" dirty="0"/>
              <a:t>знаков в строке должно составлять 60-70,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межстрочный интервал должен составлять 18 пунктов, количество текстовых строк на странице -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39-40</a:t>
            </a:r>
            <a:r>
              <a:rPr lang="ru-RU" b="1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Инициалы от фамилии не отрываются (</a:t>
            </a:r>
            <a:r>
              <a:rPr lang="ru-RU" b="1" dirty="0"/>
              <a:t>используется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сочетание клавиш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shift-ctrl-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пробел</a:t>
            </a:r>
            <a:r>
              <a:rPr lang="ru-RU" b="1" dirty="0" smtClean="0"/>
              <a:t>)</a:t>
            </a:r>
          </a:p>
        </p:txBody>
      </p:sp>
      <p:grpSp>
        <p:nvGrpSpPr>
          <p:cNvPr id="12292" name="Group 96"/>
          <p:cNvGrpSpPr>
            <a:grpSpLocks/>
          </p:cNvGrpSpPr>
          <p:nvPr/>
        </p:nvGrpSpPr>
        <p:grpSpPr bwMode="auto">
          <a:xfrm>
            <a:off x="369888" y="234950"/>
            <a:ext cx="8386762" cy="868363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670" y="3283"/>
              <a:ext cx="2633" cy="20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Оформление дипломной работы:</a:t>
              </a:r>
              <a:endPara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grpSp>
          <p:nvGrpSpPr>
            <p:cNvPr id="12295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12296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12298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2299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00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12301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2297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3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628650" y="1193800"/>
            <a:ext cx="7900988" cy="4711700"/>
          </a:xfrm>
        </p:spPr>
        <p:txBody>
          <a:bodyPr/>
          <a:lstStyle/>
          <a:p>
            <a:pPr eaLnBrk="1" hangingPunct="1"/>
            <a:r>
              <a:rPr lang="ru-RU" sz="2400" smtClean="0"/>
              <a:t>Межстрочный интервал в word 2007 устанавливается так:</a:t>
            </a:r>
          </a:p>
          <a:p>
            <a:pPr eaLnBrk="1" hangingPunct="1"/>
            <a:endParaRPr lang="ru-RU" sz="2400" smtClean="0"/>
          </a:p>
        </p:txBody>
      </p:sp>
      <p:grpSp>
        <p:nvGrpSpPr>
          <p:cNvPr id="13316" name="Group 96"/>
          <p:cNvGrpSpPr>
            <a:grpSpLocks/>
          </p:cNvGrpSpPr>
          <p:nvPr/>
        </p:nvGrpSpPr>
        <p:grpSpPr bwMode="auto">
          <a:xfrm>
            <a:off x="369888" y="234950"/>
            <a:ext cx="8386762" cy="868363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670" y="3283"/>
              <a:ext cx="2633" cy="20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Оформление дипломной работы:</a:t>
              </a:r>
              <a:endPara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grpSp>
          <p:nvGrpSpPr>
            <p:cNvPr id="13320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13321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13323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3324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25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13326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3322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3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13317" name="Рисунок 9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28863" y="1649413"/>
            <a:ext cx="4295775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grpSp>
        <p:nvGrpSpPr>
          <p:cNvPr id="14339" name="Group 96"/>
          <p:cNvGrpSpPr>
            <a:grpSpLocks/>
          </p:cNvGrpSpPr>
          <p:nvPr/>
        </p:nvGrpSpPr>
        <p:grpSpPr bwMode="auto">
          <a:xfrm>
            <a:off x="369888" y="234950"/>
            <a:ext cx="8386762" cy="868363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605" y="3210"/>
              <a:ext cx="2698" cy="33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3483CA"/>
                  </a:solidFill>
                  <a:latin typeface="+mn-lt"/>
                </a:rPr>
                <a:t>Оформление дипломной работы: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Главы, параграфы, разделы …</a:t>
              </a:r>
              <a:endPara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grpSp>
          <p:nvGrpSpPr>
            <p:cNvPr id="14343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14344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14346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4347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48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14349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4345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3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1434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95300" y="1438275"/>
            <a:ext cx="8269288" cy="4505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grpSp>
        <p:nvGrpSpPr>
          <p:cNvPr id="15363" name="Group 96"/>
          <p:cNvGrpSpPr>
            <a:grpSpLocks/>
          </p:cNvGrpSpPr>
          <p:nvPr/>
        </p:nvGrpSpPr>
        <p:grpSpPr bwMode="auto">
          <a:xfrm>
            <a:off x="369888" y="577850"/>
            <a:ext cx="8386762" cy="881063"/>
            <a:chOff x="1268" y="3202"/>
            <a:chExt cx="3190" cy="350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641" y="3202"/>
              <a:ext cx="2633" cy="33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3483CA"/>
                  </a:solidFill>
                  <a:latin typeface="+mn-lt"/>
                </a:rPr>
                <a:t>Оформление дипломной работы: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Главы, параграфы, разделы …</a:t>
              </a:r>
              <a:endPara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grpSp>
          <p:nvGrpSpPr>
            <p:cNvPr id="15367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15368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15370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5371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372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15373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5369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3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1536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31800" y="1573213"/>
            <a:ext cx="8216900" cy="47640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grpSp>
        <p:nvGrpSpPr>
          <p:cNvPr id="16387" name="Group 96"/>
          <p:cNvGrpSpPr>
            <a:grpSpLocks/>
          </p:cNvGrpSpPr>
          <p:nvPr/>
        </p:nvGrpSpPr>
        <p:grpSpPr bwMode="auto">
          <a:xfrm>
            <a:off x="369888" y="577850"/>
            <a:ext cx="8386762" cy="881063"/>
            <a:chOff x="1268" y="3202"/>
            <a:chExt cx="3190" cy="350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641" y="3202"/>
              <a:ext cx="2633" cy="33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3483CA"/>
                  </a:solidFill>
                  <a:latin typeface="+mn-lt"/>
                </a:rPr>
                <a:t>Оформление дипломной работы: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Главы, параграфы, разделы …</a:t>
              </a:r>
              <a:endPara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grpSp>
          <p:nvGrpSpPr>
            <p:cNvPr id="16391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16392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16394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395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396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16397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6393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3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1638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2349500"/>
            <a:ext cx="9161463" cy="2603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grpSp>
        <p:nvGrpSpPr>
          <p:cNvPr id="17411" name="Group 96"/>
          <p:cNvGrpSpPr>
            <a:grpSpLocks/>
          </p:cNvGrpSpPr>
          <p:nvPr/>
        </p:nvGrpSpPr>
        <p:grpSpPr bwMode="auto">
          <a:xfrm>
            <a:off x="369888" y="577850"/>
            <a:ext cx="8386762" cy="881063"/>
            <a:chOff x="1268" y="3202"/>
            <a:chExt cx="3190" cy="350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641" y="3202"/>
              <a:ext cx="2633" cy="34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3483CA"/>
                  </a:solidFill>
                  <a:latin typeface="+mn-lt"/>
                </a:rPr>
                <a:t>Оформление дипломной работы: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нумерация страниц</a:t>
              </a:r>
              <a:endParaRPr lang="en-US" sz="26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grpSp>
          <p:nvGrpSpPr>
            <p:cNvPr id="17416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17417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17419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7420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21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17422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7418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3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1741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57175" y="3405188"/>
            <a:ext cx="8499475" cy="2794000"/>
          </a:xfrm>
        </p:spPr>
      </p:pic>
      <p:sp>
        <p:nvSpPr>
          <p:cNvPr id="14" name="Прямоугольник 13"/>
          <p:cNvSpPr/>
          <p:nvPr/>
        </p:nvSpPr>
        <p:spPr>
          <a:xfrm>
            <a:off x="571500" y="1651000"/>
            <a:ext cx="8039100" cy="14779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Все страницы</a:t>
            </a:r>
            <a:r>
              <a:rPr lang="ru-RU" dirty="0">
                <a:latin typeface="+mn-lt"/>
              </a:rPr>
              <a:t> работы, включая иллюстрации и приложения, </a:t>
            </a:r>
            <a:r>
              <a:rPr lang="ru-RU" b="1" dirty="0">
                <a:latin typeface="+mn-lt"/>
              </a:rPr>
              <a:t>нумеруются по порядку</a:t>
            </a:r>
            <a:r>
              <a:rPr lang="ru-RU" dirty="0">
                <a:latin typeface="+mn-lt"/>
              </a:rPr>
              <a:t>. Первой страницей считается </a:t>
            </a:r>
            <a:r>
              <a:rPr lang="ru-RU" b="1" spc="100" dirty="0">
                <a:latin typeface="+mn-lt"/>
              </a:rPr>
              <a:t>титульный лист</a:t>
            </a:r>
            <a:r>
              <a:rPr lang="ru-RU" dirty="0">
                <a:latin typeface="+mn-lt"/>
              </a:rPr>
              <a:t>, на котором </a:t>
            </a:r>
            <a:r>
              <a:rPr lang="ru-RU" b="1" dirty="0">
                <a:latin typeface="+mn-lt"/>
              </a:rPr>
              <a:t>нумерация</a:t>
            </a:r>
            <a:r>
              <a:rPr lang="ru-RU" dirty="0">
                <a:latin typeface="+mn-lt"/>
              </a:rPr>
              <a:t> страниц </a:t>
            </a:r>
            <a:r>
              <a:rPr lang="ru-RU" b="1" dirty="0">
                <a:latin typeface="+mn-lt"/>
              </a:rPr>
              <a:t>не ставится</a:t>
            </a:r>
            <a:r>
              <a:rPr lang="ru-RU" dirty="0">
                <a:latin typeface="+mn-lt"/>
              </a:rPr>
              <a:t>. Нумерация страниц дается </a:t>
            </a:r>
            <a:r>
              <a:rPr lang="ru-RU" b="1" dirty="0">
                <a:latin typeface="+mn-lt"/>
              </a:rPr>
              <a:t>арабскими цифрами. Порядковый номер </a:t>
            </a:r>
            <a:r>
              <a:rPr lang="ru-RU" dirty="0">
                <a:latin typeface="+mn-lt"/>
              </a:rPr>
              <a:t>страницы, как правило, печатается </a:t>
            </a:r>
            <a:r>
              <a:rPr lang="ru-RU" b="1" dirty="0">
                <a:latin typeface="+mn-lt"/>
              </a:rPr>
              <a:t>на середине верхнего поля страницы.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grpSp>
        <p:nvGrpSpPr>
          <p:cNvPr id="18435" name="Group 96"/>
          <p:cNvGrpSpPr>
            <a:grpSpLocks/>
          </p:cNvGrpSpPr>
          <p:nvPr/>
        </p:nvGrpSpPr>
        <p:grpSpPr bwMode="auto">
          <a:xfrm>
            <a:off x="369888" y="577850"/>
            <a:ext cx="8386762" cy="881063"/>
            <a:chOff x="1268" y="3202"/>
            <a:chExt cx="3190" cy="350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641" y="3202"/>
              <a:ext cx="2633" cy="34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3483CA"/>
                  </a:solidFill>
                  <a:latin typeface="+mn-lt"/>
                </a:rPr>
                <a:t>Оформление дипломной работы: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иллюстрации, диаграммы, таблицы …</a:t>
              </a:r>
              <a:endParaRPr lang="en-US" sz="26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grpSp>
          <p:nvGrpSpPr>
            <p:cNvPr id="18440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18441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18443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8444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45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18446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8442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3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1843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257300" y="1617663"/>
            <a:ext cx="6692900" cy="4879975"/>
          </a:xfrm>
        </p:spPr>
      </p:pic>
      <p:sp>
        <p:nvSpPr>
          <p:cNvPr id="21" name="Овал 20"/>
          <p:cNvSpPr/>
          <p:nvPr/>
        </p:nvSpPr>
        <p:spPr>
          <a:xfrm>
            <a:off x="1016000" y="5511800"/>
            <a:ext cx="6921500" cy="8255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grpSp>
        <p:nvGrpSpPr>
          <p:cNvPr id="19459" name="Group 96"/>
          <p:cNvGrpSpPr>
            <a:grpSpLocks/>
          </p:cNvGrpSpPr>
          <p:nvPr/>
        </p:nvGrpSpPr>
        <p:grpSpPr bwMode="auto">
          <a:xfrm>
            <a:off x="369888" y="577850"/>
            <a:ext cx="8386762" cy="881063"/>
            <a:chOff x="1268" y="3202"/>
            <a:chExt cx="3190" cy="350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641" y="3202"/>
              <a:ext cx="2633" cy="34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3483CA"/>
                  </a:solidFill>
                  <a:latin typeface="+mn-lt"/>
                </a:rPr>
                <a:t>Оформление дипломной работы: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иллюстрации, диаграммы, таблицы …</a:t>
              </a:r>
              <a:endParaRPr lang="en-US" sz="26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grpSp>
          <p:nvGrpSpPr>
            <p:cNvPr id="19464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19465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19467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9468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469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19470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9466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3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1946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850900" y="1804988"/>
            <a:ext cx="7283450" cy="4265612"/>
          </a:xfrm>
        </p:spPr>
      </p:pic>
      <p:sp>
        <p:nvSpPr>
          <p:cNvPr id="14" name="Овал 13"/>
          <p:cNvSpPr/>
          <p:nvPr/>
        </p:nvSpPr>
        <p:spPr>
          <a:xfrm>
            <a:off x="901700" y="3289300"/>
            <a:ext cx="7086600" cy="660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grpSp>
        <p:nvGrpSpPr>
          <p:cNvPr id="20483" name="Group 96"/>
          <p:cNvGrpSpPr>
            <a:grpSpLocks/>
          </p:cNvGrpSpPr>
          <p:nvPr/>
        </p:nvGrpSpPr>
        <p:grpSpPr bwMode="auto">
          <a:xfrm>
            <a:off x="369888" y="577850"/>
            <a:ext cx="8386762" cy="881063"/>
            <a:chOff x="1268" y="3202"/>
            <a:chExt cx="3190" cy="350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641" y="3202"/>
              <a:ext cx="2633" cy="34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3483CA"/>
                  </a:solidFill>
                  <a:latin typeface="+mn-lt"/>
                </a:rPr>
                <a:t>Оформление дипломной работы: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иллюстрации, диаграммы, таблицы …</a:t>
              </a:r>
              <a:endParaRPr lang="en-US" sz="26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grpSp>
          <p:nvGrpSpPr>
            <p:cNvPr id="20488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20489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20491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0492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493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20494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20490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3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2048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511300" y="1654175"/>
            <a:ext cx="6070600" cy="4711700"/>
          </a:xfrm>
        </p:spPr>
      </p:pic>
      <p:sp>
        <p:nvSpPr>
          <p:cNvPr id="17" name="Овал 16"/>
          <p:cNvSpPr/>
          <p:nvPr/>
        </p:nvSpPr>
        <p:spPr>
          <a:xfrm>
            <a:off x="1422400" y="4787900"/>
            <a:ext cx="2413000" cy="520700"/>
          </a:xfrm>
          <a:prstGeom prst="ellipse">
            <a:avLst/>
          </a:prstGeom>
          <a:solidFill>
            <a:schemeClr val="accent1">
              <a:alpha val="6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b="1" smtClean="0"/>
              <a:t>План обсуждения:</a:t>
            </a:r>
            <a:endParaRPr lang="ru-RU" smtClean="0"/>
          </a:p>
        </p:txBody>
      </p:sp>
      <p:grpSp>
        <p:nvGrpSpPr>
          <p:cNvPr id="3075" name="Group 96"/>
          <p:cNvGrpSpPr>
            <a:grpSpLocks/>
          </p:cNvGrpSpPr>
          <p:nvPr/>
        </p:nvGrpSpPr>
        <p:grpSpPr bwMode="auto">
          <a:xfrm>
            <a:off x="433388" y="925513"/>
            <a:ext cx="8386762" cy="873125"/>
            <a:chOff x="1268" y="3205"/>
            <a:chExt cx="3190" cy="347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117" name="Text Box 52"/>
            <p:cNvSpPr txBox="1">
              <a:spLocks noChangeArrowheads="1"/>
            </p:cNvSpPr>
            <p:nvPr/>
          </p:nvSpPr>
          <p:spPr bwMode="gray">
            <a:xfrm>
              <a:off x="1517" y="3205"/>
              <a:ext cx="2633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ru-RU" sz="2400" b="1">
                  <a:solidFill>
                    <a:srgbClr val="000000"/>
                  </a:solidFill>
                </a:rPr>
                <a:t>Промежуточные этапы аттестации при подготовке дипломной работы</a:t>
              </a:r>
              <a:endParaRPr lang="en-US" sz="2400" b="1">
                <a:solidFill>
                  <a:srgbClr val="000000"/>
                </a:solidFill>
              </a:endParaRPr>
            </a:p>
          </p:txBody>
        </p:sp>
        <p:grpSp>
          <p:nvGrpSpPr>
            <p:cNvPr id="3118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3119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3121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122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123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3124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120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1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076" name="Group 96"/>
          <p:cNvGrpSpPr>
            <a:grpSpLocks/>
          </p:cNvGrpSpPr>
          <p:nvPr/>
        </p:nvGrpSpPr>
        <p:grpSpPr bwMode="auto">
          <a:xfrm>
            <a:off x="465138" y="1898650"/>
            <a:ext cx="8386762" cy="1223963"/>
            <a:chOff x="1268" y="3207"/>
            <a:chExt cx="3190" cy="486"/>
          </a:xfrm>
        </p:grpSpPr>
        <p:sp>
          <p:nvSpPr>
            <p:cNvPr id="9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108" name="Text Box 52"/>
            <p:cNvSpPr txBox="1">
              <a:spLocks noChangeArrowheads="1"/>
            </p:cNvSpPr>
            <p:nvPr/>
          </p:nvSpPr>
          <p:spPr bwMode="gray">
            <a:xfrm>
              <a:off x="1521" y="3216"/>
              <a:ext cx="2633" cy="4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ru-RU" sz="2400" b="1">
                  <a:solidFill>
                    <a:srgbClr val="000000"/>
                  </a:solidFill>
                </a:rPr>
                <a:t>Структура дипломной работы и ее презентации на защите</a:t>
              </a:r>
              <a:endParaRPr lang="en-US" sz="2400" b="1">
                <a:solidFill>
                  <a:srgbClr val="000000"/>
                </a:solidFill>
              </a:endParaRPr>
            </a:p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grpSp>
          <p:nvGrpSpPr>
            <p:cNvPr id="3109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3110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3112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113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114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3115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111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2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077" name="Group 96"/>
          <p:cNvGrpSpPr>
            <a:grpSpLocks/>
          </p:cNvGrpSpPr>
          <p:nvPr/>
        </p:nvGrpSpPr>
        <p:grpSpPr bwMode="auto">
          <a:xfrm>
            <a:off x="450850" y="2868613"/>
            <a:ext cx="8386763" cy="868362"/>
            <a:chOff x="1268" y="3207"/>
            <a:chExt cx="3190" cy="345"/>
          </a:xfrm>
        </p:grpSpPr>
        <p:sp>
          <p:nvSpPr>
            <p:cNvPr id="10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099" name="Text Box 52"/>
            <p:cNvSpPr txBox="1">
              <a:spLocks noChangeArrowheads="1"/>
            </p:cNvSpPr>
            <p:nvPr/>
          </p:nvSpPr>
          <p:spPr bwMode="gray">
            <a:xfrm>
              <a:off x="1521" y="3283"/>
              <a:ext cx="2633" cy="18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ru-RU" sz="2400" b="1">
                  <a:solidFill>
                    <a:srgbClr val="000000"/>
                  </a:solidFill>
                </a:rPr>
                <a:t>Требования к оформлению дипломной работы </a:t>
              </a:r>
              <a:endParaRPr lang="en-US" sz="2400" b="1">
                <a:solidFill>
                  <a:srgbClr val="000000"/>
                </a:solidFill>
              </a:endParaRPr>
            </a:p>
          </p:txBody>
        </p:sp>
        <p:grpSp>
          <p:nvGrpSpPr>
            <p:cNvPr id="3100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3101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3103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104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105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3106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102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3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078" name="Group 96"/>
          <p:cNvGrpSpPr>
            <a:grpSpLocks/>
          </p:cNvGrpSpPr>
          <p:nvPr/>
        </p:nvGrpSpPr>
        <p:grpSpPr bwMode="auto">
          <a:xfrm>
            <a:off x="469900" y="3902075"/>
            <a:ext cx="8386763" cy="912813"/>
            <a:chOff x="1268" y="3207"/>
            <a:chExt cx="3190" cy="362"/>
          </a:xfrm>
        </p:grpSpPr>
        <p:sp>
          <p:nvSpPr>
            <p:cNvPr id="11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090" name="Text Box 52"/>
            <p:cNvSpPr txBox="1">
              <a:spLocks noChangeArrowheads="1"/>
            </p:cNvSpPr>
            <p:nvPr/>
          </p:nvSpPr>
          <p:spPr bwMode="gray">
            <a:xfrm>
              <a:off x="1514" y="3239"/>
              <a:ext cx="2633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ru-RU" sz="2400" b="1">
                  <a:solidFill>
                    <a:srgbClr val="000000"/>
                  </a:solidFill>
                </a:rPr>
                <a:t>Требования к оформлению списка литературы и литературных ссылок в дипломной работе</a:t>
              </a:r>
              <a:endParaRPr lang="en-US" sz="2400" b="1">
                <a:solidFill>
                  <a:srgbClr val="000000"/>
                </a:solidFill>
              </a:endParaRPr>
            </a:p>
          </p:txBody>
        </p:sp>
        <p:grpSp>
          <p:nvGrpSpPr>
            <p:cNvPr id="3091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3092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3094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095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096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3097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093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4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079" name="Group 96"/>
          <p:cNvGrpSpPr>
            <a:grpSpLocks/>
          </p:cNvGrpSpPr>
          <p:nvPr/>
        </p:nvGrpSpPr>
        <p:grpSpPr bwMode="auto">
          <a:xfrm>
            <a:off x="433388" y="4873625"/>
            <a:ext cx="8386762" cy="873125"/>
            <a:chOff x="1268" y="3207"/>
            <a:chExt cx="3190" cy="347"/>
          </a:xfrm>
        </p:grpSpPr>
        <p:sp>
          <p:nvSpPr>
            <p:cNvPr id="12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081" name="Text Box 52"/>
            <p:cNvSpPr txBox="1">
              <a:spLocks noChangeArrowheads="1"/>
            </p:cNvSpPr>
            <p:nvPr/>
          </p:nvSpPr>
          <p:spPr bwMode="gray">
            <a:xfrm>
              <a:off x="1523" y="3224"/>
              <a:ext cx="2633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ru-RU" sz="2400" b="1">
                  <a:solidFill>
                    <a:srgbClr val="000000"/>
                  </a:solidFill>
                </a:rPr>
                <a:t>Требования к обработке статистических данных дипломного исследования</a:t>
              </a:r>
              <a:endParaRPr lang="en-US" sz="2400" b="1">
                <a:solidFill>
                  <a:srgbClr val="000000"/>
                </a:solidFill>
              </a:endParaRPr>
            </a:p>
          </p:txBody>
        </p:sp>
        <p:grpSp>
          <p:nvGrpSpPr>
            <p:cNvPr id="3082" name="Group 85"/>
            <p:cNvGrpSpPr>
              <a:grpSpLocks/>
            </p:cNvGrpSpPr>
            <p:nvPr/>
          </p:nvGrpSpPr>
          <p:grpSpPr bwMode="auto">
            <a:xfrm>
              <a:off x="1268" y="3254"/>
              <a:ext cx="275" cy="298"/>
              <a:chOff x="1414" y="3206"/>
              <a:chExt cx="275" cy="298"/>
            </a:xfrm>
          </p:grpSpPr>
          <p:grpSp>
            <p:nvGrpSpPr>
              <p:cNvPr id="3083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3085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086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087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3088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084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96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b="1">
                    <a:solidFill>
                      <a:srgbClr val="FFFFFF"/>
                    </a:solidFill>
                  </a:rPr>
                  <a:t>5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grpSp>
        <p:nvGrpSpPr>
          <p:cNvPr id="21507" name="Group 96"/>
          <p:cNvGrpSpPr>
            <a:grpSpLocks/>
          </p:cNvGrpSpPr>
          <p:nvPr/>
        </p:nvGrpSpPr>
        <p:grpSpPr bwMode="auto">
          <a:xfrm>
            <a:off x="369888" y="577850"/>
            <a:ext cx="8386762" cy="881063"/>
            <a:chOff x="1268" y="3202"/>
            <a:chExt cx="3190" cy="350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641" y="3202"/>
              <a:ext cx="2633" cy="34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3483CA"/>
                  </a:solidFill>
                  <a:latin typeface="+mn-lt"/>
                </a:rPr>
                <a:t>Оформление дипломной работы: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иллюстрации, диаграммы, таблицы …</a:t>
              </a:r>
              <a:endParaRPr lang="en-US" sz="26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grpSp>
          <p:nvGrpSpPr>
            <p:cNvPr id="21512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21513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21515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1516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517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21518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21514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3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2150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39763" y="1765300"/>
            <a:ext cx="7934325" cy="4508500"/>
          </a:xfrm>
        </p:spPr>
      </p:pic>
      <p:sp>
        <p:nvSpPr>
          <p:cNvPr id="21" name="Овал 20"/>
          <p:cNvSpPr/>
          <p:nvPr/>
        </p:nvSpPr>
        <p:spPr>
          <a:xfrm>
            <a:off x="1638300" y="3886200"/>
            <a:ext cx="2413000" cy="520700"/>
          </a:xfrm>
          <a:prstGeom prst="ellipse">
            <a:avLst/>
          </a:prstGeom>
          <a:solidFill>
            <a:schemeClr val="accent1">
              <a:alpha val="6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grpSp>
        <p:nvGrpSpPr>
          <p:cNvPr id="22531" name="Group 96"/>
          <p:cNvGrpSpPr>
            <a:grpSpLocks/>
          </p:cNvGrpSpPr>
          <p:nvPr/>
        </p:nvGrpSpPr>
        <p:grpSpPr bwMode="auto">
          <a:xfrm>
            <a:off x="369888" y="577850"/>
            <a:ext cx="8386762" cy="881063"/>
            <a:chOff x="1268" y="3202"/>
            <a:chExt cx="3190" cy="350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641" y="3202"/>
              <a:ext cx="2633" cy="34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3483CA"/>
                  </a:solidFill>
                  <a:latin typeface="+mn-lt"/>
                </a:rPr>
                <a:t>Оформление дипломной работы: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иллюстрации, диаграммы, таблицы …</a:t>
              </a:r>
              <a:endParaRPr lang="en-US" sz="26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grpSp>
          <p:nvGrpSpPr>
            <p:cNvPr id="22536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22537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22539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2540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541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22542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22538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3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2253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46100" y="2336800"/>
            <a:ext cx="7991475" cy="3175000"/>
          </a:xfrm>
        </p:spPr>
      </p:pic>
      <p:sp>
        <p:nvSpPr>
          <p:cNvPr id="16" name="Овал 15"/>
          <p:cNvSpPr/>
          <p:nvPr/>
        </p:nvSpPr>
        <p:spPr>
          <a:xfrm>
            <a:off x="1028700" y="4813300"/>
            <a:ext cx="17272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1143000" y="2174581"/>
            <a:ext cx="6858000" cy="2670763"/>
          </a:xfrm>
        </p:spPr>
        <p:txBody>
          <a:bodyPr rtlCol="0">
            <a:normAutofit/>
          </a:bodyPr>
          <a:lstStyle/>
          <a:p>
            <a:pPr marL="0" lvl="1" indent="2880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 Black" panose="020B0A04020102020204" pitchFamily="34" charset="0"/>
              </a:rPr>
              <a:t>Продолжение следует …</a:t>
            </a:r>
            <a:endParaRPr lang="ru-RU" sz="44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Black" panose="020B0A04020102020204" pitchFamily="34" charset="0"/>
            </a:endParaRPr>
          </a:p>
          <a:p>
            <a:pPr marL="0" lvl="1" indent="2880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8000" dirty="0"/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8000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grpSp>
        <p:nvGrpSpPr>
          <p:cNvPr id="4099" name="Group 96"/>
          <p:cNvGrpSpPr>
            <a:grpSpLocks/>
          </p:cNvGrpSpPr>
          <p:nvPr/>
        </p:nvGrpSpPr>
        <p:grpSpPr bwMode="auto">
          <a:xfrm>
            <a:off x="334963" y="2217738"/>
            <a:ext cx="8680450" cy="2609850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101" name="Text Box 52"/>
            <p:cNvSpPr txBox="1">
              <a:spLocks noChangeArrowheads="1"/>
            </p:cNvSpPr>
            <p:nvPr/>
          </p:nvSpPr>
          <p:spPr bwMode="gray">
            <a:xfrm>
              <a:off x="1863" y="3238"/>
              <a:ext cx="2347" cy="2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ru-RU" sz="4000" b="1">
                  <a:solidFill>
                    <a:srgbClr val="000000"/>
                  </a:solidFill>
                </a:rPr>
                <a:t>Промежуточные этапы аттестации при подготовке дипломной работы</a:t>
              </a:r>
              <a:endParaRPr lang="en-US" sz="4000" b="1">
                <a:solidFill>
                  <a:srgbClr val="000000"/>
                </a:solidFill>
              </a:endParaRPr>
            </a:p>
          </p:txBody>
        </p:sp>
        <p:grpSp>
          <p:nvGrpSpPr>
            <p:cNvPr id="4102" name="Group 85"/>
            <p:cNvGrpSpPr>
              <a:grpSpLocks/>
            </p:cNvGrpSpPr>
            <p:nvPr/>
          </p:nvGrpSpPr>
          <p:grpSpPr bwMode="auto">
            <a:xfrm>
              <a:off x="1268" y="3254"/>
              <a:ext cx="623" cy="298"/>
              <a:chOff x="1414" y="3206"/>
              <a:chExt cx="623" cy="298"/>
            </a:xfrm>
          </p:grpSpPr>
          <p:grpSp>
            <p:nvGrpSpPr>
              <p:cNvPr id="4103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623" cy="298"/>
                <a:chOff x="1415" y="1276"/>
                <a:chExt cx="623" cy="298"/>
              </a:xfrm>
            </p:grpSpPr>
            <p:pic>
              <p:nvPicPr>
                <p:cNvPr id="4105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4106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578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07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57" y="1288"/>
                  <a:ext cx="536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4108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56" y="1318"/>
                  <a:ext cx="582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4104" name="Text Box 91"/>
              <p:cNvSpPr txBox="1">
                <a:spLocks noChangeArrowheads="1"/>
              </p:cNvSpPr>
              <p:nvPr/>
            </p:nvSpPr>
            <p:spPr bwMode="gray">
              <a:xfrm>
                <a:off x="1633" y="3296"/>
                <a:ext cx="182" cy="8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ru-RU" sz="3600" b="1">
                    <a:solidFill>
                      <a:srgbClr val="FFFFFF"/>
                    </a:solidFill>
                  </a:rPr>
                  <a:t>1</a:t>
                </a:r>
                <a:endParaRPr lang="en-US" sz="3600" b="1">
                  <a:solidFill>
                    <a:srgbClr val="FFFFFF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1175" y="1295400"/>
            <a:ext cx="8174038" cy="496411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smtClean="0"/>
              <a:t>До </a:t>
            </a:r>
            <a:r>
              <a:rPr lang="ru-RU" sz="2400" b="1" smtClean="0"/>
              <a:t>15.10.2017</a:t>
            </a:r>
            <a:r>
              <a:rPr lang="ru-RU" sz="2400" smtClean="0"/>
              <a:t> </a:t>
            </a:r>
            <a:r>
              <a:rPr lang="ru-RU" sz="2400" dirty="0" smtClean="0"/>
              <a:t>руководитель выдает студенту «Задание на дипломную работу», которое представляется  ГЭК (переплетается в работу).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На основании «Задания» студент делает план-проспект и защищает его на заседании кафедры (</a:t>
            </a:r>
            <a:r>
              <a:rPr lang="ru-RU" sz="2400" b="1" dirty="0" smtClean="0"/>
              <a:t>30.10.2017</a:t>
            </a:r>
            <a:r>
              <a:rPr lang="ru-RU" sz="2400" dirty="0" smtClean="0"/>
              <a:t>).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Дипломная работа и отзыв руководителя на нее </a:t>
            </a:r>
            <a:r>
              <a:rPr lang="ru-RU" sz="2400" b="1" dirty="0" smtClean="0"/>
              <a:t>не позднее чем за 1,5 месяца</a:t>
            </a:r>
            <a:r>
              <a:rPr lang="ru-RU" sz="2400" dirty="0" smtClean="0"/>
              <a:t> до начала ГЭК представляется студентом на кафедру для предзащиты (</a:t>
            </a:r>
            <a:r>
              <a:rPr lang="ru-RU" sz="2400" b="1" dirty="0" smtClean="0"/>
              <a:t>конец апреля 2018</a:t>
            </a:r>
            <a:r>
              <a:rPr lang="ru-RU" sz="2400" dirty="0" smtClean="0"/>
              <a:t>). </a:t>
            </a:r>
            <a:r>
              <a:rPr lang="ru-RU" sz="2400" b="1" dirty="0" smtClean="0"/>
              <a:t>Используйте возможности нашей студенческой конференции!!!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Не позднее чем </a:t>
            </a:r>
            <a:r>
              <a:rPr lang="ru-RU" sz="2400" b="1" dirty="0" smtClean="0"/>
              <a:t>за месяц до защиты </a:t>
            </a:r>
            <a:r>
              <a:rPr lang="ru-RU" sz="2400" dirty="0" smtClean="0"/>
              <a:t>работа направляется на рецензию. Рецензент </a:t>
            </a:r>
            <a:r>
              <a:rPr lang="ru-RU" sz="2400" b="1" dirty="0" smtClean="0"/>
              <a:t>имеет право затребовать </a:t>
            </a:r>
            <a:r>
              <a:rPr lang="ru-RU" sz="2400" dirty="0" smtClean="0"/>
              <a:t>дополнительные материалы.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 smtClean="0"/>
              <a:t>Не позднее чем за 2 недели до защиты </a:t>
            </a:r>
            <a:r>
              <a:rPr lang="ru-RU" sz="2400" dirty="0" smtClean="0"/>
              <a:t>работа вместе с рецензией представляется на кафедру (</a:t>
            </a:r>
            <a:r>
              <a:rPr lang="ru-RU" sz="2400" b="1" dirty="0" smtClean="0"/>
              <a:t>28.05.2018</a:t>
            </a:r>
            <a:r>
              <a:rPr lang="ru-RU" sz="2400" dirty="0" smtClean="0"/>
              <a:t>). Студент должен быть ознакомлен с рецензией </a:t>
            </a:r>
            <a:r>
              <a:rPr lang="ru-RU" sz="2400" b="1" dirty="0" smtClean="0"/>
              <a:t>не менее чем за сутки до защиты!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dirty="0"/>
          </a:p>
        </p:txBody>
      </p:sp>
      <p:grpSp>
        <p:nvGrpSpPr>
          <p:cNvPr id="5124" name="Group 96"/>
          <p:cNvGrpSpPr>
            <a:grpSpLocks/>
          </p:cNvGrpSpPr>
          <p:nvPr/>
        </p:nvGrpSpPr>
        <p:grpSpPr bwMode="auto">
          <a:xfrm>
            <a:off x="482600" y="222250"/>
            <a:ext cx="8386763" cy="954088"/>
            <a:chOff x="1268" y="3205"/>
            <a:chExt cx="3190" cy="379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517" y="3205"/>
              <a:ext cx="2633" cy="37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Промежуточные этапы аттестации при подготовке дипломной работы:</a:t>
              </a:r>
              <a:endPara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grpSp>
          <p:nvGrpSpPr>
            <p:cNvPr id="5127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5128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5130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5131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32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5133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5129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1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Составление и выдачу задания на дипломную работу.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Рекомендацию студентам необходимой литературы.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Проведение систематических консультаций, контроля результатов исследования.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Контроль за ходом выполнения и качеством оформления в соответствии с требованиями (вплоть до защиты), ответственность за представленную работу.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Составление отзыва о дипломной работе.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dirty="0"/>
          </a:p>
        </p:txBody>
      </p:sp>
      <p:grpSp>
        <p:nvGrpSpPr>
          <p:cNvPr id="6148" name="Group 96"/>
          <p:cNvGrpSpPr>
            <a:grpSpLocks/>
          </p:cNvGrpSpPr>
          <p:nvPr/>
        </p:nvGrpSpPr>
        <p:grpSpPr bwMode="auto">
          <a:xfrm>
            <a:off x="482600" y="227013"/>
            <a:ext cx="8386763" cy="869950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670" y="3283"/>
              <a:ext cx="2633" cy="20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Руководство работой включает:</a:t>
              </a:r>
              <a:endPara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grpSp>
          <p:nvGrpSpPr>
            <p:cNvPr id="6151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6152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6154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155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156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6157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6153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1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grpSp>
        <p:nvGrpSpPr>
          <p:cNvPr id="7171" name="Group 96"/>
          <p:cNvGrpSpPr>
            <a:grpSpLocks/>
          </p:cNvGrpSpPr>
          <p:nvPr/>
        </p:nvGrpSpPr>
        <p:grpSpPr bwMode="auto">
          <a:xfrm>
            <a:off x="334963" y="2217738"/>
            <a:ext cx="8680450" cy="2790825"/>
            <a:chOff x="1268" y="3207"/>
            <a:chExt cx="3190" cy="369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173" name="Text Box 52"/>
            <p:cNvSpPr txBox="1">
              <a:spLocks noChangeArrowheads="1"/>
            </p:cNvSpPr>
            <p:nvPr/>
          </p:nvSpPr>
          <p:spPr bwMode="gray">
            <a:xfrm>
              <a:off x="1863" y="3238"/>
              <a:ext cx="2347" cy="3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ru-RU" sz="4000" b="1">
                  <a:solidFill>
                    <a:srgbClr val="000000"/>
                  </a:solidFill>
                </a:rPr>
                <a:t>Структура дипломной работы и ее презентации на защите</a:t>
              </a:r>
              <a:endParaRPr lang="en-US" sz="4000" b="1">
                <a:solidFill>
                  <a:srgbClr val="000000"/>
                </a:solidFill>
              </a:endParaRPr>
            </a:p>
            <a:p>
              <a:pPr eaLnBrk="1" hangingPunct="1"/>
              <a:endParaRPr lang="en-US" sz="4000" b="1">
                <a:solidFill>
                  <a:srgbClr val="000000"/>
                </a:solidFill>
              </a:endParaRPr>
            </a:p>
          </p:txBody>
        </p:sp>
        <p:grpSp>
          <p:nvGrpSpPr>
            <p:cNvPr id="7174" name="Group 85"/>
            <p:cNvGrpSpPr>
              <a:grpSpLocks/>
            </p:cNvGrpSpPr>
            <p:nvPr/>
          </p:nvGrpSpPr>
          <p:grpSpPr bwMode="auto">
            <a:xfrm>
              <a:off x="1268" y="3254"/>
              <a:ext cx="623" cy="298"/>
              <a:chOff x="1414" y="3206"/>
              <a:chExt cx="623" cy="298"/>
            </a:xfrm>
          </p:grpSpPr>
          <p:grpSp>
            <p:nvGrpSpPr>
              <p:cNvPr id="7175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623" cy="298"/>
                <a:chOff x="1415" y="1276"/>
                <a:chExt cx="623" cy="298"/>
              </a:xfrm>
            </p:grpSpPr>
            <p:pic>
              <p:nvPicPr>
                <p:cNvPr id="7177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178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578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79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57" y="1288"/>
                  <a:ext cx="536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7180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56" y="1318"/>
                  <a:ext cx="582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7176" name="Text Box 91"/>
              <p:cNvSpPr txBox="1">
                <a:spLocks noChangeArrowheads="1"/>
              </p:cNvSpPr>
              <p:nvPr/>
            </p:nvSpPr>
            <p:spPr bwMode="gray">
              <a:xfrm>
                <a:off x="1633" y="3296"/>
                <a:ext cx="182" cy="8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ru-RU" sz="3600" b="1">
                    <a:solidFill>
                      <a:srgbClr val="FFFFFF"/>
                    </a:solidFill>
                  </a:rPr>
                  <a:t>2</a:t>
                </a:r>
                <a:endParaRPr lang="en-US" sz="3600" b="1">
                  <a:solidFill>
                    <a:srgbClr val="FFFFFF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8100" y="1465263"/>
            <a:ext cx="7639050" cy="47117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Титульный лист </a:t>
            </a:r>
            <a:r>
              <a:rPr lang="ru-RU" dirty="0" smtClean="0"/>
              <a:t>(см. образец);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Задание </a:t>
            </a:r>
            <a:r>
              <a:rPr lang="ru-RU" dirty="0" smtClean="0"/>
              <a:t>на дипломную работу;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Оглавление</a:t>
            </a:r>
            <a:r>
              <a:rPr lang="ru-RU" dirty="0" smtClean="0"/>
              <a:t> </a:t>
            </a:r>
            <a:r>
              <a:rPr lang="ru-RU" dirty="0"/>
              <a:t>(см. образец</a:t>
            </a:r>
            <a:r>
              <a:rPr lang="ru-RU" dirty="0" smtClean="0"/>
              <a:t>);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Перечень условных обозначений</a:t>
            </a:r>
            <a:r>
              <a:rPr lang="ru-RU" dirty="0" smtClean="0"/>
              <a:t>…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Реферат</a:t>
            </a:r>
            <a:r>
              <a:rPr lang="ru-RU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Введение</a:t>
            </a:r>
            <a:r>
              <a:rPr lang="ru-RU" dirty="0" smtClean="0"/>
              <a:t> (до трех страниц);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Основная часть </a:t>
            </a:r>
            <a:r>
              <a:rPr lang="ru-RU" dirty="0" smtClean="0"/>
              <a:t>(70-80% объема);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Заключение</a:t>
            </a:r>
            <a:r>
              <a:rPr lang="ru-RU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Список использованной литературы</a:t>
            </a:r>
            <a:r>
              <a:rPr lang="ru-RU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Приложения</a:t>
            </a:r>
            <a:r>
              <a:rPr lang="ru-RU" dirty="0" smtClean="0"/>
              <a:t> (при необходимости)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Резюме на английском языке </a:t>
            </a:r>
            <a:r>
              <a:rPr lang="ru-RU" dirty="0" smtClean="0"/>
              <a:t>(500 символов) </a:t>
            </a:r>
            <a:r>
              <a:rPr lang="ru-RU" sz="2100" dirty="0" smtClean="0"/>
              <a:t>для студентов дневной формы получения образования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dirty="0"/>
          </a:p>
        </p:txBody>
      </p:sp>
      <p:grpSp>
        <p:nvGrpSpPr>
          <p:cNvPr id="8196" name="Group 96"/>
          <p:cNvGrpSpPr>
            <a:grpSpLocks/>
          </p:cNvGrpSpPr>
          <p:nvPr/>
        </p:nvGrpSpPr>
        <p:grpSpPr bwMode="auto">
          <a:xfrm>
            <a:off x="482600" y="227013"/>
            <a:ext cx="8386763" cy="869950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670" y="3283"/>
              <a:ext cx="2633" cy="20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Структура дипломной работы:</a:t>
              </a:r>
              <a:endPara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grpSp>
          <p:nvGrpSpPr>
            <p:cNvPr id="8199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8200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8202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8203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04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8205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8201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1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563" y="1465263"/>
            <a:ext cx="8256587" cy="47117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Доклад студента с использованием </a:t>
            </a:r>
            <a:r>
              <a:rPr lang="ru-RU" b="1" smtClean="0"/>
              <a:t>информационных технологий  </a:t>
            </a:r>
            <a:r>
              <a:rPr lang="ru-RU" dirty="0" smtClean="0"/>
              <a:t>(10-15 мин.);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Вопросы членов комиссии и ответы студента на них;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Чтение рецензии. При имеющихся замечаниях рецензента студент должен ответить на них</a:t>
            </a:r>
            <a:r>
              <a:rPr lang="ru-RU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Чтение отзыва руководителя (или его выступление</a:t>
            </a:r>
            <a:r>
              <a:rPr lang="ru-RU" b="1" dirty="0" smtClean="0"/>
              <a:t>)</a:t>
            </a:r>
            <a:r>
              <a:rPr lang="ru-RU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Заключительное слово студента, где он вправе высказать свое мнение по замечаниям и рекомендациям, сделанным в процессе обсуждения работы.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dirty="0"/>
          </a:p>
        </p:txBody>
      </p:sp>
      <p:grpSp>
        <p:nvGrpSpPr>
          <p:cNvPr id="9220" name="Group 96"/>
          <p:cNvGrpSpPr>
            <a:grpSpLocks/>
          </p:cNvGrpSpPr>
          <p:nvPr/>
        </p:nvGrpSpPr>
        <p:grpSpPr bwMode="auto">
          <a:xfrm>
            <a:off x="506413" y="234950"/>
            <a:ext cx="8388350" cy="868363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670" y="3283"/>
              <a:ext cx="2633" cy="20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Процедура защиты дипломной работы:</a:t>
              </a:r>
              <a:endPara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grpSp>
          <p:nvGrpSpPr>
            <p:cNvPr id="9223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9224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9226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9227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28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9229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9225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1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00" y="1420813"/>
            <a:ext cx="8399463" cy="4595812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Студенту, не защитившему дипломный проект в установленный расписанием срок без уважительной причины или получивший по результатам защиты отметку ниже 4 (четырех) баллов, </a:t>
            </a:r>
            <a:r>
              <a:rPr lang="ru-RU" b="1" dirty="0" smtClean="0">
                <a:solidFill>
                  <a:srgbClr val="02489D"/>
                </a:solidFill>
              </a:rPr>
              <a:t>предоставляется право на повторную защиту дипломного проекта в соответствии с графиком работы ГЭК последующих учебных лет (п.7.5)</a:t>
            </a:r>
            <a:r>
              <a:rPr lang="ru-RU" b="1" dirty="0" smtClean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2489D"/>
                </a:solidFill>
              </a:rPr>
              <a:t>За выполнение </a:t>
            </a:r>
            <a:r>
              <a:rPr lang="ru-RU" b="1" dirty="0" smtClean="0"/>
              <a:t>дипломной работы, принятые в нем решения, за правильность всех данных и сделанные выводы </a:t>
            </a:r>
            <a:r>
              <a:rPr lang="ru-RU" b="1" dirty="0">
                <a:solidFill>
                  <a:srgbClr val="02489D"/>
                </a:solidFill>
              </a:rPr>
              <a:t>отвечает студент – автор </a:t>
            </a:r>
            <a:r>
              <a:rPr lang="ru-RU" b="1" dirty="0" smtClean="0"/>
              <a:t>дипломной работы (п.5.2)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/>
          </a:p>
        </p:txBody>
      </p:sp>
      <p:grpSp>
        <p:nvGrpSpPr>
          <p:cNvPr id="10244" name="Group 96"/>
          <p:cNvGrpSpPr>
            <a:grpSpLocks/>
          </p:cNvGrpSpPr>
          <p:nvPr/>
        </p:nvGrpSpPr>
        <p:grpSpPr bwMode="auto">
          <a:xfrm>
            <a:off x="482600" y="227013"/>
            <a:ext cx="8386763" cy="869950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670" y="3283"/>
              <a:ext cx="2633" cy="20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Процедура защиты дипломной работы:</a:t>
              </a:r>
              <a:endPara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grpSp>
          <p:nvGrpSpPr>
            <p:cNvPr id="10247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10248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10250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251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2C5782"/>
                    </a:gs>
                  </a:gsLst>
                  <a:path path="rect">
                    <a:fillToRect t="100000" r="100000"/>
                  </a:path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52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16190"/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10253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0249" name="Text Box 91"/>
              <p:cNvSpPr txBox="1">
                <a:spLocks noChangeArrowheads="1"/>
              </p:cNvSpPr>
              <p:nvPr/>
            </p:nvSpPr>
            <p:spPr bwMode="gray">
              <a:xfrm>
                <a:off x="1493" y="3245"/>
                <a:ext cx="115" cy="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b="1">
                    <a:solidFill>
                      <a:srgbClr val="FFFFFF"/>
                    </a:solidFill>
                  </a:rPr>
                  <a:t>1</a:t>
                </a:r>
                <a:endParaRPr lang="en-US" b="1">
                  <a:solidFill>
                    <a:srgbClr val="FFFFFF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868</TotalTime>
  <Words>742</Words>
  <Application>Microsoft Office PowerPoint</Application>
  <PresentationFormat>Экран (4:3)</PresentationFormat>
  <Paragraphs>120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Office Theme</vt:lpstr>
      <vt:lpstr>Дипломная работа – итоговая квалификационная работа  студента-выпускника часть 1</vt:lpstr>
      <vt:lpstr> План обсуждения: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PJSC "New Engineering Technologies"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AngryWlad</cp:lastModifiedBy>
  <cp:revision>134</cp:revision>
  <dcterms:created xsi:type="dcterms:W3CDTF">2016-11-18T14:12:19Z</dcterms:created>
  <dcterms:modified xsi:type="dcterms:W3CDTF">2017-11-03T09:08:15Z</dcterms:modified>
</cp:coreProperties>
</file>