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90" r:id="rId14"/>
    <p:sldId id="287" r:id="rId15"/>
    <p:sldId id="288" r:id="rId16"/>
    <p:sldId id="289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302" r:id="rId29"/>
    <p:sldId id="303" r:id="rId30"/>
    <p:sldId id="304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8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1B127-3173-4757-8955-AF4F11AE38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719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0664A-F35F-4864-93D9-9929CA7989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490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7847-3410-41A0-B1D9-FD5DF4E2AF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859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ABAC-9244-4BBF-B706-2FA70CF727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73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424FF-4CDB-485C-8A63-826CC3B8AF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715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D611-2F85-40A8-8E4A-2B422D163E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273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0313-BDAD-4324-B2AE-EDEBA600D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413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88622-A538-47F4-8222-B9C7096AAC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65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4134-9D6D-4113-8FE5-2DADBAA2F2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52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4C8C-D940-4544-9D8D-DB3FC4D6FA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305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7C015-08A6-4966-99EE-D3AB242446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080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3C13E-E004-4EE6-BF3E-AC372EB72B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76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28600"/>
            <a:ext cx="9144000" cy="136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ru-RU" sz="2400" spc="200" dirty="0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Лекция </a:t>
            </a:r>
            <a:r>
              <a:rPr lang="ru-RU" sz="2400" dirty="0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  <a:p>
            <a:pPr algn="ctr">
              <a:lnSpc>
                <a:spcPct val="105000"/>
              </a:lnSpc>
              <a:spcAft>
                <a:spcPts val="0"/>
              </a:spcAft>
            </a:pPr>
            <a:endParaRPr lang="ru-RU" sz="2400" dirty="0" smtClean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effectLst/>
                <a:latin typeface="+mn-lt"/>
                <a:ea typeface="Times New Roman" panose="02020603050405020304" pitchFamily="18" charset="0"/>
              </a:rPr>
              <a:t>Электрический ток в вакууме</a:t>
            </a:r>
            <a:endParaRPr lang="ru-RU" sz="3200" b="1" dirty="0"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28600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Электрический ток в вакууме.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ru-RU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Термоэлектронная эмиссия. 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ru-RU" sz="28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Электронные лампы (диод и триод) и их использование.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309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81000"/>
            <a:ext cx="9144000" cy="5521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Формула (18.1) носит название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закона Богуславского–</a:t>
            </a:r>
            <a:r>
              <a:rPr lang="ru-RU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Ленгмюра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или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закона «трех вторых»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360363" algn="just">
              <a:lnSpc>
                <a:spcPct val="105000"/>
              </a:lnSpc>
              <a:spcAft>
                <a:spcPts val="0"/>
              </a:spcAft>
            </a:pP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С.А. Богуславский (1883–1923) – русский физик-теоретик, И.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Ленгмюр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(1881–1957) – американский физик и химик.</a:t>
            </a:r>
          </a:p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Однако, начиная с некоторого значения анодного напряжения, закон «трех вторых» перестает выполняться.</a:t>
            </a:r>
          </a:p>
          <a:p>
            <a:pPr indent="360363" algn="just">
              <a:lnSpc>
                <a:spcPct val="105000"/>
              </a:lnSpc>
              <a:spcAft>
                <a:spcPts val="0"/>
              </a:spcAft>
            </a:pP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Сила тока достигает максимального значения и перестает изменяться.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4793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622" y="228600"/>
            <a:ext cx="9145621" cy="4573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Горизонтальный участок зависимости 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на рис.18.3 говорит о том, что все электроны, вылетающие из катода при заданной температуре, достигают анода.</a:t>
            </a:r>
          </a:p>
          <a:p>
            <a:pPr indent="360363" algn="just">
              <a:lnSpc>
                <a:spcPct val="105000"/>
              </a:lnSpc>
              <a:spcAft>
                <a:spcPts val="0"/>
              </a:spcAft>
            </a:pP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Максимальный термоэлектронный ток, возможный при данной       температуре         катода,        называют     </a:t>
            </a:r>
            <a:r>
              <a:rPr lang="ru-RU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током  насыщения </a:t>
            </a:r>
            <a:r>
              <a:rPr lang="en-US" sz="28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i="1" baseline="-250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360363" algn="just">
              <a:lnSpc>
                <a:spcPct val="105000"/>
              </a:lnSpc>
              <a:spcAft>
                <a:spcPts val="0"/>
              </a:spcAft>
            </a:pP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Если увеличить температуру катода до некоторого значения 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80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то увеличится и значение тока насыщения 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i="1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3846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62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Зависимость тока насыщения от температуры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59942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Плотность термоэлектронного тока зависит от количества выпущенных катодом электронов согласно выражению:</a:t>
            </a:r>
            <a:endParaRPr lang="ru-RU" sz="28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0737244"/>
              </p:ext>
            </p:extLst>
          </p:nvPr>
        </p:nvGraphicFramePr>
        <p:xfrm>
          <a:off x="3276600" y="1850145"/>
          <a:ext cx="2042129" cy="1023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6" name="Equation" r:id="rId3" imgW="457200" imgH="228600" progId="Equation.DSMT4">
                  <p:embed/>
                </p:oleObj>
              </mc:Choice>
              <mc:Fallback>
                <p:oleObj name="Equation" r:id="rId3" imgW="4572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850145"/>
                        <a:ext cx="2042129" cy="10231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315200" y="2100090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18.2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3048000"/>
            <a:ext cx="9134272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где 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ru-RU" sz="280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количество электронов испускаемых единицей площади поверхности катода в единицу времени,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заряд электрона.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5000"/>
              </a:lnSpc>
              <a:spcAft>
                <a:spcPts val="0"/>
              </a:spcAft>
            </a:pP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определения 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80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рассмотрим кусок какого-либо металла, разогретого до некоторой температуры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помещенного в замкнутую емкость с той же температурой.</a:t>
            </a:r>
          </a:p>
        </p:txBody>
      </p:sp>
    </p:spTree>
    <p:extLst>
      <p:ext uri="{BB962C8B-B14F-4D97-AF65-F5344CB8AC3E}">
        <p14:creationId xmlns:p14="http://schemas.microsoft.com/office/powerpoint/2010/main" val="322815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62000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С поверхности металла будут испускаться электроны, и наоборот, часть электронов, находящихся за пределами металла, будут в процессе хаотичного теплового движения встречать поверхность и возвращаться в металл</a:t>
            </a:r>
            <a:r>
              <a:rPr lang="ru-RU" sz="28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363" algn="just"/>
            <a:endParaRPr lang="en-US" sz="2800" dirty="0" smtClean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+mn-lt"/>
                <a:ea typeface="Times New Roman" panose="02020603050405020304" pitchFamily="18" charset="0"/>
              </a:rPr>
              <a:t>В состоянии равновесия, когда число выпущенных электронов будет равно числу вернувшихся, над поверхностью металла будет существовать электронное облако. </a:t>
            </a:r>
          </a:p>
          <a:p>
            <a:pPr indent="360363" algn="just"/>
            <a:endParaRPr lang="ru-RU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0420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 smtClean="0">
                <a:effectLst/>
                <a:latin typeface="+mn-lt"/>
                <a:ea typeface="Times New Roman" panose="02020603050405020304" pitchFamily="18" charset="0"/>
              </a:rPr>
              <a:t>Скорость испускания электронов можно рассчитать из следующих соображений.</a:t>
            </a:r>
            <a:endParaRPr lang="en-US" sz="2800" dirty="0" smtClean="0">
              <a:effectLst/>
              <a:latin typeface="+mn-lt"/>
              <a:ea typeface="Times New Roman" panose="02020603050405020304" pitchFamily="18" charset="0"/>
            </a:endParaRPr>
          </a:p>
          <a:p>
            <a:pPr indent="360363" algn="just"/>
            <a:endParaRPr lang="ru-RU" sz="2800" dirty="0" smtClean="0">
              <a:effectLst/>
              <a:latin typeface="+mn-lt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>
                <a:latin typeface="+mn-lt"/>
              </a:rPr>
              <a:t>Поскольку тепловое движение электронов в облаке хаотичное, то из ν электронов, находящихся в единице объема электронного облака, одна третья часть движется перпендикулярно к поверхности металла</a:t>
            </a:r>
            <a:r>
              <a:rPr lang="ru-RU" sz="2800" dirty="0" smtClean="0">
                <a:latin typeface="+mn-lt"/>
              </a:rPr>
              <a:t>.</a:t>
            </a:r>
            <a:endParaRPr lang="en-US" sz="2800" dirty="0" smtClean="0">
              <a:latin typeface="+mn-lt"/>
            </a:endParaRPr>
          </a:p>
          <a:p>
            <a:pPr indent="360363" algn="just"/>
            <a:endParaRPr lang="en-US" sz="2800" dirty="0" smtClean="0">
              <a:latin typeface="+mn-lt"/>
            </a:endParaRPr>
          </a:p>
          <a:p>
            <a:pPr indent="360363" algn="just"/>
            <a:r>
              <a:rPr lang="ru-RU" sz="2800" dirty="0" smtClean="0">
                <a:latin typeface="+mn-lt"/>
              </a:rPr>
              <a:t> </a:t>
            </a:r>
            <a:r>
              <a:rPr lang="ru-RU" sz="2800" dirty="0">
                <a:latin typeface="+mn-lt"/>
              </a:rPr>
              <a:t>А из этой части половина движется к поверхности металла и половина от поверхности. Поэтому, </a:t>
            </a:r>
            <a:r>
              <a:rPr lang="ru-RU" sz="2800" dirty="0" smtClean="0">
                <a:latin typeface="+mn-lt"/>
              </a:rPr>
              <a:t>если   – </a:t>
            </a:r>
            <a:r>
              <a:rPr lang="ru-RU" sz="2800" dirty="0">
                <a:latin typeface="+mn-lt"/>
              </a:rPr>
              <a:t>средняя скорость теплового движения электронов, </a:t>
            </a:r>
            <a:r>
              <a:rPr lang="ru-RU" sz="2800" dirty="0" smtClean="0">
                <a:latin typeface="+mn-lt"/>
              </a:rPr>
              <a:t>то:</a:t>
            </a:r>
            <a:endParaRPr lang="ru-RU" sz="2800" b="1" dirty="0">
              <a:latin typeface="+mn-lt"/>
            </a:endParaRPr>
          </a:p>
        </p:txBody>
      </p:sp>
      <p:graphicFrame>
        <p:nvGraphicFramePr>
          <p:cNvPr id="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5332812"/>
              </p:ext>
            </p:extLst>
          </p:nvPr>
        </p:nvGraphicFramePr>
        <p:xfrm>
          <a:off x="8458200" y="3886200"/>
          <a:ext cx="304800" cy="380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3" name="Equation" r:id="rId3" imgW="152334" imgH="190417" progId="Equation.DSMT4">
                  <p:embed/>
                </p:oleObj>
              </mc:Choice>
              <mc:Fallback>
                <p:oleObj name="Equation" r:id="rId3" imgW="152334" imgH="19041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8200" y="3886200"/>
                        <a:ext cx="304800" cy="3807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783592"/>
              </p:ext>
            </p:extLst>
          </p:nvPr>
        </p:nvGraphicFramePr>
        <p:xfrm>
          <a:off x="3048000" y="5029200"/>
          <a:ext cx="2386396" cy="1494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4" name="Equation" r:id="rId5" imgW="634725" imgH="393529" progId="Equation.DSMT4">
                  <p:embed/>
                </p:oleObj>
              </mc:Choice>
              <mc:Fallback>
                <p:oleObj name="Equation" r:id="rId5" imgW="634725" imgH="39352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029200"/>
                        <a:ext cx="2386396" cy="14949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934200" y="5520511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18.3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6167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28" y="228600"/>
            <a:ext cx="91342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Концентрацию электронов в электронном облаке ν можно выразить через их концентрацию в металле 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80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Средняя энергия свободного электрона больше энергии электрона внутри металла на величину работы выхода (14.1). </a:t>
            </a: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Поэтому для определения зависимости ν(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80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можно использовать распределение Больцмана для молекул идеального газа, находящихся в силовом поле. </a:t>
            </a: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тогда:</a:t>
            </a:r>
            <a:endParaRPr lang="ru-RU" sz="28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4805035"/>
              </p:ext>
            </p:extLst>
          </p:nvPr>
        </p:nvGraphicFramePr>
        <p:xfrm>
          <a:off x="2362200" y="4427517"/>
          <a:ext cx="3352800" cy="1292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6" name="Equation" r:id="rId3" imgW="1129810" imgH="431613" progId="Equation.DSMT4">
                  <p:embed/>
                </p:oleObj>
              </mc:Choice>
              <mc:Fallback>
                <p:oleObj name="Equation" r:id="rId3" imgW="1129810" imgH="431613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427517"/>
                        <a:ext cx="3352800" cy="12927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315200" y="4812271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18.4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1501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2400"/>
            <a:ext cx="9067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Подставив (18.3) и (18.4) в (18.2), получим:</a:t>
            </a:r>
            <a:endParaRPr lang="ru-RU" sz="2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286000" y="1066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1128050"/>
              </p:ext>
            </p:extLst>
          </p:nvPr>
        </p:nvGraphicFramePr>
        <p:xfrm>
          <a:off x="1143000" y="914400"/>
          <a:ext cx="5509636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1" name="Equation" r:id="rId3" imgW="1968500" imgH="431800" progId="Equation.DSMT4">
                  <p:embed/>
                </p:oleObj>
              </mc:Choice>
              <mc:Fallback>
                <p:oleObj name="Equation" r:id="rId3" imgW="1968500" imgH="431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914400"/>
                        <a:ext cx="5509636" cy="1219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696200" y="1246763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18.5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22860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Средняя скорость хаотичного движения электронов пропорциональна корню квадратному из температуры</a:t>
            </a:r>
            <a:endParaRPr lang="ru-RU" sz="28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99847"/>
              </p:ext>
            </p:extLst>
          </p:nvPr>
        </p:nvGraphicFramePr>
        <p:xfrm>
          <a:off x="2514600" y="3347154"/>
          <a:ext cx="2354201" cy="793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2" name="Equation" r:id="rId5" imgW="622030" imgH="215806" progId="Equation.DSMT4">
                  <p:embed/>
                </p:oleObj>
              </mc:Choice>
              <mc:Fallback>
                <p:oleObj name="Equation" r:id="rId5" imgW="622030" imgH="215806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347154"/>
                        <a:ext cx="2354201" cy="7936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0" y="43434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Тогда</a:t>
            </a:r>
            <a:endParaRPr lang="ru-RU" sz="2800" dirty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125435"/>
              </p:ext>
            </p:extLst>
          </p:nvPr>
        </p:nvGraphicFramePr>
        <p:xfrm>
          <a:off x="1256180" y="4724400"/>
          <a:ext cx="5396456" cy="1397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3" name="Equation" r:id="rId7" imgW="1676400" imgH="431800" progId="Equation.DSMT4">
                  <p:embed/>
                </p:oleObj>
              </mc:Choice>
              <mc:Fallback>
                <p:oleObj name="Equation" r:id="rId7" imgW="1676400" imgH="431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6180" y="4724400"/>
                        <a:ext cx="5396456" cy="13977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7808409" y="5238589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18.6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7395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24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Обозначим</a:t>
            </a:r>
            <a:endParaRPr lang="ru-RU" sz="2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974120"/>
              </p:ext>
            </p:extLst>
          </p:nvPr>
        </p:nvGraphicFramePr>
        <p:xfrm>
          <a:off x="3124200" y="33886"/>
          <a:ext cx="2353023" cy="1283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3" name="Equation" r:id="rId3" imgW="723586" imgH="393529" progId="Equation.DSMT4">
                  <p:embed/>
                </p:oleObj>
              </mc:Choice>
              <mc:Fallback>
                <p:oleObj name="Equation" r:id="rId3" imgW="723586" imgH="39352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3886"/>
                        <a:ext cx="2353023" cy="12834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239000" y="394555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18.7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448689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подставим в (18.6):</a:t>
            </a:r>
            <a:endParaRPr lang="ru-RU" sz="28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7179612"/>
              </p:ext>
            </p:extLst>
          </p:nvPr>
        </p:nvGraphicFramePr>
        <p:xfrm>
          <a:off x="2500034" y="1971909"/>
          <a:ext cx="4143931" cy="1325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4" name="Equation" r:id="rId5" imgW="1358310" imgH="431613" progId="Equation.DSMT4">
                  <p:embed/>
                </p:oleObj>
              </mc:Choice>
              <mc:Fallback>
                <p:oleObj name="Equation" r:id="rId5" imgW="1358310" imgH="43161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034" y="1971909"/>
                        <a:ext cx="4143931" cy="13257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772400" y="2373176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18.8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98931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Постоянная 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зависит от 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8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и поэтому ее значения для разных металлов различны. 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Формула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(18.8) получена с использованием классической теории электропроводности металлов в 1901 г. английским физиком Ричардсоном (1879–1959) и носит его имя.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5282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240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1923 г. на основании квантовой теории электропроводности металлов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Дешман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получил выражение для тока насыщения:</a:t>
            </a:r>
            <a:endParaRPr lang="ru-RU" sz="2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053314"/>
              </p:ext>
            </p:extLst>
          </p:nvPr>
        </p:nvGraphicFramePr>
        <p:xfrm>
          <a:off x="1828800" y="1537395"/>
          <a:ext cx="4359002" cy="1434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3" name="Equation" r:id="rId3" imgW="1320227" imgH="431613" progId="Equation.DSMT4">
                  <p:embed/>
                </p:oleObj>
              </mc:Choice>
              <mc:Fallback>
                <p:oleObj name="Equation" r:id="rId3" imgW="1320227" imgH="43161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537395"/>
                        <a:ext cx="4359002" cy="14344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610080" y="1992988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18.9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591" y="2971801"/>
            <a:ext cx="912940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Разница между формулами (18.8) и (18.9) на самом деле не такая существенная, потому что зависимость тока насыщения от температуры в основном определяется экспонентой. 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формуле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Дешмана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постоянная 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не зависит от рода металла и равна 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=1,2·10</a:t>
            </a:r>
            <a:r>
              <a:rPr lang="ru-RU" sz="28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А/(м</a:t>
            </a:r>
            <a:r>
              <a:rPr lang="ru-RU" sz="28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·К</a:t>
            </a:r>
            <a:r>
              <a:rPr lang="ru-RU" sz="28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Однако опытные значения 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многих металлов не совпадают с теоретическим (например, для вольфрама 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28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=0,6·10</a:t>
            </a:r>
            <a:r>
              <a:rPr lang="ru-RU" sz="28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А/(м</a:t>
            </a:r>
            <a:r>
              <a:rPr lang="ru-RU" sz="28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·К</a:t>
            </a:r>
            <a:r>
              <a:rPr lang="ru-RU" sz="28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814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2400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Формула (18.9) позволяет определять работу выхода электронов из металлов. </a:t>
            </a:r>
            <a:endParaRPr lang="en-US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Разделив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левую и правую части выражения на 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8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прологарифмировав его, получим:</a:t>
            </a:r>
            <a:endParaRPr lang="ru-RU" sz="2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6559818"/>
              </p:ext>
            </p:extLst>
          </p:nvPr>
        </p:nvGraphicFramePr>
        <p:xfrm>
          <a:off x="2743200" y="1968282"/>
          <a:ext cx="318382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3" name="Equation" r:id="rId3" imgW="1104900" imgH="393700" progId="Equation.DSMT4">
                  <p:embed/>
                </p:oleObj>
              </mc:Choice>
              <mc:Fallback>
                <p:oleObj name="Equation" r:id="rId3" imgW="1104900" imgH="393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968282"/>
                        <a:ext cx="3183822" cy="1143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327660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Строится экспериментальный график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зависимости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(рис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18.4)</a:t>
            </a:r>
            <a:endParaRPr lang="ru-RU" sz="2800" dirty="0"/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80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8829122"/>
              </p:ext>
            </p:extLst>
          </p:nvPr>
        </p:nvGraphicFramePr>
        <p:xfrm>
          <a:off x="419100" y="4114800"/>
          <a:ext cx="2667000" cy="12475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4" name="Equation" r:id="rId5" imgW="927100" imgH="431800" progId="Equation.DSMT4">
                  <p:embed/>
                </p:oleObj>
              </mc:Choice>
              <mc:Fallback>
                <p:oleObj name="Equation" r:id="rId5" imgW="927100" imgH="431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4114800"/>
                        <a:ext cx="2667000" cy="12475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399" y="3781831"/>
            <a:ext cx="3067455" cy="3076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7391400" y="5791200"/>
            <a:ext cx="15440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Рис. 18.4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1877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24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Вакуум. Электрический ток в вакуумном диоде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219200"/>
            <a:ext cx="9144000" cy="498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предыдущей лекции рассмотрен случай, когда при уменьшении давления в газоразрядной трубке электроны от катода без столкновений достигают анода. </a:t>
            </a:r>
          </a:p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Такая же ситуация может наблюдаться и с молекулами или ионами газа. Они также могут без столкновений пролетать от стенки к стенке сосуда, в котором находятся.</a:t>
            </a:r>
          </a:p>
          <a:p>
            <a:pPr indent="360363" algn="just">
              <a:lnSpc>
                <a:spcPct val="105000"/>
              </a:lnSpc>
              <a:spcAft>
                <a:spcPts val="0"/>
              </a:spcAft>
            </a:pP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Состояние газа, при котором длина свободного пробега молекул или ионов сравнима или больше линейных размеров сосуда, в котором он находится, называют </a:t>
            </a:r>
            <a:r>
              <a:rPr lang="ru-RU" sz="28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вакуумом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2330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5720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углу наклона прямой α можно определить работу выхода электрона из металла и коэффициент 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→∞</a:t>
            </a:r>
            <a:endParaRPr lang="ru-RU" sz="2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0489479"/>
              </p:ext>
            </p:extLst>
          </p:nvPr>
        </p:nvGraphicFramePr>
        <p:xfrm>
          <a:off x="2667000" y="1981200"/>
          <a:ext cx="3020756" cy="1570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7" name="Equation" r:id="rId3" imgW="761669" imgH="393529" progId="Equation.DSMT4">
                  <p:embed/>
                </p:oleObj>
              </mc:Choice>
              <mc:Fallback>
                <p:oleObj name="Equation" r:id="rId3" imgW="761669" imgH="39352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981200"/>
                        <a:ext cx="3020756" cy="15707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861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24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Использование диода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43" y="1524000"/>
            <a:ext cx="914075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Поскольку ток в цепи вакуумного диода возможен только тогда, когда катод соединен с отрицательным полюсом источника, его можно использовать в качестве выпрямителя переменного тока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Если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катод подать положительный потенциал, все электроны возвращаются внутрь катода, и ток в лампе отсутствует.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590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28600"/>
            <a:ext cx="8991600" cy="968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34315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рис.18.5 представлена схема простейшего выпрямителя.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 descr="1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066800"/>
            <a:ext cx="4655820" cy="301752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6934200" y="2378957"/>
            <a:ext cx="15440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Рис. 18.5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43" y="4188450"/>
            <a:ext cx="914075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Первичная обмотка трансформатора включена в сеть переменного тока.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Одна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из вторичных обмоток питает нить накала катода. Концы еще одной вторичной обмотки соединены с катодом и анодом лампы.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Ток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цепи анода течет только в одну сторону.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4506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2698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результате, синусоидальный ток (рис.18.6,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превращается в пульсирующий (рис.18.6,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28744" y="2676474"/>
            <a:ext cx="15504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Рис. 18.6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268" b="10134"/>
          <a:stretch/>
        </p:blipFill>
        <p:spPr>
          <a:xfrm>
            <a:off x="609600" y="1096255"/>
            <a:ext cx="6781800" cy="378054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5038403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Если параллельно сопротивлению 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 схему включить конденсатор 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то пульсации можно сгладить, так как во время отсутствия тока в цепи конденсатор разряжается через сопротивление 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(рис.18.6,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0975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24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Вакуумный триод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371600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Если в двухэлектродной лампе между катодом и анодом разместить третий электрод, то получится лампа, которая называется триодом.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Чаще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всего третий электрод, называемый управляющей сеткой (или просто сеткой), размещается ближе к катоду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Его конструкция позволяет электронам беспрепятственно пролетать от катода к аноду.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3995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24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Схема подключения лампы в сеть представлена на рис.18.7.</a:t>
            </a:r>
            <a:endParaRPr lang="ru-RU" sz="2800" dirty="0"/>
          </a:p>
        </p:txBody>
      </p:sp>
      <p:pic>
        <p:nvPicPr>
          <p:cNvPr id="3" name="Рисунок 2" descr="1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742662"/>
            <a:ext cx="3962400" cy="31242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6539192" y="2304762"/>
            <a:ext cx="1780617" cy="5157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34315" algn="ctr">
              <a:lnSpc>
                <a:spcPct val="10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Рис. 18.7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26720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отсутствие разности потенциалов между сеткой и катодом (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 baseline="-25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=0) лампа работает, как обыкновенный диод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разность потенциалов между сеткой и катодом положительная (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 baseline="-25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&gt;0), то электроны ускоряются сеткой и анодный ток возрастает.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9926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62000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+mn-lt"/>
                <a:ea typeface="Times New Roman" panose="02020603050405020304" pitchFamily="18" charset="0"/>
              </a:rPr>
              <a:t>Если разность потенциалов между сеткой и катодом отрицательная (</a:t>
            </a:r>
            <a:r>
              <a:rPr lang="en-US" sz="2800" i="1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 baseline="-25000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&lt;0), то анодный ток уменьшается и при определенном значении </a:t>
            </a:r>
            <a:r>
              <a:rPr lang="en-US" sz="2800" i="1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 baseline="-25000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прекращается. </a:t>
            </a:r>
            <a:endParaRPr lang="ru-RU" sz="2800" dirty="0" smtClean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таком случае говорят, что лампа запирается. В общем случае анодный ток является функцией, как анодного напряжения, так и сеточного </a:t>
            </a:r>
            <a:r>
              <a:rPr lang="en-US" sz="2800" i="1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aseline="-25000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8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800" i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8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 baseline="-25000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 baseline="-25000" dirty="0" err="1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80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indent="360363" algn="just"/>
            <a:endParaRPr lang="ru-RU" sz="2800" dirty="0" smtClean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363" algn="just"/>
            <a:r>
              <a:rPr lang="ru-RU" sz="2800" dirty="0">
                <a:latin typeface="+mn-lt"/>
              </a:rPr>
              <a:t>Зависимость анодного тока от напряжения на управляющей сетке при определенном заданном напряжении на аноде называется </a:t>
            </a:r>
            <a:r>
              <a:rPr lang="ru-RU" sz="2800" i="1" dirty="0">
                <a:solidFill>
                  <a:srgbClr val="FF0000"/>
                </a:solidFill>
                <a:latin typeface="+mn-lt"/>
              </a:rPr>
              <a:t>сеточной характеристикой триода</a:t>
            </a:r>
            <a:r>
              <a:rPr lang="ru-RU" sz="2800" dirty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692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620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нескольких сеточных характеристик, соответствующих разным анодным напряжениям, называется </a:t>
            </a: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семейством сеточных характеристик триода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рис.18.8 представлено семейство сеточных характеристик триода.</a:t>
            </a:r>
            <a:endParaRPr lang="ru-RU" sz="2800" dirty="0"/>
          </a:p>
        </p:txBody>
      </p:sp>
      <p:pic>
        <p:nvPicPr>
          <p:cNvPr id="3" name="Рисунок 2" descr="1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324590"/>
            <a:ext cx="3771900" cy="275082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6781800" y="3330668"/>
            <a:ext cx="15440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Рис. 18.8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5029148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повышении сеточного напряжения анодный ток возрастает.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Чем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больше анодное напряжение, тем больше анодный ток при одном и том же напряжении на сетке.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1568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70" y="1371600"/>
            <a:ext cx="91310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кривой зависимости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baseline="-25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800" baseline="-25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ck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имеется достаточно большой участок, на котором сила анодного тока прямо пропорциональна напряжению на сетке.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4330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Это означает, что если на сетку лампы подавать напряжение, которое изменяется по произвольному закону и при этом его величина не выходит за пределы прямолинейного участка кривой, то и анодной ток изменяется по тому же закону (рис.18.9).</a:t>
            </a:r>
            <a:endParaRPr lang="ru-RU" sz="2800" dirty="0"/>
          </a:p>
        </p:txBody>
      </p:sp>
      <p:pic>
        <p:nvPicPr>
          <p:cNvPr id="3" name="Рисунок 2" descr="1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362200"/>
            <a:ext cx="6096000" cy="42672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7391400" y="4234190"/>
            <a:ext cx="15440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Рис. 18.9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4024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33400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Даже при давлениях в газе порядка 10</a:t>
            </a:r>
            <a:r>
              <a:rPr lang="ru-RU" sz="2800" u="none" strike="noStrike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–7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–10</a:t>
            </a:r>
            <a:r>
              <a:rPr lang="ru-RU" sz="2800" u="none" strike="noStrike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–6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Па, что соответствует высокому вакууму, концентрация молекул составляет 10</a:t>
            </a:r>
            <a:r>
              <a:rPr lang="ru-RU" sz="2800" u="none" strike="noStrike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800" u="none" strike="noStrike" baseline="30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–3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Эти молекулы не могут быть ионизированными, поскольку они не сталкиваются друг с другом. </a:t>
            </a:r>
          </a:p>
          <a:p>
            <a:pPr indent="360363" algn="just"/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получения электрического тока в вакууме туда надо внести каким-то образам носители зарядов.</a:t>
            </a: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 правило, такими носителями являются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электроны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9813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2400"/>
            <a:ext cx="71358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60363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Напряжение на анодной нагрузке 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равно:</a:t>
            </a:r>
            <a:endParaRPr lang="ru-RU" sz="2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5956987"/>
              </p:ext>
            </p:extLst>
          </p:nvPr>
        </p:nvGraphicFramePr>
        <p:xfrm>
          <a:off x="2743200" y="828019"/>
          <a:ext cx="2514600" cy="909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8" name="Equation" r:id="rId3" imgW="634725" imgH="228501" progId="Equation.DSMT4">
                  <p:embed/>
                </p:oleObj>
              </mc:Choice>
              <mc:Fallback>
                <p:oleObj name="Equation" r:id="rId3" imgW="634725" imgH="228501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828019"/>
                        <a:ext cx="2514600" cy="9098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543800" y="1019649"/>
            <a:ext cx="992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18.10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2057400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Из равенства (18.10) следует, что напряжение на анодной нагрузке изменяется по тому же закону, что и сеточное, однако может превосходить его в разы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360363" algn="just"/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Следовательно, ламповый триод можно использовать в качестве усилителя напряжения.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0363" algn="just"/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свое время разного рода электронные лампы очень широко использовались для усиления и генерирования сигналов в радиотехнике.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7010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2860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Удобнее всего для изучения электрического тока в вакууме использовать электронные лампы, в частности вакуумный диод (рис.18.1). 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219200"/>
            <a:ext cx="2787650" cy="300792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4210915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основе работы электронной лампы лежит явление термоэлектронной эмиссии, открытое американским изобретателем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Т.Эдисоном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(1847–1931) в 1883 г. </a:t>
            </a: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Суть явления заключается в том, что при нагревании металла электроны приобретают кинетическую энергию большую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чем работа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их выхода из металлов. 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467600" y="2057400"/>
            <a:ext cx="14542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Рис.18.1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0625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8106" y="685800"/>
            <a:ext cx="915210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 smtClean="0">
                <a:effectLst/>
                <a:latin typeface="+mn-lt"/>
                <a:ea typeface="Times New Roman" panose="02020603050405020304" pitchFamily="18" charset="0"/>
              </a:rPr>
              <a:t>В вакуумном диоде имеется два электрода: </a:t>
            </a:r>
            <a:r>
              <a:rPr lang="ru-RU" sz="2800" i="1" dirty="0" smtClean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катод</a:t>
            </a:r>
            <a:r>
              <a:rPr lang="ru-RU" sz="2800" dirty="0" smtClean="0">
                <a:effectLst/>
                <a:latin typeface="+mn-lt"/>
                <a:ea typeface="Times New Roman" panose="02020603050405020304" pitchFamily="18" charset="0"/>
              </a:rPr>
              <a:t> и </a:t>
            </a:r>
            <a:r>
              <a:rPr lang="ru-RU" sz="2800" i="1" dirty="0" smtClean="0">
                <a:solidFill>
                  <a:srgbClr val="FF0000"/>
                </a:solidFill>
                <a:effectLst/>
                <a:latin typeface="+mn-lt"/>
                <a:ea typeface="Times New Roman" panose="02020603050405020304" pitchFamily="18" charset="0"/>
              </a:rPr>
              <a:t>анод</a:t>
            </a:r>
            <a:r>
              <a:rPr lang="ru-RU" sz="2800" dirty="0" smtClean="0">
                <a:effectLst/>
                <a:latin typeface="+mn-lt"/>
                <a:ea typeface="Times New Roman" panose="02020603050405020304" pitchFamily="18" charset="0"/>
              </a:rPr>
              <a:t>. Раскаленная металлическая нить является источником электронов и одновременно катодом.</a:t>
            </a:r>
          </a:p>
          <a:p>
            <a:pPr indent="360363" algn="just"/>
            <a:r>
              <a:rPr lang="ru-RU" sz="2800" dirty="0">
                <a:latin typeface="+mn-lt"/>
              </a:rPr>
              <a:t>Нить расположена на оси металлического полого цилиндра, который является анодом. </a:t>
            </a:r>
            <a:endParaRPr lang="ru-RU" sz="2800" dirty="0" smtClean="0">
              <a:latin typeface="+mn-lt"/>
            </a:endParaRPr>
          </a:p>
          <a:p>
            <a:pPr indent="360363" algn="just"/>
            <a:r>
              <a:rPr lang="ru-RU" sz="2800" dirty="0" smtClean="0">
                <a:latin typeface="+mn-lt"/>
              </a:rPr>
              <a:t>Электроды </a:t>
            </a:r>
            <a:r>
              <a:rPr lang="ru-RU" sz="2800" dirty="0">
                <a:latin typeface="+mn-lt"/>
              </a:rPr>
              <a:t>помещены в стеклянный или металлический баллон, давление в котором составляет 10</a:t>
            </a:r>
            <a:r>
              <a:rPr lang="ru-RU" sz="2800" baseline="30000" dirty="0">
                <a:latin typeface="+mn-lt"/>
              </a:rPr>
              <a:t>–6</a:t>
            </a:r>
            <a:r>
              <a:rPr lang="ru-RU" sz="2800" dirty="0">
                <a:latin typeface="+mn-lt"/>
              </a:rPr>
              <a:t>–10</a:t>
            </a:r>
            <a:r>
              <a:rPr lang="ru-RU" sz="2800" baseline="30000" dirty="0">
                <a:latin typeface="+mn-lt"/>
              </a:rPr>
              <a:t>–5</a:t>
            </a:r>
            <a:r>
              <a:rPr lang="ru-RU" sz="2800" dirty="0">
                <a:latin typeface="+mn-lt"/>
              </a:rPr>
              <a:t> Па. </a:t>
            </a:r>
            <a:endParaRPr lang="ru-RU" sz="2800" dirty="0" smtClean="0">
              <a:latin typeface="+mn-lt"/>
            </a:endParaRPr>
          </a:p>
          <a:p>
            <a:pPr indent="360363" algn="just"/>
            <a:r>
              <a:rPr lang="ru-RU" sz="2800" dirty="0" smtClean="0">
                <a:latin typeface="+mn-lt"/>
              </a:rPr>
              <a:t>Чаще </a:t>
            </a:r>
            <a:r>
              <a:rPr lang="ru-RU" sz="2800" dirty="0">
                <a:latin typeface="+mn-lt"/>
              </a:rPr>
              <a:t>всего катод изготавливается из вольфрама, интенсивная электронная эмиссия из которого начинается при разогреве до 1700 К. </a:t>
            </a:r>
          </a:p>
        </p:txBody>
      </p:sp>
    </p:spTree>
    <p:extLst>
      <p:ext uri="{BB962C8B-B14F-4D97-AF65-F5344CB8AC3E}">
        <p14:creationId xmlns:p14="http://schemas.microsoft.com/office/powerpoint/2010/main" val="38651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6200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>
                <a:latin typeface="+mn-lt"/>
              </a:rPr>
              <a:t>Для уменьшения температуры накала катод покрывается слоем какого-либо вещества с небольшой работой выхода электронов. </a:t>
            </a:r>
            <a:endParaRPr lang="ru-RU" sz="2800" dirty="0" smtClean="0">
              <a:latin typeface="+mn-lt"/>
            </a:endParaRPr>
          </a:p>
          <a:p>
            <a:pPr indent="360363" algn="just"/>
            <a:r>
              <a:rPr lang="ru-RU" sz="2800" dirty="0" smtClean="0">
                <a:latin typeface="+mn-lt"/>
              </a:rPr>
              <a:t>Например</a:t>
            </a:r>
            <a:r>
              <a:rPr lang="ru-RU" sz="2800" dirty="0">
                <a:latin typeface="+mn-lt"/>
              </a:rPr>
              <a:t>, изготовленные из никеля катоды, покрывают оксидами щелочноземельных металлов (</a:t>
            </a:r>
            <a:r>
              <a:rPr lang="ru-RU" sz="2800" dirty="0" err="1">
                <a:latin typeface="+mn-lt"/>
              </a:rPr>
              <a:t>ВаО</a:t>
            </a:r>
            <a:r>
              <a:rPr lang="ru-RU" sz="2800" dirty="0">
                <a:latin typeface="+mn-lt"/>
              </a:rPr>
              <a:t>, </a:t>
            </a:r>
            <a:r>
              <a:rPr lang="en-US" sz="2800" dirty="0" err="1">
                <a:latin typeface="+mn-lt"/>
              </a:rPr>
              <a:t>SrO</a:t>
            </a:r>
            <a:r>
              <a:rPr lang="ru-RU" sz="2800" dirty="0">
                <a:latin typeface="+mn-lt"/>
              </a:rPr>
              <a:t> и т.д</a:t>
            </a:r>
            <a:r>
              <a:rPr lang="ru-RU" sz="2800" dirty="0" smtClean="0">
                <a:latin typeface="+mn-lt"/>
              </a:rPr>
              <a:t>.).</a:t>
            </a:r>
          </a:p>
          <a:p>
            <a:pPr indent="360363" algn="just"/>
            <a:endParaRPr lang="ru-RU" sz="2800" dirty="0" smtClean="0">
              <a:latin typeface="+mn-lt"/>
            </a:endParaRPr>
          </a:p>
          <a:p>
            <a:pPr indent="360363" algn="just"/>
            <a:r>
              <a:rPr lang="ru-RU" sz="2800" dirty="0" smtClean="0">
                <a:latin typeface="+mn-lt"/>
              </a:rPr>
              <a:t> </a:t>
            </a:r>
            <a:r>
              <a:rPr lang="ru-RU" sz="2800" dirty="0">
                <a:latin typeface="+mn-lt"/>
              </a:rPr>
              <a:t>Эмиссия в таком случае наблюдается уже при температурах 500–600 К. </a:t>
            </a:r>
            <a:r>
              <a:rPr lang="ru-RU" sz="2800" dirty="0">
                <a:latin typeface="+mn-lt"/>
                <a:ea typeface="Times New Roman" panose="02020603050405020304" pitchFamily="18" charset="0"/>
              </a:rPr>
              <a:t> </a:t>
            </a:r>
            <a:endParaRPr lang="ru-RU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7860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2400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рис.18.2 представлена электрическая схема для изучения зависимости силы термоэлектронного тока от разности потенциалов между анодом и катодом (анодного напряжения).</a:t>
            </a:r>
            <a:endParaRPr lang="ru-RU" sz="2800" dirty="0"/>
          </a:p>
        </p:txBody>
      </p:sp>
      <p:pic>
        <p:nvPicPr>
          <p:cNvPr id="3" name="Picture 4" descr="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68282"/>
            <a:ext cx="4724400" cy="4602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467600" y="3200400"/>
            <a:ext cx="14542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Рис.18.2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2552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587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этой схеме реостат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регулирует ток накала и соответственно температуру катода, 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sz="280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анодное напряжение; вольтметр 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</a:t>
            </a:r>
            <a:r>
              <a:rPr lang="ru-RU" sz="280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измеряет анодное напряжение, а миллиамперметр </a:t>
            </a:r>
            <a:r>
              <a:rPr lang="ru-RU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ru-RU" sz="2800" i="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анодный (термоэлектронный) ток.</a:t>
            </a:r>
          </a:p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Ток в цепи отсутствует при холодном катоде, что естественно (холодный катод не эмитирует). </a:t>
            </a:r>
          </a:p>
          <a:p>
            <a:pPr indent="360363" algn="just">
              <a:lnSpc>
                <a:spcPct val="105000"/>
              </a:lnSpc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Если катод раскален до определенной температуры 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ru-RU" sz="2800" baseline="-25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то в цепи присутствует небольшой ток при отсутствии анодного напряжения и даже при небольшом его отрицательном значении (рис.18.3).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 descr="1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419600"/>
            <a:ext cx="3886200" cy="23622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2083945" y="5231368"/>
            <a:ext cx="14542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Рис.18.3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4123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240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Объяснить наличие такого тока можно тем, что начальная кинетическая энергия высвободившегося электрона оказывается достаточной для преодоления задерживающего электрического поля между катодом и анодом. </a:t>
            </a:r>
          </a:p>
          <a:p>
            <a:pPr indent="360363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положительном значении потенциала на аноде величина термоэлектронного тока прямо пропорциональна анодному напряжению в степени 3/2:</a:t>
            </a:r>
            <a:endParaRPr lang="ru-RU" sz="2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3997129"/>
              </p:ext>
            </p:extLst>
          </p:nvPr>
        </p:nvGraphicFramePr>
        <p:xfrm>
          <a:off x="2286000" y="3886200"/>
          <a:ext cx="3204864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7" name="Equation" r:id="rId3" imgW="533169" imgH="304668" progId="Equation.DSMT4">
                  <p:embed/>
                </p:oleObj>
              </mc:Choice>
              <mc:Fallback>
                <p:oleObj name="Equation" r:id="rId3" imgW="533169" imgH="304668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886200"/>
                        <a:ext cx="3204864" cy="1828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620000" y="4800600"/>
            <a:ext cx="8130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18.1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3858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rj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727</TotalTime>
  <Words>1587</Words>
  <Application>Microsoft Office PowerPoint</Application>
  <PresentationFormat>Экран (4:3)</PresentationFormat>
  <Paragraphs>134</Paragraphs>
  <Slides>30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2" baseType="lpstr">
      <vt:lpstr>Office Theme</vt:lpstr>
      <vt:lpstr>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Serj</dc:creator>
  <cp:lastModifiedBy>admin</cp:lastModifiedBy>
  <cp:revision>75</cp:revision>
  <cp:lastPrinted>1601-01-01T00:00:00Z</cp:lastPrinted>
  <dcterms:created xsi:type="dcterms:W3CDTF">1601-01-01T00:00:00Z</dcterms:created>
  <dcterms:modified xsi:type="dcterms:W3CDTF">2016-04-18T06:42:37Z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