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98" r:id="rId2"/>
    <p:sldId id="344" r:id="rId3"/>
    <p:sldId id="299" r:id="rId4"/>
    <p:sldId id="300" r:id="rId5"/>
    <p:sldId id="303" r:id="rId6"/>
    <p:sldId id="301" r:id="rId7"/>
    <p:sldId id="304" r:id="rId8"/>
    <p:sldId id="305" r:id="rId9"/>
    <p:sldId id="306" r:id="rId10"/>
    <p:sldId id="307" r:id="rId11"/>
    <p:sldId id="308" r:id="rId12"/>
    <p:sldId id="310" r:id="rId13"/>
    <p:sldId id="311" r:id="rId14"/>
    <p:sldId id="312" r:id="rId15"/>
    <p:sldId id="313" r:id="rId16"/>
    <p:sldId id="314" r:id="rId17"/>
    <p:sldId id="315" r:id="rId18"/>
    <p:sldId id="316" r:id="rId19"/>
    <p:sldId id="317" r:id="rId20"/>
    <p:sldId id="318" r:id="rId21"/>
    <p:sldId id="319" r:id="rId22"/>
    <p:sldId id="320" r:id="rId23"/>
    <p:sldId id="321" r:id="rId24"/>
    <p:sldId id="322" r:id="rId25"/>
    <p:sldId id="323" r:id="rId26"/>
    <p:sldId id="324" r:id="rId27"/>
    <p:sldId id="325" r:id="rId28"/>
    <p:sldId id="326" r:id="rId29"/>
    <p:sldId id="327" r:id="rId30"/>
    <p:sldId id="328" r:id="rId31"/>
    <p:sldId id="329" r:id="rId32"/>
    <p:sldId id="340" r:id="rId33"/>
    <p:sldId id="330" r:id="rId34"/>
    <p:sldId id="331" r:id="rId35"/>
    <p:sldId id="332" r:id="rId36"/>
    <p:sldId id="333" r:id="rId37"/>
    <p:sldId id="341" r:id="rId38"/>
    <p:sldId id="334" r:id="rId39"/>
    <p:sldId id="342" r:id="rId40"/>
    <p:sldId id="335" r:id="rId41"/>
    <p:sldId id="336" r:id="rId42"/>
    <p:sldId id="337" r:id="rId43"/>
    <p:sldId id="338" r:id="rId44"/>
    <p:sldId id="339" r:id="rId45"/>
  </p:sldIdLst>
  <p:sldSz cx="9144000" cy="6858000" type="screen4x3"/>
  <p:notesSz cx="6858000" cy="9144000"/>
  <p:defaultTextStyle>
    <a:defPPr>
      <a:defRPr lang="be-BY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189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7D1B5-0A95-4762-A09D-67A4816EA9E1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557229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D3B3A-ED57-4510-850F-334A6253BB96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74729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B4D00-4770-477C-8755-BDD3FA26EE01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234757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A4641-1EAF-456E-8224-4AFBF40F5F37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267333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3F580-2DA8-4C39-8CB6-E22ED18CD620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131011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F6388-6E7F-46D0-A70B-91F7CCC12E37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712454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EC353-503B-42B2-8194-375539A699B0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702924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15381-FEEA-4F21-9A1E-D6D36151FE69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978248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724BC-B35B-40CF-8273-7E3384803F54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100138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3D92E-12CE-47C7-A789-B9556DEB39A2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486830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F140F-C82D-4711-9ABA-467162940EBF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602675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BEBB9-5854-4EB0-82BC-2DDDC9114AD8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754245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5.wmf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7.wmf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8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16632"/>
            <a:ext cx="9144000" cy="9494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Aft>
                <a:spcPts val="300"/>
              </a:spcAft>
            </a:pPr>
            <a:r>
              <a:rPr lang="ru-RU" sz="2400" spc="2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Лекция </a:t>
            </a:r>
            <a:r>
              <a:rPr lang="ru-RU" sz="24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13</a:t>
            </a:r>
          </a:p>
          <a:p>
            <a:pPr algn="ctr"/>
            <a:r>
              <a:rPr lang="ru-RU" sz="2800" b="1" dirty="0" smtClean="0">
                <a:effectLst/>
                <a:latin typeface="+mn-lt"/>
                <a:ea typeface="Times New Roman" panose="02020603050405020304" pitchFamily="18" charset="0"/>
              </a:rPr>
              <a:t>Электропроводность полупроводников</a:t>
            </a:r>
            <a:endParaRPr lang="ru-RU" sz="2800" b="1" dirty="0">
              <a:latin typeface="+mn-lt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1772816"/>
            <a:ext cx="9144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 eaLnBrk="1" hangingPunct="1">
              <a:buFont typeface="Wingdings" panose="05000000000000000000" pitchFamily="2" charset="2"/>
              <a:buChar char="q"/>
            </a:pPr>
            <a:r>
              <a:rPr lang="be-BY" sz="2800" dirty="0" smtClean="0">
                <a:latin typeface="+mn-lt"/>
              </a:rPr>
              <a:t>Основные свойства полупроводников</a:t>
            </a:r>
          </a:p>
          <a:p>
            <a:pPr algn="just" eaLnBrk="1" hangingPunct="1"/>
            <a:endParaRPr lang="be-BY" sz="2800" dirty="0" smtClean="0">
              <a:latin typeface="+mn-lt"/>
            </a:endParaRPr>
          </a:p>
          <a:p>
            <a:pPr marL="457200" indent="-457200" algn="just" eaLnBrk="1" hangingPunct="1">
              <a:buFont typeface="Wingdings" panose="05000000000000000000" pitchFamily="2" charset="2"/>
              <a:buChar char="q"/>
            </a:pPr>
            <a:r>
              <a:rPr lang="ru-RU" sz="2800" dirty="0">
                <a:latin typeface="+mn-lt"/>
              </a:rPr>
              <a:t>Основные представления зонной </a:t>
            </a:r>
            <a:r>
              <a:rPr lang="ru-RU" sz="2800" dirty="0" smtClean="0">
                <a:latin typeface="+mn-lt"/>
              </a:rPr>
              <a:t>теории</a:t>
            </a:r>
          </a:p>
          <a:p>
            <a:pPr algn="just" eaLnBrk="1" hangingPunct="1"/>
            <a:endParaRPr lang="be-BY" sz="2800" dirty="0" smtClean="0">
              <a:latin typeface="+mn-lt"/>
            </a:endParaRPr>
          </a:p>
          <a:p>
            <a:pPr marL="457200" indent="-457200" algn="just" eaLnBrk="1" hangingPunct="1">
              <a:buFont typeface="Wingdings" panose="05000000000000000000" pitchFamily="2" charset="2"/>
              <a:buChar char="q"/>
            </a:pPr>
            <a:r>
              <a:rPr lang="ru-RU" sz="2800" dirty="0">
                <a:latin typeface="+mn-lt"/>
              </a:rPr>
              <a:t>Собственная и примесная проводимость</a:t>
            </a:r>
            <a:br>
              <a:rPr lang="ru-RU" sz="2800" dirty="0">
                <a:latin typeface="+mn-lt"/>
              </a:rPr>
            </a:br>
            <a:r>
              <a:rPr lang="ru-RU" sz="2800" dirty="0" smtClean="0">
                <a:latin typeface="+mn-lt"/>
              </a:rPr>
              <a:t>полупроводников</a:t>
            </a:r>
            <a:endParaRPr lang="be-BY" sz="28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07277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620688"/>
            <a:ext cx="9144000" cy="4587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34315" algn="just">
              <a:lnSpc>
                <a:spcPct val="105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Учитывая вышеизложенное сформулируем основные постулаты зонной теории:</a:t>
            </a:r>
          </a:p>
          <a:p>
            <a:pPr marL="234315" indent="234315" algn="just">
              <a:lnSpc>
                <a:spcPct val="105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1. Электроны в атоме могут принимать только дискретные значения энергии.</a:t>
            </a:r>
          </a:p>
          <a:p>
            <a:pPr indent="234315" algn="just">
              <a:lnSpc>
                <a:spcPct val="105000"/>
              </a:lnSpc>
              <a:spcAft>
                <a:spcPts val="0"/>
              </a:spcAft>
            </a:pP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Дискретные значения энергии электронов представляются в виде энергетических уровней, которые на схемах принято показывать в виде отдельных линий</a:t>
            </a:r>
          </a:p>
          <a:p>
            <a:pPr indent="234315" algn="just">
              <a:lnSpc>
                <a:spcPct val="105000"/>
              </a:lnSpc>
              <a:spcAft>
                <a:spcPts val="0"/>
              </a:spcAft>
            </a:pP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Согласно принципа Паули на одном энергетическом уровне атома не может быть более двух электронов, причем спины их должны быть разными 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4641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88640"/>
            <a:ext cx="9144000" cy="1420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>
              <a:lnSpc>
                <a:spcPct val="105000"/>
              </a:lnSpc>
              <a:spcAft>
                <a:spcPts val="0"/>
              </a:spcAft>
              <a:tabLst>
                <a:tab pos="0" algn="l"/>
                <a:tab pos="449263" algn="l"/>
              </a:tabLs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Спектр разрешенных значений энергии электронов атома состоит из множества дискретных энергетических уровней: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" name="Picture 4" descr="n4-3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089233"/>
            <a:ext cx="2376264" cy="3744416"/>
          </a:xfrm>
          <a:prstGeom prst="rect">
            <a:avLst/>
          </a:prstGeom>
          <a:noFill/>
          <a:ln>
            <a:noFill/>
          </a:ln>
          <a:effectLst/>
          <a:extLst/>
        </p:spPr>
      </p:pic>
      <p:pic>
        <p:nvPicPr>
          <p:cNvPr id="4" name="Picture 4" descr="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412776"/>
            <a:ext cx="1499220" cy="4900821"/>
          </a:xfrm>
          <a:prstGeom prst="rect">
            <a:avLst/>
          </a:prstGeom>
          <a:noFill/>
          <a:ln>
            <a:noFill/>
          </a:ln>
          <a:effectLst/>
          <a:extLst/>
        </p:spPr>
      </p:pic>
    </p:spTree>
    <p:extLst>
      <p:ext uri="{BB962C8B-B14F-4D97-AF65-F5344CB8AC3E}">
        <p14:creationId xmlns:p14="http://schemas.microsoft.com/office/powerpoint/2010/main" val="3427801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332656"/>
            <a:ext cx="9144000" cy="99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>
              <a:lnSpc>
                <a:spcPct val="105000"/>
              </a:lnSpc>
              <a:spcAft>
                <a:spcPts val="0"/>
              </a:spcAft>
              <a:tabLst>
                <a:tab pos="449263" algn="l"/>
              </a:tabLst>
            </a:pPr>
            <a:r>
              <a:rPr lang="ru-RU" sz="2800" dirty="0">
                <a:latin typeface="+mn-lt"/>
              </a:rPr>
              <a:t>Рассмотрим схему образования энергетических </a:t>
            </a:r>
            <a:r>
              <a:rPr lang="ru-RU" sz="2800" dirty="0" smtClean="0">
                <a:latin typeface="+mn-lt"/>
              </a:rPr>
              <a:t>зон</a:t>
            </a:r>
            <a:r>
              <a:rPr lang="en-US" sz="2800" dirty="0" smtClean="0">
                <a:latin typeface="+mn-lt"/>
              </a:rPr>
              <a:t> </a:t>
            </a:r>
            <a:r>
              <a:rPr lang="ru-RU" sz="2800" dirty="0" smtClean="0">
                <a:latin typeface="+mn-lt"/>
              </a:rPr>
              <a:t>(рис</a:t>
            </a:r>
            <a:r>
              <a:rPr lang="ru-RU" sz="2800" dirty="0">
                <a:latin typeface="+mn-lt"/>
              </a:rPr>
              <a:t>. 13.1):</a:t>
            </a:r>
          </a:p>
        </p:txBody>
      </p:sp>
      <p:pic>
        <p:nvPicPr>
          <p:cNvPr id="3" name="Рисунок 2" descr="1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84784"/>
            <a:ext cx="4968552" cy="5184576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3"/>
          <p:cNvSpPr/>
          <p:nvPr/>
        </p:nvSpPr>
        <p:spPr>
          <a:xfrm>
            <a:off x="6516216" y="3356992"/>
            <a:ext cx="15440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Рис. 13.1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030538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2948" y="764704"/>
            <a:ext cx="9144466" cy="5040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34315" algn="just">
              <a:lnSpc>
                <a:spcPct val="105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 оси ординат отложены значения энергии электронов, а по оси абсцисс – расстояние между атомами.</a:t>
            </a:r>
          </a:p>
          <a:p>
            <a:pPr indent="234315" algn="just">
              <a:lnSpc>
                <a:spcPct val="105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Пока атомы изолированы друг от друга они имеют полностью совпадающие схемы энергетических уровней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34315" algn="just">
              <a:lnSpc>
                <a:spcPct val="105000"/>
              </a:lnSpc>
              <a:spcAft>
                <a:spcPts val="0"/>
              </a:spcAft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Заполнение уровней электронами осуществляется в каждом атоме независимо от заполнения аналогичных уровней в других атомах. </a:t>
            </a:r>
            <a:endParaRPr lang="en-US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34315" algn="just">
              <a:lnSpc>
                <a:spcPct val="105000"/>
              </a:lnSpc>
              <a:spcAft>
                <a:spcPts val="0"/>
              </a:spcAft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При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сближении атомов до расстояний, когда они создают связанную систему, например кристалл, между ними возрастает взаимодействие, которое приводит к изменению положения уровней.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6021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60648"/>
            <a:ext cx="9144000" cy="27779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>
              <a:lnSpc>
                <a:spcPct val="105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Вместо одного одинакового для всех 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атомов уровня возникают 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очень близких, но не совпадающих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уровней.</a:t>
            </a:r>
            <a:endParaRPr lang="en-US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34315" algn="just">
              <a:lnSpc>
                <a:spcPct val="105000"/>
              </a:lnSpc>
              <a:spcAft>
                <a:spcPts val="0"/>
              </a:spcAft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Таким образом, каждый уровень изолированного атома «расщепляется» в кристалле на 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густо расположенных уровней, образующих полосу иди </a:t>
            </a:r>
            <a:r>
              <a:rPr lang="ru-RU" sz="28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энергетическую зону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(на рис.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13.1 они заштрихованы).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" name="Рисунок 2" descr="1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924944"/>
            <a:ext cx="3456384" cy="3744416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3"/>
          <p:cNvSpPr/>
          <p:nvPr/>
        </p:nvSpPr>
        <p:spPr>
          <a:xfrm>
            <a:off x="2123728" y="3933056"/>
            <a:ext cx="15440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Рис. 13.1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641325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764704"/>
            <a:ext cx="9144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/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Величина расщепления уровней не одинакова. Сильнее расщепляются уровни, которые в атоме заполнены внешними (валентными) электронами. </a:t>
            </a:r>
            <a:endParaRPr lang="en-US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60363" algn="just"/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На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рис.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13.1 показано расщепление уровней в зависимости от расстояния между атомами. </a:t>
            </a:r>
            <a:endParaRPr lang="en-US" sz="28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60363" algn="just"/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расстоянии между атомами равном 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ru-RU" sz="2800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верхние уровни начинают расщепляться, однако образованные зоны еще не перекрываются. </a:t>
            </a:r>
            <a:endParaRPr lang="en-US" sz="28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60363" algn="just"/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Они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разделены между собой зоной, которая называется </a:t>
            </a:r>
            <a:r>
              <a:rPr lang="ru-RU" sz="28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запрещенной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35181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8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476672"/>
            <a:ext cx="2088232" cy="5976664"/>
          </a:xfrm>
          <a:prstGeom prst="rect">
            <a:avLst/>
          </a:prstGeom>
          <a:noFill/>
          <a:ln>
            <a:noFill/>
          </a:ln>
          <a:effectLst/>
          <a:extLst/>
        </p:spPr>
      </p:pic>
    </p:spTree>
    <p:extLst>
      <p:ext uri="{BB962C8B-B14F-4D97-AF65-F5344CB8AC3E}">
        <p14:creationId xmlns:p14="http://schemas.microsoft.com/office/powerpoint/2010/main" val="2339992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88640"/>
            <a:ext cx="9144000" cy="27779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34315" algn="just">
              <a:lnSpc>
                <a:spcPct val="105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Электроны не могут иметь значения энергии соответствующие запрещенной зоне. Начиная с расстояния 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ru-RU" sz="28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происходит перекрывание соседних зон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34315" algn="just">
              <a:lnSpc>
                <a:spcPct val="105000"/>
              </a:lnSpc>
              <a:spcAft>
                <a:spcPts val="0"/>
              </a:spcAft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Число уровней в такой слившейся зоне равно суммарному числу уровней, на которые расщепились оба уровня атомов кристалла.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" name="Рисунок 2" descr="1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9213" y="2965980"/>
            <a:ext cx="3456384" cy="374441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01886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60648"/>
            <a:ext cx="9144000" cy="968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34315" algn="just">
              <a:lnSpc>
                <a:spcPct val="105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Удобнее энергетические уровни представлять так, как это сделано на рис. 13.2.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" name="Рисунок 2" descr="1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1340768"/>
            <a:ext cx="4536504" cy="5085184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3"/>
          <p:cNvSpPr/>
          <p:nvPr/>
        </p:nvSpPr>
        <p:spPr>
          <a:xfrm>
            <a:off x="8665" y="3212976"/>
            <a:ext cx="1780617" cy="5157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234315" algn="ctr">
              <a:lnSpc>
                <a:spcPct val="105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Рис. 13.2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4550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548680"/>
            <a:ext cx="91440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/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Энергетические зоны нельзя путать с пространственными зонами, т. е. областями пространства, где может находиться электрон. </a:t>
            </a:r>
            <a:endParaRPr lang="en-US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60363" algn="just"/>
            <a:endParaRPr lang="en-US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60363" algn="just"/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Согласно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принципу Паули на одном энергетическом уровне в любой разрешенной зоне не может находиться более двух электронов, спины которых должны быть противоположными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60363" algn="just"/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60363" algn="just"/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Поэтому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энергетические уровни заполняются парами электронов, начиная с самых низких.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064031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191" y="764704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 algn="just" eaLnBrk="1" hangingPunct="1">
              <a:buFont typeface="Wingdings" panose="05000000000000000000" pitchFamily="2" charset="2"/>
              <a:buChar char="§"/>
            </a:pPr>
            <a:r>
              <a:rPr lang="ru-RU" sz="3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Проводники</a:t>
            </a:r>
            <a:r>
              <a:rPr lang="ru-RU" sz="3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sz="36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-8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Ом</a:t>
            </a:r>
            <a:r>
              <a:rPr lang="ru-RU" sz="3600" dirty="0" err="1" smtClean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·м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  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ru-RU" sz="36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-5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Ом</a:t>
            </a:r>
            <a:r>
              <a:rPr lang="ru-RU" sz="3600" dirty="0" err="1" smtClean="0">
                <a:latin typeface="Times New Roman" panose="020206030504050203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  <a:t>·м</a:t>
            </a:r>
            <a:endParaRPr lang="ru-RU" sz="3600" dirty="0" smtClean="0">
              <a:latin typeface="Times New Roman" panose="02020603050405020304" pitchFamily="18" charset="0"/>
              <a:ea typeface="Cambria Math" panose="02040503050406030204" pitchFamily="18" charset="0"/>
              <a:cs typeface="Cambria Math" panose="02040503050406030204" pitchFamily="18" charset="0"/>
            </a:endParaRPr>
          </a:p>
          <a:p>
            <a:pPr marL="457200" indent="-457200" algn="just" eaLnBrk="1" hangingPunct="1">
              <a:buFont typeface="Wingdings" panose="05000000000000000000" pitchFamily="2" charset="2"/>
              <a:buChar char="Ø"/>
            </a:pP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 algn="just" eaLnBrk="1" hangingPunct="1">
              <a:buFont typeface="Wingdings" panose="05000000000000000000" pitchFamily="2" charset="2"/>
              <a:buChar char="§"/>
            </a:pPr>
            <a:r>
              <a:rPr lang="ru-RU" sz="3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Полупроводники</a:t>
            </a:r>
            <a:r>
              <a:rPr lang="en-US" sz="3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ru-RU" sz="36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-5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Ом</a:t>
            </a:r>
            <a:r>
              <a:rPr lang="ru-RU" sz="3600" dirty="0" err="1" smtClean="0">
                <a:latin typeface="Times New Roman" panose="020206030504050203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  <a:t>·м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  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ru-RU" sz="36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Ом</a:t>
            </a:r>
            <a:r>
              <a:rPr lang="ru-RU" sz="3600" dirty="0" err="1" smtClean="0">
                <a:latin typeface="Times New Roman" panose="020206030504050203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  <a:t>·м</a:t>
            </a:r>
            <a:endParaRPr lang="ru-RU" sz="3600" dirty="0" smtClean="0">
              <a:latin typeface="Times New Roman" panose="02020603050405020304" pitchFamily="18" charset="0"/>
              <a:ea typeface="Cambria Math" panose="02040503050406030204" pitchFamily="18" charset="0"/>
              <a:cs typeface="Cambria Math" panose="02040503050406030204" pitchFamily="18" charset="0"/>
            </a:endParaRPr>
          </a:p>
          <a:p>
            <a:pPr marL="457200" indent="-457200" algn="just" eaLnBrk="1" hangingPunct="1">
              <a:buFont typeface="Wingdings" panose="05000000000000000000" pitchFamily="2" charset="2"/>
              <a:buChar char="Ø"/>
            </a:pP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 algn="just" eaLnBrk="1" hangingPunct="1">
              <a:buFont typeface="Wingdings" panose="05000000000000000000" pitchFamily="2" charset="2"/>
              <a:buChar char="§"/>
            </a:pPr>
            <a:r>
              <a:rPr lang="ru-RU" sz="3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Диэлектрики</a:t>
            </a:r>
            <a:r>
              <a:rPr lang="ru-RU" sz="3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3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ru-RU" sz="36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Ом</a:t>
            </a:r>
            <a:r>
              <a:rPr lang="ru-RU" sz="3600" dirty="0" err="1" smtClean="0">
                <a:latin typeface="Times New Roman" panose="020206030504050203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  <a:t>·м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  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ru-RU" sz="36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Ом</a:t>
            </a:r>
            <a:r>
              <a:rPr lang="ru-RU" sz="3600" dirty="0" err="1" smtClean="0">
                <a:latin typeface="Times New Roman" panose="020206030504050203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  <a:t>·м</a:t>
            </a:r>
            <a:endParaRPr lang="be-BY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7302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60648"/>
            <a:ext cx="9144000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34315" algn="just">
              <a:lnSpc>
                <a:spcPct val="105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Самая верхняя разрешенная зона, полностью заполненная электронами, называется </a:t>
            </a:r>
            <a:r>
              <a:rPr lang="ru-RU" sz="2800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основной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или </a:t>
            </a:r>
            <a:r>
              <a:rPr lang="ru-RU" sz="2800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валентной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en-US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34315" algn="just">
              <a:lnSpc>
                <a:spcPct val="105000"/>
              </a:lnSpc>
              <a:spcAft>
                <a:spcPts val="0"/>
              </a:spcAft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Остальные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более высокие по значению энергии зоны называются </a:t>
            </a:r>
            <a:r>
              <a:rPr lang="ru-RU" sz="2800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возбужденными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Первая возбужденная зона, которая примыкает к валентной, называется зоной </a:t>
            </a:r>
            <a:r>
              <a:rPr lang="ru-RU" sz="2800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проводимости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indent="234315" algn="just">
              <a:lnSpc>
                <a:spcPct val="105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Ширина разрешенных зон порядка нескольких электрон-вольт (эВ). Расстояние между подуровнями в зоне 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   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~10</a:t>
            </a:r>
            <a:r>
              <a:rPr lang="ru-RU" sz="2800" baseline="30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–23</a:t>
            </a:r>
            <a:r>
              <a:rPr lang="en-US" sz="2800" baseline="30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эВ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1056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04664"/>
            <a:ext cx="9144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/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Движение электрона в квантовой механике рассматривается как процесс перехода его из одного квантового состояния в другое. </a:t>
            </a:r>
            <a:endParaRPr lang="en-US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60363" algn="just"/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Для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этого необходимо, чтобы конечное квантовое состояние было свободно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60363" algn="just"/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60363" algn="just"/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Таким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образом, электрический ток в твердых телах под воздействием внешнего электрического поля может возникнуть только тогда, когда зона не полностью заполнена электронами или может частично освободиться от электронов вследствие нагревания или какого-то другого воздействия.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708936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88640"/>
            <a:ext cx="9144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/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диэлектриках и полупроводниках валентные зоны целиком заполнены при температурах близких к температуре абсолютного нуля. </a:t>
            </a: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60363" algn="just"/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Зоны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проводимости, отделенные от валентной запрещенной зоной, пусты (рис. 13.3,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2800" dirty="0"/>
          </a:p>
        </p:txBody>
      </p:sp>
      <p:pic>
        <p:nvPicPr>
          <p:cNvPr id="3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415" y="2552041"/>
            <a:ext cx="4536504" cy="4305959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4" name="Прямоугольник 3"/>
          <p:cNvSpPr/>
          <p:nvPr/>
        </p:nvSpPr>
        <p:spPr>
          <a:xfrm>
            <a:off x="6228184" y="3789040"/>
            <a:ext cx="15440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Рис. 13.3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496573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88640"/>
            <a:ext cx="9144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/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 металлов либо нет запрещенной зоны, либо валентная зона не полностью заполнена даже при температуре абсолютного нуля (рис.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13.3,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60363" algn="just"/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Поэтому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даже при наличии слабого электрического поля проводники начинают проводить электрический ток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360363" algn="just"/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60363" algn="just"/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Чтобы полупроводник начал проводить электрический ток, необходимо электронам из валентной зоны сообщить энергию для преодоления запрещенной зоны и их попадания в зону проводимости.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1025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76672"/>
            <a:ext cx="91440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/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Так при нагревании электроны из валентной зоны переходят в зону проводимости, а в валентной зоне образуется свободное (вакантное) место, называемое </a:t>
            </a:r>
            <a:r>
              <a:rPr lang="ru-RU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дыркой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60363" algn="just"/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это вакантное место могут переходить электроны с соседних уровней. </a:t>
            </a: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60363" algn="just"/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результате и в валентной и в зоне проводимости создаются условия для возникновения тока при наложении электрического поля. </a:t>
            </a: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60363" algn="just"/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Наличие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электронов в зоне проводимости обусловливает </a:t>
            </a:r>
            <a:r>
              <a:rPr lang="ru-RU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электронную проводимость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а наличие вакантных мест в валентной зоне – </a:t>
            </a:r>
            <a:r>
              <a:rPr lang="ru-RU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дырочную проводимость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843677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88640"/>
            <a:ext cx="9144000" cy="4587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>
              <a:lnSpc>
                <a:spcPct val="105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Диэлектрики отличаются от полупроводников шириной запрещенной зоны. </a:t>
            </a: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60363" algn="just">
              <a:lnSpc>
                <a:spcPct val="105000"/>
              </a:lnSpc>
              <a:spcAft>
                <a:spcPts val="0"/>
              </a:spcAft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Принято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считать, что если ширина запрещенной зоны при разумных температурах больше 2–3 эВ, то кристалл является диэлектриком, а если около 1 эВ – полупроводником. </a:t>
            </a: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60363" algn="just">
              <a:lnSpc>
                <a:spcPct val="105000"/>
              </a:lnSpc>
              <a:spcAft>
                <a:spcPts val="0"/>
              </a:spcAft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Так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 алмаза, который является диэлектриком ширина запрещенной зоны 5,2 эВ, а у распространенных полупроводников германия и кремния – 0,72 эВ и 1,09 эВ соответственно.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6125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479" y="0"/>
            <a:ext cx="913652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Собственная и примесная проводимость полупроводников</a:t>
            </a: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836712"/>
            <a:ext cx="9134973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/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Рассмотрим схематично посредством электронных связей на примере германия механизм проводимости чистого полупроводника (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рис.13.4</a:t>
            </a:r>
            <a:r>
              <a:rPr lang="ru-RU" sz="28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). </a:t>
            </a:r>
          </a:p>
          <a:p>
            <a:pPr indent="360363" algn="just"/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На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последней оболочке атома германия расположены 4 валентных электрона. </a:t>
            </a: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60363" algn="just"/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Связь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 соседними атомами создана путем обобщения одного электрона с соседним атомом. </a:t>
            </a: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60363" algn="just"/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Каждый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атом окружают 4 соседа. </a:t>
            </a: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60363" algn="just"/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Таким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образом заполняется последняя оболочка и образуется ковалентная связь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800" dirty="0"/>
          </a:p>
        </p:txBody>
      </p:sp>
      <p:pic>
        <p:nvPicPr>
          <p:cNvPr id="4" name="Рисунок 3" descr="13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5134" b="562"/>
          <a:stretch/>
        </p:blipFill>
        <p:spPr bwMode="auto">
          <a:xfrm>
            <a:off x="5220072" y="4869160"/>
            <a:ext cx="1584176" cy="184482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7197286" y="5281694"/>
            <a:ext cx="16337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Рис.13.4</a:t>
            </a:r>
            <a:r>
              <a:rPr lang="ru-RU" sz="28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756312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908720"/>
            <a:ext cx="91440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/>
            <a:r>
              <a:rPr lang="ru-RU" sz="2800" dirty="0">
                <a:latin typeface="times new roman" panose="02020603050405020304" pitchFamily="18" charset="0"/>
              </a:rPr>
              <a:t>Валентные электроны в кристалле германия гораздо сильнее связаны с атомами, чем в металлах; поэтому концентрация электронов проводимости при комнатной температуре в полупроводниках на много порядков меньше, чем у металлов</a:t>
            </a:r>
            <a:r>
              <a:rPr lang="ru-RU" sz="2800" dirty="0" smtClean="0">
                <a:latin typeface="times new roman" panose="02020603050405020304" pitchFamily="18" charset="0"/>
              </a:rPr>
              <a:t>.</a:t>
            </a:r>
          </a:p>
          <a:p>
            <a:pPr indent="360363" algn="just"/>
            <a:r>
              <a:rPr lang="ru-RU" sz="2800" dirty="0" smtClean="0">
                <a:latin typeface="times new roman" panose="02020603050405020304" pitchFamily="18" charset="0"/>
              </a:rPr>
              <a:t> </a:t>
            </a:r>
          </a:p>
          <a:p>
            <a:pPr indent="360363" algn="just"/>
            <a:r>
              <a:rPr lang="ru-RU" sz="2800" dirty="0" smtClean="0">
                <a:latin typeface="times new roman" panose="02020603050405020304" pitchFamily="18" charset="0"/>
              </a:rPr>
              <a:t>Вблизи </a:t>
            </a:r>
            <a:r>
              <a:rPr lang="ru-RU" sz="2800" dirty="0">
                <a:latin typeface="times new roman" panose="02020603050405020304" pitchFamily="18" charset="0"/>
              </a:rPr>
              <a:t>абсолютного нуля температуры в кристалле германия все электроны заняты в образовании </a:t>
            </a:r>
            <a:r>
              <a:rPr lang="ru-RU" sz="2800" dirty="0" smtClean="0">
                <a:latin typeface="times new roman" panose="02020603050405020304" pitchFamily="18" charset="0"/>
              </a:rPr>
              <a:t>связей (р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ис.13.4</a:t>
            </a:r>
            <a:r>
              <a:rPr lang="ru-RU" sz="28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а)</a:t>
            </a:r>
            <a:r>
              <a:rPr lang="ru-RU" sz="2800" dirty="0" smtClean="0">
                <a:latin typeface="times new roman" panose="02020603050405020304" pitchFamily="18" charset="0"/>
              </a:rPr>
              <a:t>. </a:t>
            </a:r>
          </a:p>
          <a:p>
            <a:pPr indent="360363" algn="just"/>
            <a:endParaRPr lang="ru-RU" sz="2800" dirty="0" smtClean="0">
              <a:latin typeface="times new roman" panose="02020603050405020304" pitchFamily="18" charset="0"/>
            </a:endParaRPr>
          </a:p>
          <a:p>
            <a:pPr indent="360363" algn="just"/>
            <a:r>
              <a:rPr lang="ru-RU" sz="2800" dirty="0" smtClean="0">
                <a:latin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rgbClr val="C00000"/>
                </a:solidFill>
                <a:latin typeface="times new roman" panose="02020603050405020304" pitchFamily="18" charset="0"/>
              </a:rPr>
              <a:t>Такой кристалл электрического тока не проводит.</a:t>
            </a:r>
            <a:endParaRPr lang="ru-RU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7375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D:\WORK\Учебники\Эл-во\Электрический ток в полупроводниках_files\1-13-200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484751"/>
            <a:ext cx="5040560" cy="3356992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5220072" y="4725144"/>
            <a:ext cx="377991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latin typeface="times new roman" panose="02020603050405020304" pitchFamily="18" charset="0"/>
              </a:rPr>
              <a:t>Парно-электронные связи в кристалле германия и образование электронно-дырочной пары.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051725" y="3717032"/>
            <a:ext cx="18165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Рис.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13.4,</a:t>
            </a:r>
            <a:r>
              <a:rPr lang="ru-RU" sz="28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б</a:t>
            </a:r>
            <a:endParaRPr lang="ru-RU" sz="2800" i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9628"/>
            <a:ext cx="91440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/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 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&gt;0 К (рис.13.4,</a:t>
            </a:r>
            <a:r>
              <a:rPr lang="ru-RU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часть электронов переходит в пространство между узлами кристаллической решетки, а на местах их пребывания образуются </a:t>
            </a:r>
            <a:r>
              <a:rPr lang="ru-RU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дырки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60363" algn="just"/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Дырки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тоже считаются носителями электрического </a:t>
            </a:r>
            <a:r>
              <a:rPr lang="be-BY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заряда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наличии дырок электроны могут рекомбинировать с ними, т.е. совершать переходы из каких-то квантовых состояний в незаполненные (т.е. дырки).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967729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16632"/>
            <a:ext cx="9144000" cy="5069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>
              <a:lnSpc>
                <a:spcPct val="105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отсутствие внешнего электрического поля по всему объему полупроводника установится равновесная концентрация дырок и свободных электронов. </a:t>
            </a: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60363" algn="just">
              <a:lnSpc>
                <a:spcPct val="105000"/>
              </a:lnSpc>
              <a:spcAft>
                <a:spcPts val="0"/>
              </a:spcAft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При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наложении внешнего электрического поля на хаотичное движение электронов и дырок накладывается направленное движение. </a:t>
            </a: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60363" algn="just">
              <a:lnSpc>
                <a:spcPct val="105000"/>
              </a:lnSpc>
              <a:spcAft>
                <a:spcPts val="0"/>
              </a:spcAft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Электроны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движутся в сторону противоположную полю, а дырки по направлению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поля (рис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13.4,</a:t>
            </a:r>
            <a:r>
              <a:rPr lang="ru-RU" sz="28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б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</a:p>
          <a:p>
            <a:pPr indent="360363" algn="just">
              <a:lnSpc>
                <a:spcPct val="105000"/>
              </a:lnSpc>
              <a:spcAft>
                <a:spcPts val="0"/>
              </a:spcAft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Согласно зонной теории (рис. 13.3,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электроны из валентной переходят в зону проводимости и полупроводник становиться электропроводящим. </a:t>
            </a: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5085184"/>
            <a:ext cx="2933992" cy="1772816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835929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16632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Основные свойства полупроводников</a:t>
            </a: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1052736"/>
            <a:ext cx="91440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/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 полупроводникам относят класс веществ, удельное сопротивление которых лежит в интервале между сопротивлениями проводников и диэлектриков              (10</a:t>
            </a:r>
            <a:r>
              <a:rPr lang="ru-RU" sz="2800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–5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Ом·м&lt;</a:t>
            </a:r>
            <a:r>
              <a:rPr lang="ru-RU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ρ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&lt;10</a:t>
            </a:r>
            <a:r>
              <a:rPr lang="ru-RU" sz="2800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8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Ом·м). </a:t>
            </a:r>
          </a:p>
          <a:p>
            <a:pPr indent="360363" algn="just"/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 проводниками их объединяет то, что в обоих случаях носителями зарядов являются электроны. </a:t>
            </a:r>
            <a:endParaRPr lang="en-US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60363" algn="just"/>
            <a:endParaRPr lang="ru-RU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60363" algn="just"/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Однако в полупроводниках концентрация свободных электронов значительно ниже концентрации атомов и сильно зависит от температуры, освещения и ионизирующего излучения.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75697404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332656"/>
            <a:ext cx="9144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/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Рассмотренную электропроводность чистых полупроводников называют </a:t>
            </a:r>
            <a:r>
              <a:rPr lang="ru-RU" sz="2800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собственной</a:t>
            </a:r>
            <a:r>
              <a:rPr lang="ru-RU" sz="2800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800" dirty="0" smtClean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60363" algn="just"/>
            <a:endParaRPr lang="en-US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60363" algn="just"/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При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наличии в полупроводнике примесей картина электропроводности заметно меняется. </a:t>
            </a: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60363" algn="just"/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Под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примесями понимают атомы и ионы других элементов, различные дефекты и искажения в кристаллической решетке. </a:t>
            </a: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60363" algn="just"/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60363" algn="just"/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Наличие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полупроводнике тысячной доли процента примесей способны в сотни тысяч раз уменьшить его сопротивление.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464808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2093" y="-3898"/>
            <a:ext cx="9144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/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Механизм влияния примесей на проводимость полупроводника рассмотрим снова на примере германия, в который внесены атомы мышьяка (рис.13.5). </a:t>
            </a: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60363" algn="just"/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У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германия на последней оболочке четыре валентных электрона, а у мышьяка –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пять </a:t>
            </a:r>
            <a:r>
              <a:rPr lang="ru-RU" sz="2800" dirty="0">
                <a:latin typeface="+mn-lt"/>
              </a:rPr>
              <a:t>(</a:t>
            </a:r>
            <a:r>
              <a:rPr lang="ru-RU" sz="2800" dirty="0" smtClean="0">
                <a:latin typeface="+mn-lt"/>
              </a:rPr>
              <a:t>рис.13.5,</a:t>
            </a:r>
            <a:r>
              <a:rPr lang="ru-RU" sz="2800" i="1" dirty="0" smtClean="0">
                <a:latin typeface="+mn-lt"/>
              </a:rPr>
              <a:t>а</a:t>
            </a:r>
            <a:r>
              <a:rPr lang="ru-RU" sz="2800" dirty="0" smtClean="0">
                <a:latin typeface="+mn-lt"/>
              </a:rPr>
              <a:t>)</a:t>
            </a:r>
            <a:r>
              <a:rPr lang="ru-RU" sz="2800" dirty="0" smtClean="0">
                <a:latin typeface="+mn-lt"/>
                <a:ea typeface="Times New Roman" panose="02020603050405020304" pitchFamily="18" charset="0"/>
              </a:rPr>
              <a:t>.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indent="360363" algn="just"/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Один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из его валентных электронов не участвует в связях с другими атомами. </a:t>
            </a: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60363" algn="just"/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Небольшие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изменения температуры способны оторвать этот электрон от атома (рис.13.5,</a:t>
            </a:r>
            <a:r>
              <a:rPr lang="ru-RU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). </a:t>
            </a: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" name="Рисунок 2" descr="1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221088"/>
            <a:ext cx="8496944" cy="252028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3"/>
          <p:cNvSpPr/>
          <p:nvPr/>
        </p:nvSpPr>
        <p:spPr>
          <a:xfrm>
            <a:off x="6156176" y="3697868"/>
            <a:ext cx="19082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360363" algn="just"/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Рис. 13.5</a:t>
            </a:r>
          </a:p>
        </p:txBody>
      </p:sp>
    </p:spTree>
    <p:extLst>
      <p:ext uri="{BB962C8B-B14F-4D97-AF65-F5344CB8AC3E}">
        <p14:creationId xmlns:p14="http://schemas.microsoft.com/office/powerpoint/2010/main" val="3502195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79712" y="548680"/>
            <a:ext cx="5184576" cy="559636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250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-11610"/>
            <a:ext cx="9136521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/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результате в полупроводнике возникает проводимость, которую называют </a:t>
            </a:r>
            <a:r>
              <a:rPr lang="ru-RU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электронной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или </a:t>
            </a:r>
            <a:r>
              <a:rPr lang="ru-RU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проводимостью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ru-RU" sz="28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2800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типа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60363" algn="just"/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Примесь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которая образует такую электропроводность, называют </a:t>
            </a:r>
            <a:r>
              <a:rPr lang="ru-RU" sz="2800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донорной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60363" algn="just"/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зонной теории возникновение проводимости </a:t>
            </a:r>
            <a:r>
              <a:rPr lang="ru-RU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-типа выглядит следующим образом. </a:t>
            </a: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60363" algn="just"/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Примесь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 большей валентностью, чем у основного полупроводника (в данном случае, мышьяк) образует донорные примесные уровни, размещенные в запрещенной зоне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вблизи нижней границы зоны проводимости (рис.13.5,</a:t>
            </a:r>
            <a:r>
              <a:rPr lang="ru-RU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). </a:t>
            </a: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" name="Рисунок 2" descr="13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063" t="-5461" b="-1"/>
          <a:stretch/>
        </p:blipFill>
        <p:spPr bwMode="auto">
          <a:xfrm>
            <a:off x="5436096" y="4725144"/>
            <a:ext cx="1944216" cy="20882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15310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908720"/>
            <a:ext cx="915597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/>
            <a:r>
              <a:rPr lang="ru-RU" sz="2800" dirty="0">
                <a:latin typeface="+mn-lt"/>
                <a:ea typeface="Times New Roman" panose="02020603050405020304" pitchFamily="18" charset="0"/>
              </a:rPr>
              <a:t>Энергия, отделяющая эти уровни от зоны проводимости, невелика, порядка 0,01 эВ (для германия с небольшой концентрацией примеси мышьяка     Δ</a:t>
            </a:r>
            <a:r>
              <a:rPr lang="en-US" sz="2800" i="1" dirty="0" err="1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800" baseline="-25000" dirty="0" err="1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ru-RU" sz="28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=0,0124 эВ). </a:t>
            </a:r>
            <a:endParaRPr lang="ru-RU" sz="2800" dirty="0" smtClean="0"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60363" algn="just"/>
            <a:r>
              <a:rPr lang="ru-RU" sz="2800" dirty="0">
                <a:latin typeface="+mn-lt"/>
              </a:rPr>
              <a:t>При температуре абсолютного нуля эти уровни, так же, как и уровни валентной зоны полностью заполнены. </a:t>
            </a:r>
            <a:endParaRPr lang="ru-RU" sz="2800" dirty="0" smtClean="0">
              <a:latin typeface="+mn-lt"/>
            </a:endParaRPr>
          </a:p>
          <a:p>
            <a:pPr indent="360363" algn="just"/>
            <a:r>
              <a:rPr lang="ru-RU" sz="2800" dirty="0" smtClean="0">
                <a:latin typeface="+mn-lt"/>
              </a:rPr>
              <a:t>С </a:t>
            </a:r>
            <a:r>
              <a:rPr lang="ru-RU" sz="2800" dirty="0">
                <a:latin typeface="+mn-lt"/>
              </a:rPr>
              <a:t>повышением температуры с большей вероятностью происходит переход электронов с примесных уровней в зону проводимости, чем с валентной зоны.</a:t>
            </a:r>
          </a:p>
        </p:txBody>
      </p:sp>
    </p:spTree>
    <p:extLst>
      <p:ext uri="{BB962C8B-B14F-4D97-AF65-F5344CB8AC3E}">
        <p14:creationId xmlns:p14="http://schemas.microsoft.com/office/powerpoint/2010/main" val="1424104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188640"/>
            <a:ext cx="9144000" cy="597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>
              <a:lnSpc>
                <a:spcPct val="105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Если валентность примеси меньше валентности основного полупроводника, то создаваемая ими проводимость называется </a:t>
            </a:r>
            <a:r>
              <a:rPr lang="ru-RU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дырочной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или </a:t>
            </a:r>
            <a:r>
              <a:rPr lang="ru-RU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проводимостью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ru-RU" sz="28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2800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типа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60363" algn="just">
              <a:lnSpc>
                <a:spcPct val="105000"/>
              </a:lnSpc>
              <a:spcAft>
                <a:spcPts val="0"/>
              </a:spcAft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Механизм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ее образования рассмотрим на примере все того же германия и индия. При 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=0 все связи атомов германия укомплектованы, за исключением связей с атомами индия (рис.13.6,</a:t>
            </a:r>
            <a:r>
              <a:rPr lang="ru-RU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). </a:t>
            </a: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60363" algn="just">
              <a:lnSpc>
                <a:spcPct val="105000"/>
              </a:lnSpc>
              <a:spcAft>
                <a:spcPts val="0"/>
              </a:spcAft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Эти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связи представляют собой места, способные захватить электрон. </a:t>
            </a: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60363" algn="just">
              <a:lnSpc>
                <a:spcPct val="105000"/>
              </a:lnSpc>
              <a:spcAft>
                <a:spcPts val="0"/>
              </a:spcAft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При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переходе на эти места электронов с соседних пар возникают дырки, которые будут кочевать по всему кристаллу (рис.13.6,</a:t>
            </a:r>
            <a:r>
              <a:rPr lang="ru-RU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4583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92" y="90210"/>
            <a:ext cx="9073008" cy="216024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4355976" y="1874875"/>
            <a:ext cx="15440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Рис. 13.6</a:t>
            </a:r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2780928"/>
            <a:ext cx="910850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/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Вблизи атома примеси возникает избыточный отрицательный заряд, однако он не может быть носителем тока. </a:t>
            </a: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60363" algn="just"/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Индий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германии обусловливает дырочную проводимость. </a:t>
            </a: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60363" algn="just"/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Примеси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которые обеспечивают дырочную проводимость, называются </a:t>
            </a:r>
            <a:r>
              <a:rPr lang="ru-RU" sz="2800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акцепторными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а полупроводники с такой проводимостью – </a:t>
            </a:r>
            <a:r>
              <a:rPr lang="ru-RU" sz="28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полупроводниками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28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типа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29686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23728" y="692696"/>
            <a:ext cx="5112568" cy="5518634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88333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16632"/>
            <a:ext cx="9144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/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Согласно зонной теории трехвалентные примеси приводят к возникновению в нижней части запрещенной зоны дополнительных энергетических уровней, не занятых электронами при абсолютном нуле. </a:t>
            </a: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60363" algn="just"/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При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повышении температуры электроны с большей вероятностью будут переходить на эти уровни, чем на уровни зоны проводимости, так как ширина этих уровней намного меньше ширины запрещенной зоны и составляет сотые доли электрон-вольта (рис.13.6,</a:t>
            </a:r>
            <a:r>
              <a:rPr lang="ru-RU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  <a:endParaRPr lang="ru-RU" sz="2800" dirty="0"/>
          </a:p>
        </p:txBody>
      </p:sp>
      <p:pic>
        <p:nvPicPr>
          <p:cNvPr id="3" name="Рисунок 2" descr="13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677" t="-3790"/>
          <a:stretch/>
        </p:blipFill>
        <p:spPr bwMode="auto">
          <a:xfrm>
            <a:off x="4860032" y="4365104"/>
            <a:ext cx="3204864" cy="224212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61172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5576" y="908720"/>
            <a:ext cx="7120373" cy="482453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88865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88640"/>
            <a:ext cx="9144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/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 ростом температуры число свободных электронов растет и соответственно растет проводимость. </a:t>
            </a:r>
          </a:p>
          <a:p>
            <a:pPr indent="360363" algn="just"/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 проводников же с ростом температуры наблюдается рост сопротивления, что вполне логично объясняется с помощью классической теории электропроводности.</a:t>
            </a:r>
          </a:p>
          <a:p>
            <a:pPr indent="360363" algn="just"/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Температурная зависимость сопротивления является определяющим свойством для идентификации веществ, чья электропроводность находится на границе диапазона проводник–полупроводник:</a:t>
            </a:r>
            <a:endParaRPr lang="ru-RU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4365104"/>
            <a:ext cx="9144000" cy="1873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34315" algn="l"/>
              </a:tabLs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если с ростом температуры проводимость падает, то вещество – проводник;</a:t>
            </a:r>
          </a:p>
          <a:p>
            <a:pPr marL="342900" lvl="0" indent="-342900" algn="just">
              <a:lnSpc>
                <a:spcPct val="10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34315" algn="l"/>
              </a:tabLs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если с ростом температуры проводимость растет, то вещество – полупроводник.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375065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9355"/>
            <a:ext cx="91440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/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 одновременном внесении в полупроводник донорных и акцепторных примесей тип проводимости зависит от того, какая из примесей создает большую концентрацию носителей зарядов. </a:t>
            </a: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60363" algn="just"/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Примеси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могут компенсировать друг друга. Обычно в полупроводниках существуют носители зарядов четырех типов:</a:t>
            </a:r>
            <a:endParaRPr lang="ru-RU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2924944"/>
            <a:ext cx="9144000" cy="1902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34315" algn="l"/>
              </a:tabLs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электроны собственной проводимости;</a:t>
            </a:r>
          </a:p>
          <a:p>
            <a:pPr marL="342900" lvl="0" indent="-342900" algn="just">
              <a:lnSpc>
                <a:spcPct val="10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34315" algn="l"/>
              </a:tabLs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дырки собственной проводимости;</a:t>
            </a:r>
          </a:p>
          <a:p>
            <a:pPr marL="342900" lvl="0" indent="-342900" algn="just">
              <a:lnSpc>
                <a:spcPct val="10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34315" algn="l"/>
              </a:tabLs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электроны примесной проводимости;</a:t>
            </a:r>
          </a:p>
          <a:p>
            <a:pPr marL="342900" lvl="0" indent="-342900" algn="just">
              <a:lnSpc>
                <a:spcPct val="10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34315" algn="l"/>
              </a:tabLs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дырки примесной проводимости.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4827003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/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Общая удельная электропроводность определяется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формулой:</a:t>
            </a:r>
            <a:endParaRPr lang="ru-RU" sz="2800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6829789"/>
              </p:ext>
            </p:extLst>
          </p:nvPr>
        </p:nvGraphicFramePr>
        <p:xfrm>
          <a:off x="683568" y="5781110"/>
          <a:ext cx="5720233" cy="8824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72" name="Equation" r:id="rId3" imgW="1498320" imgH="228600" progId="Equation.DSMT4">
                  <p:embed/>
                </p:oleObj>
              </mc:Choice>
              <mc:Fallback>
                <p:oleObj name="Equation" r:id="rId3" imgW="1498320" imgH="2286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5781110"/>
                        <a:ext cx="5720233" cy="88246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7668344" y="5960733"/>
            <a:ext cx="8130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13.1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732348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548680"/>
            <a:ext cx="913663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где 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sz="2800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концентрация электронов и дырок собственной проводимости; 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ru-RU" sz="2800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ru-RU" sz="2800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их подвижности соответственно; 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sz="2800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концентрация электронов, или дырок примесной проводимости; 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ru-RU" sz="2800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подвижность электронов или дырок примесной проводимости. </a:t>
            </a: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60363" algn="just"/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 </a:t>
            </a:r>
            <a:r>
              <a:rPr lang="ru-RU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подвижностью носителей зарядов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понимают отношение скорости их направленного движения, вызванного электрическим полем, к напряженности этого поля. </a:t>
            </a: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60363" algn="just"/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смешанной проводимости носители зарядов, которые в большей степени влияют на проводимость, называются основными, а остальные – неосновными.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67745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16632"/>
            <a:ext cx="9144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/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Зависимость электропроводности смешанного полупроводника от температуры представлена на рис.13.7 в виде графика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lnσ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(1/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020272" y="3789040"/>
            <a:ext cx="15440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Рис. 13.7</a:t>
            </a:r>
            <a:endParaRPr lang="ru-RU" sz="2800" dirty="0"/>
          </a:p>
        </p:txBody>
      </p:sp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79712" y="1844824"/>
            <a:ext cx="4248472" cy="419563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6960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60648"/>
            <a:ext cx="9144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/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Здесь σ – удельная электропроводность полупроводника. </a:t>
            </a: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60363" algn="just"/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Качественно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эта зависимость разбивается на три участка. Участок </a:t>
            </a:r>
            <a:r>
              <a:rPr lang="ru-RU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ab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соответствует примесной электропроводности при низких температурах. </a:t>
            </a: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60363" algn="just"/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Угол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наклона прямой </a:t>
            </a:r>
            <a:r>
              <a:rPr lang="ru-RU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ab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характеризует энергию ионизации примесей, или согласно зонной теории – ширину дополнительных энергетических уровней Δ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800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Δ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800" baseline="-25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800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2249809"/>
              </p:ext>
            </p:extLst>
          </p:nvPr>
        </p:nvGraphicFramePr>
        <p:xfrm>
          <a:off x="2947988" y="3808413"/>
          <a:ext cx="2473325" cy="1365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95" name="Equation" r:id="rId3" imgW="711000" imgH="393480" progId="Equation.DSMT4">
                  <p:embed/>
                </p:oleObj>
              </mc:Choice>
              <mc:Fallback>
                <p:oleObj name="Equation" r:id="rId3" imgW="711000" imgH="39348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7988" y="3808413"/>
                        <a:ext cx="2473325" cy="13652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7092280" y="4179094"/>
            <a:ext cx="8130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13.2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-7829" y="5733256"/>
            <a:ext cx="915182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где </a:t>
            </a:r>
            <a:r>
              <a:rPr lang="ru-RU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постоянная Больцмана.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386037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60648"/>
            <a:ext cx="9144000" cy="32303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34315" algn="just">
              <a:lnSpc>
                <a:spcPct val="105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Участок </a:t>
            </a:r>
            <a:r>
              <a:rPr lang="ru-RU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bc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соответствует интервалу температур, при котором все примеси уже ионизированы, а собственная электропроводимость еще не появилась. </a:t>
            </a: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34315" algn="just">
              <a:lnSpc>
                <a:spcPct val="105000"/>
              </a:lnSpc>
              <a:spcAft>
                <a:spcPts val="0"/>
              </a:spcAft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наконец, участок </a:t>
            </a:r>
            <a:r>
              <a:rPr lang="ru-RU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cd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соответствует собственной проводимости полупроводника. </a:t>
            </a: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34315" algn="just">
              <a:lnSpc>
                <a:spcPct val="105000"/>
              </a:lnSpc>
              <a:spcAft>
                <a:spcPts val="0"/>
              </a:spcAft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По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тангенсу наклона прямой </a:t>
            </a:r>
            <a:r>
              <a:rPr lang="ru-RU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cd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определяют ширину запрещенной зоны чистого полупроводника: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3467034"/>
              </p:ext>
            </p:extLst>
          </p:nvPr>
        </p:nvGraphicFramePr>
        <p:xfrm>
          <a:off x="2957513" y="3624263"/>
          <a:ext cx="2509837" cy="1303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9" name="Equation" r:id="rId3" imgW="761760" imgH="393480" progId="Equation.DSMT4">
                  <p:embed/>
                </p:oleObj>
              </mc:Choice>
              <mc:Fallback>
                <p:oleObj name="Equation" r:id="rId3" imgW="761760" imgH="39348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7513" y="3624263"/>
                        <a:ext cx="2509837" cy="13033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73354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98" y="116632"/>
            <a:ext cx="5341198" cy="3477015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5304789" y="404664"/>
            <a:ext cx="383921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Зависимость удельного сопротивления ρ чистого полупроводника от абсолютной температуры </a:t>
            </a:r>
            <a:r>
              <a:rPr lang="ru-RU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-1" y="3861048"/>
            <a:ext cx="9131291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/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Такой ход зависимости ρ(</a:t>
            </a:r>
            <a:r>
              <a:rPr lang="ru-RU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показывает, что у полупроводников концентрация носителей свободного заряда не остается постоянной, а увеличивается с ростом температуры. </a:t>
            </a:r>
            <a:endParaRPr lang="en-US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60363" algn="just"/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Механизм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электрического тока в полупроводниках нельзя объяснить в рамках модели газа свободных электронов.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939840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4258" y="476672"/>
            <a:ext cx="9120980" cy="53491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>
              <a:lnSpc>
                <a:spcPct val="105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 полупроводникам относятся кремний, германий, селен, индий, ряд химических соединений элементов 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III 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группы периодической системы с элементами 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 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группы (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GaAs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InSb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 др.), некоторые органические соединения.</a:t>
            </a:r>
          </a:p>
          <a:p>
            <a:pPr indent="360363" algn="just"/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Объяснить электропроводность полупроводников в рамках классической теории невозможно. </a:t>
            </a:r>
          </a:p>
          <a:p>
            <a:pPr indent="360363" algn="just"/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Простейшей теорией, способной описать свойства полупроводников, является квантовая зонная теория.</a:t>
            </a:r>
            <a:endParaRPr lang="en-US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60363" algn="just"/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indent="360363" algn="just"/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 ее помощью можно объяснить и те свойства проводников, которые вступают в противоречия с классической теорией.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77940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576" y="188640"/>
            <a:ext cx="913342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Основные представления зонной теории</a:t>
            </a: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1412776"/>
            <a:ext cx="9133423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34315" algn="just">
              <a:lnSpc>
                <a:spcPct val="105000"/>
              </a:lnSpc>
              <a:spcAft>
                <a:spcPts val="0"/>
              </a:spcAft>
            </a:pPr>
            <a:r>
              <a:rPr lang="ru-RU" sz="2800" dirty="0">
                <a:latin typeface="+mn-lt"/>
                <a:ea typeface="Times New Roman" panose="02020603050405020304" pitchFamily="18" charset="0"/>
              </a:rPr>
              <a:t>Электроны могут двигаться вокруг ядра атома только по дискретным </a:t>
            </a:r>
            <a:r>
              <a:rPr lang="ru-RU" sz="2800" dirty="0" smtClean="0">
                <a:latin typeface="+mn-lt"/>
                <a:ea typeface="Times New Roman" panose="02020603050405020304" pitchFamily="18" charset="0"/>
              </a:rPr>
              <a:t>(квантованным) </a:t>
            </a:r>
            <a:r>
              <a:rPr lang="ru-RU" sz="2800" dirty="0">
                <a:latin typeface="+mn-lt"/>
                <a:ea typeface="Times New Roman" panose="02020603050405020304" pitchFamily="18" charset="0"/>
              </a:rPr>
              <a:t>орбитам</a:t>
            </a:r>
          </a:p>
          <a:p>
            <a:pPr indent="234315" algn="just">
              <a:lnSpc>
                <a:spcPct val="105000"/>
              </a:lnSpc>
              <a:spcAft>
                <a:spcPts val="0"/>
              </a:spcAft>
            </a:pPr>
            <a:r>
              <a:rPr lang="ru-RU" sz="2800" dirty="0">
                <a:latin typeface="+mn-lt"/>
                <a:ea typeface="Times New Roman" panose="02020603050405020304" pitchFamily="18" charset="0"/>
              </a:rPr>
              <a:t>Размеры электронных орбит, как и их заполнение электронами, соответствуют </a:t>
            </a:r>
            <a:r>
              <a:rPr lang="ru-RU" sz="2800" i="1" dirty="0">
                <a:solidFill>
                  <a:srgbClr val="FF0000"/>
                </a:solidFill>
                <a:latin typeface="+mn-lt"/>
                <a:ea typeface="Times New Roman" panose="02020603050405020304" pitchFamily="18" charset="0"/>
              </a:rPr>
              <a:t>четырем квантовым числам и принципу Паули</a:t>
            </a:r>
            <a:r>
              <a:rPr lang="ru-RU" sz="2800" dirty="0" smtClean="0">
                <a:latin typeface="+mn-lt"/>
                <a:ea typeface="Times New Roman" panose="02020603050405020304" pitchFamily="18" charset="0"/>
              </a:rPr>
              <a:t>.</a:t>
            </a:r>
            <a:endParaRPr lang="en-US" sz="2800" dirty="0" smtClean="0">
              <a:latin typeface="+mn-lt"/>
              <a:ea typeface="Times New Roman" panose="02020603050405020304" pitchFamily="18" charset="0"/>
            </a:endParaRPr>
          </a:p>
          <a:p>
            <a:pPr indent="234315" algn="just">
              <a:lnSpc>
                <a:spcPct val="105000"/>
              </a:lnSpc>
              <a:spcAft>
                <a:spcPts val="0"/>
              </a:spcAft>
            </a:pPr>
            <a:r>
              <a:rPr lang="ru-RU" sz="2800" dirty="0">
                <a:latin typeface="+mn-lt"/>
              </a:rPr>
              <a:t>Для полного описания движения электрона в атоме вводятся 4 квантовых числа: </a:t>
            </a:r>
            <a:r>
              <a:rPr lang="ru-RU" sz="2800" i="1" dirty="0">
                <a:latin typeface="+mn-lt"/>
              </a:rPr>
              <a:t>главное </a:t>
            </a:r>
            <a:r>
              <a:rPr lang="ru-RU" sz="2800" dirty="0">
                <a:latin typeface="+mn-lt"/>
              </a:rPr>
              <a:t>квантовое число </a:t>
            </a:r>
            <a:r>
              <a:rPr lang="ru-RU" sz="2800" i="1" dirty="0">
                <a:latin typeface="+mn-lt"/>
              </a:rPr>
              <a:t>n</a:t>
            </a:r>
            <a:r>
              <a:rPr lang="ru-RU" sz="2800" dirty="0">
                <a:latin typeface="+mn-lt"/>
              </a:rPr>
              <a:t>, </a:t>
            </a:r>
            <a:r>
              <a:rPr lang="ru-RU" sz="2800" i="1" dirty="0">
                <a:latin typeface="+mn-lt"/>
              </a:rPr>
              <a:t>азимутальное</a:t>
            </a:r>
            <a:r>
              <a:rPr lang="ru-RU" sz="2800" dirty="0">
                <a:latin typeface="+mn-lt"/>
              </a:rPr>
              <a:t> (</a:t>
            </a:r>
            <a:r>
              <a:rPr lang="ru-RU" sz="2800" i="1" dirty="0">
                <a:latin typeface="+mn-lt"/>
              </a:rPr>
              <a:t>орбитальное</a:t>
            </a:r>
            <a:r>
              <a:rPr lang="ru-RU" sz="2800" dirty="0">
                <a:latin typeface="+mn-lt"/>
              </a:rPr>
              <a:t>), квантовое число </a:t>
            </a:r>
            <a:r>
              <a:rPr lang="ru-RU" sz="2800" i="1" dirty="0">
                <a:latin typeface="+mn-lt"/>
              </a:rPr>
              <a:t>l</a:t>
            </a:r>
            <a:r>
              <a:rPr lang="ru-RU" sz="2800" dirty="0">
                <a:latin typeface="+mn-lt"/>
              </a:rPr>
              <a:t>, </a:t>
            </a:r>
            <a:r>
              <a:rPr lang="ru-RU" sz="2800" i="1" dirty="0">
                <a:latin typeface="+mn-lt"/>
              </a:rPr>
              <a:t>магнитное </a:t>
            </a:r>
            <a:r>
              <a:rPr lang="ru-RU" sz="2800" dirty="0">
                <a:latin typeface="+mn-lt"/>
              </a:rPr>
              <a:t>квантовое число </a:t>
            </a:r>
            <a:r>
              <a:rPr lang="ru-RU" sz="2800" i="1" dirty="0">
                <a:latin typeface="+mn-lt"/>
              </a:rPr>
              <a:t>m</a:t>
            </a:r>
            <a:r>
              <a:rPr lang="en-US" sz="2800" i="1" baseline="-25000" dirty="0">
                <a:latin typeface="+mn-lt"/>
              </a:rPr>
              <a:t>l</a:t>
            </a:r>
            <a:r>
              <a:rPr lang="ru-RU" sz="2800" dirty="0">
                <a:latin typeface="+mn-lt"/>
              </a:rPr>
              <a:t> и </a:t>
            </a:r>
            <a:r>
              <a:rPr lang="ru-RU" sz="2800" i="1" dirty="0">
                <a:latin typeface="+mn-lt"/>
              </a:rPr>
              <a:t>спиновое</a:t>
            </a:r>
            <a:r>
              <a:rPr lang="ru-RU" sz="2800" dirty="0">
                <a:latin typeface="+mn-lt"/>
              </a:rPr>
              <a:t> квантовое число </a:t>
            </a:r>
            <a:r>
              <a:rPr lang="ru-RU" sz="2800" i="1" dirty="0" err="1">
                <a:latin typeface="+mn-lt"/>
              </a:rPr>
              <a:t>m</a:t>
            </a:r>
            <a:r>
              <a:rPr lang="ru-RU" sz="2800" i="1" baseline="-25000" dirty="0" err="1">
                <a:latin typeface="+mn-lt"/>
              </a:rPr>
              <a:t>s</a:t>
            </a:r>
            <a:r>
              <a:rPr lang="ru-RU" sz="2800" dirty="0">
                <a:latin typeface="+mn-lt"/>
              </a:rPr>
              <a:t>. </a:t>
            </a:r>
            <a:endParaRPr lang="ru-RU" sz="2800" dirty="0">
              <a:effectLst/>
              <a:latin typeface="+mn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7261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2250" y="116632"/>
            <a:ext cx="9146249" cy="597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34315" algn="just">
              <a:lnSpc>
                <a:spcPct val="105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Главное квантовое число </a:t>
            </a:r>
            <a:r>
              <a:rPr lang="ru-RU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определяет энергию электрона на орбите и может принимать значения </a:t>
            </a:r>
            <a:r>
              <a:rPr lang="ru-RU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= 1, 2, 3,...,∞. </a:t>
            </a:r>
          </a:p>
          <a:p>
            <a:pPr indent="234315" algn="just">
              <a:lnSpc>
                <a:spcPct val="105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Орбитальное квантовое число характеризует величину импульса электрона на орбите или величину орбитального момента импульса </a:t>
            </a:r>
            <a:r>
              <a:rPr lang="ru-RU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0, 1, 2, 3,..., ( </a:t>
            </a:r>
            <a:r>
              <a:rPr lang="ru-RU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–1).</a:t>
            </a:r>
          </a:p>
          <a:p>
            <a:pPr indent="234315" algn="just">
              <a:lnSpc>
                <a:spcPct val="105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Магнитное квантовое число </a:t>
            </a:r>
            <a:r>
              <a:rPr lang="ru-RU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ru-RU" sz="2800" i="1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характеризует пространственную ориентацию орбит в магнитном поле. </a:t>
            </a:r>
            <a:r>
              <a:rPr lang="ru-RU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ru-RU" sz="2800" i="1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0,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±1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±2,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±3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,..., ± </a:t>
            </a:r>
            <a:r>
              <a:rPr lang="ru-RU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 т.е. </a:t>
            </a:r>
            <a:r>
              <a:rPr lang="ru-RU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ru-RU" sz="2800" i="1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принимает (2</a:t>
            </a:r>
            <a:r>
              <a:rPr lang="ru-RU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+1) значений. </a:t>
            </a:r>
          </a:p>
          <a:p>
            <a:pPr indent="234315" algn="just">
              <a:lnSpc>
                <a:spcPct val="105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Спиновое квантовое число – для проекции спина электрона на направление внешнего магнитного поля получаются значения ± 1/2, что соответствует различию ориентации спинового момента импульса.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2011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96" y="1196752"/>
            <a:ext cx="9137104" cy="319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>
              <a:lnSpc>
                <a:spcPct val="105000"/>
              </a:lnSpc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Принцип Паули: 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квантовой системе не может быть двух частиц с одинаковым набором четырех квантовых чисел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endParaRPr lang="en-US" sz="32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60363" algn="just">
              <a:lnSpc>
                <a:spcPct val="105000"/>
              </a:lnSpc>
              <a:spcAft>
                <a:spcPts val="0"/>
              </a:spcAft>
            </a:pP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т.е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.: на одном энергетическом уровне атома не может быть более двух электронов, причем спины их должны быть разными. </a:t>
            </a:r>
            <a:endParaRPr lang="ru-RU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9963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Serj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2542</TotalTime>
  <Words>2084</Words>
  <Application>Microsoft Office PowerPoint</Application>
  <PresentationFormat>Экран (4:3)</PresentationFormat>
  <Paragraphs>157</Paragraphs>
  <Slides>44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44</vt:i4>
      </vt:variant>
    </vt:vector>
  </HeadingPairs>
  <TitlesOfParts>
    <vt:vector size="46" baseType="lpstr">
      <vt:lpstr>Office Theme</vt:lpstr>
      <vt:lpstr>Equation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kof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Асновы зоннай тэорыі праводнасці</dc:title>
  <dc:creator>50_1</dc:creator>
  <cp:lastModifiedBy>admin</cp:lastModifiedBy>
  <cp:revision>75</cp:revision>
  <dcterms:created xsi:type="dcterms:W3CDTF">2005-03-24T08:40:27Z</dcterms:created>
  <dcterms:modified xsi:type="dcterms:W3CDTF">2016-04-04T05:06:00Z</dcterms:modified>
</cp:coreProperties>
</file>