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350" r:id="rId2"/>
    <p:sldId id="351" r:id="rId3"/>
    <p:sldId id="393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8" r:id="rId17"/>
    <p:sldId id="364" r:id="rId18"/>
    <p:sldId id="365" r:id="rId19"/>
    <p:sldId id="366" r:id="rId20"/>
    <p:sldId id="367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79" r:id="rId32"/>
    <p:sldId id="380" r:id="rId33"/>
    <p:sldId id="381" r:id="rId34"/>
    <p:sldId id="382" r:id="rId35"/>
    <p:sldId id="383" r:id="rId36"/>
    <p:sldId id="384" r:id="rId37"/>
    <p:sldId id="387" r:id="rId38"/>
    <p:sldId id="385" r:id="rId39"/>
    <p:sldId id="386" r:id="rId40"/>
    <p:sldId id="388" r:id="rId41"/>
    <p:sldId id="389" r:id="rId42"/>
    <p:sldId id="390" r:id="rId43"/>
    <p:sldId id="391" r:id="rId44"/>
    <p:sldId id="392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0CD1-BAF3-437D-A9A4-CE534EBD4DD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4371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578F-08F9-49B0-ABD1-5FEEB7DEEF94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8525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AA33-DE00-45AC-83E8-D3145B32C978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9016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016F-9EF0-4E20-B78B-20046CB7776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6601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44B8-54AF-41BA-B5E5-99F76B40B786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8646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DA8A-F263-4B05-8723-8DC0B8015BB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0418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F82A-1F9C-41D8-A012-3EFA8766A63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745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25AC-DF33-4F52-970A-779F3EA30A5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1072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CDE4-5C78-4381-8919-2EAF07AF032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6234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F672-36D3-4D26-BF19-ABA67878B9D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2397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4615-7893-4415-9227-54118182AD2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6021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C546C-E962-495F-9D76-F0197FF93A2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1580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7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2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5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42" y="260648"/>
            <a:ext cx="9130358" cy="1453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Лекция</a:t>
            </a:r>
            <a:r>
              <a:rPr lang="en-US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algn="ctr"/>
            <a:r>
              <a:rPr lang="ru-RU" sz="2800" b="1" dirty="0">
                <a:latin typeface="+mn-lt"/>
                <a:ea typeface="Times New Roman" panose="02020603050405020304" pitchFamily="18" charset="0"/>
              </a:rPr>
              <a:t>Электропроводность металлов</a:t>
            </a:r>
            <a:r>
              <a:rPr lang="ru-RU" sz="2800" b="1" dirty="0" smtClean="0">
                <a:latin typeface="+mn-lt"/>
                <a:ea typeface="Times New Roman" panose="02020603050405020304" pitchFamily="18" charset="0"/>
              </a:rPr>
              <a:t>.</a:t>
            </a:r>
            <a:r>
              <a:rPr lang="en-US" sz="2800" b="1" dirty="0" smtClean="0"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+mn-lt"/>
                <a:ea typeface="Times New Roman" panose="02020603050405020304" pitchFamily="18" charset="0"/>
              </a:rPr>
              <a:t>Классическая </a:t>
            </a:r>
            <a:r>
              <a:rPr lang="ru-RU" sz="2800" b="1" dirty="0">
                <a:latin typeface="+mn-lt"/>
                <a:ea typeface="Times New Roman" panose="02020603050405020304" pitchFamily="18" charset="0"/>
              </a:rPr>
              <a:t>теория электропроводности</a:t>
            </a:r>
            <a:endParaRPr lang="ru-RU" sz="2800" b="1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348880"/>
            <a:ext cx="91303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altLang="zh-CN" sz="2800" dirty="0">
                <a:latin typeface="+mn-lt"/>
              </a:rPr>
              <a:t>Классическая электронная теория электропроводности </a:t>
            </a:r>
            <a:r>
              <a:rPr lang="ru-RU" altLang="zh-CN" sz="2800" dirty="0" smtClean="0">
                <a:latin typeface="+mn-lt"/>
              </a:rPr>
              <a:t>металлов.</a:t>
            </a:r>
            <a:endParaRPr lang="en-US" altLang="zh-CN" sz="2800" dirty="0" smtClean="0">
              <a:latin typeface="+mn-lt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>
                <a:latin typeface="+mn-lt"/>
              </a:rPr>
              <a:t>Объяснение законов Ома, Джоуля–Ленца и Видемана–Франца</a:t>
            </a:r>
            <a:r>
              <a:rPr lang="ru-RU" sz="2800" dirty="0" smtClean="0">
                <a:latin typeface="+mn-lt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>
                <a:latin typeface="+mn-lt"/>
              </a:rPr>
              <a:t>Зависимость сопротивления металлов от температуры. Сверхпроводимость</a:t>
            </a:r>
            <a:r>
              <a:rPr lang="ru-RU" sz="2800" dirty="0" smtClean="0">
                <a:latin typeface="+mn-lt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>
                <a:latin typeface="+mn-lt"/>
              </a:rPr>
              <a:t>Трудности классической электронной теории электропроводимости металлов.</a:t>
            </a:r>
            <a:endParaRPr lang="ru-RU" altLang="zh-CN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098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76" y="-6768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Расчет отношения величины заряда к массе его носителя (удельный заряд) производился из следующих соображений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пусть в процессе торможения за время </a:t>
            </a:r>
            <a:r>
              <a:rPr lang="ru-RU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кинетическая энергия одного носителя заряда уменьшилась на величину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dw</a:t>
            </a:r>
            <a:r>
              <a:rPr lang="en-US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Поскольку</a:t>
            </a:r>
            <a:endParaRPr lang="ru-RU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554541"/>
              </p:ext>
            </p:extLst>
          </p:nvPr>
        </p:nvGraphicFramePr>
        <p:xfrm>
          <a:off x="6876256" y="1667825"/>
          <a:ext cx="1584176" cy="1025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81" name="Equation" r:id="rId3" imgW="647640" imgH="419040" progId="Equation.DSMT4">
                  <p:embed/>
                </p:oleObj>
              </mc:Choice>
              <mc:Fallback>
                <p:oleObj name="Equation" r:id="rId3" imgW="64764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667825"/>
                        <a:ext cx="1584176" cy="1025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256746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масса носителя; υ – линейная скорость движения проводника, то</a:t>
            </a:r>
            <a:endParaRPr lang="ru-RU" sz="28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468828"/>
              </p:ext>
            </p:extLst>
          </p:nvPr>
        </p:nvGraphicFramePr>
        <p:xfrm>
          <a:off x="3419872" y="3010817"/>
          <a:ext cx="2623893" cy="749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82" name="Equation" r:id="rId5" imgW="799920" imgH="228600" progId="Equation.DSMT4">
                  <p:embed/>
                </p:oleObj>
              </mc:Choice>
              <mc:Fallback>
                <p:oleObj name="Equation" r:id="rId5" imgW="7999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010817"/>
                        <a:ext cx="2623893" cy="7496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364717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уменьшение кинетической энергии всех носителей зарядов в проводнике</a:t>
            </a:r>
            <a:endParaRPr lang="ru-RU" sz="2800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312928"/>
              </p:ext>
            </p:extLst>
          </p:nvPr>
        </p:nvGraphicFramePr>
        <p:xfrm>
          <a:off x="469970" y="4486644"/>
          <a:ext cx="6963961" cy="740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83" name="Equation" r:id="rId7" imgW="2145960" imgH="228600" progId="Equation.DSMT4">
                  <p:embed/>
                </p:oleObj>
              </mc:Choice>
              <mc:Fallback>
                <p:oleObj name="Equation" r:id="rId7" imgW="214596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70" y="4486644"/>
                        <a:ext cx="6963961" cy="7406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850513" y="4515867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12.1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5224465"/>
            <a:ext cx="91250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число носителей зарядов в проводнике,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концентрация (число носителей зарядов в единице объема проводника) носителей зарядов в проводнике,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площадь поперечного сечения проводника,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длина проводника;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16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 же время в проводнике выделяется тепловая энергия, которая согласно закону Джоуля–Ленца равна: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101119"/>
              </p:ext>
            </p:extLst>
          </p:nvPr>
        </p:nvGraphicFramePr>
        <p:xfrm>
          <a:off x="179512" y="954107"/>
          <a:ext cx="7822339" cy="648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4" name="Equation" r:id="rId3" imgW="3073320" imgH="253800" progId="Equation.DSMT4">
                  <p:embed/>
                </p:oleObj>
              </mc:Choice>
              <mc:Fallback>
                <p:oleObj name="Equation" r:id="rId3" imgW="307332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954107"/>
                        <a:ext cx="7822339" cy="6488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304955" y="101693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12.2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700808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+mn-lt"/>
                <a:ea typeface="Times New Roman" panose="02020603050405020304" pitchFamily="18" charset="0"/>
              </a:rPr>
              <a:t>где </a:t>
            </a:r>
            <a:r>
              <a:rPr lang="ru-RU" sz="2800" i="1" dirty="0">
                <a:latin typeface="+mn-lt"/>
                <a:ea typeface="Times New Roman" panose="02020603050405020304" pitchFamily="18" charset="0"/>
              </a:rPr>
              <a:t>i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 – мгновенное значение тока, </a:t>
            </a:r>
            <a:r>
              <a:rPr lang="ru-RU" sz="2800" i="1" dirty="0">
                <a:latin typeface="+mn-lt"/>
                <a:ea typeface="Times New Roman" panose="02020603050405020304" pitchFamily="18" charset="0"/>
              </a:rPr>
              <a:t>R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 – сопротивление проводника, </a:t>
            </a:r>
            <a:r>
              <a:rPr lang="ru-RU" sz="2800" i="1" dirty="0" err="1">
                <a:latin typeface="+mn-lt"/>
                <a:ea typeface="Times New Roman" panose="02020603050405020304" pitchFamily="18" charset="0"/>
              </a:rPr>
              <a:t>dq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 – зарегистрированный заряд, протекший в проводнике за время </a:t>
            </a:r>
            <a:r>
              <a:rPr lang="ru-RU" sz="2800" i="1" dirty="0" err="1">
                <a:latin typeface="+mn-lt"/>
                <a:ea typeface="Times New Roman" panose="02020603050405020304" pitchFamily="18" charset="0"/>
              </a:rPr>
              <a:t>dt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– плотность тока в проводнике согласно 10.6, </a:t>
            </a:r>
            <a:r>
              <a:rPr lang="ru-RU" sz="2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– заряд носителя, υ – скорость направленного движения носителя заряда (в данном случае скорость движения проводника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2800" dirty="0">
                <a:latin typeface="+mn-lt"/>
              </a:rPr>
              <a:t> </a:t>
            </a:r>
            <a:endParaRPr lang="ru-RU" sz="2800" dirty="0" smtClean="0">
              <a:latin typeface="+mn-lt"/>
            </a:endParaRPr>
          </a:p>
          <a:p>
            <a:pPr algn="just"/>
            <a:endParaRPr lang="en-US" sz="2800" dirty="0" smtClean="0">
              <a:latin typeface="+mn-lt"/>
            </a:endParaRPr>
          </a:p>
          <a:p>
            <a:pPr indent="360363" algn="just"/>
            <a:r>
              <a:rPr lang="ru-RU" sz="2800" dirty="0" smtClean="0">
                <a:latin typeface="+mn-lt"/>
              </a:rPr>
              <a:t>Согласно </a:t>
            </a:r>
            <a:r>
              <a:rPr lang="ru-RU" sz="2800" dirty="0">
                <a:latin typeface="+mn-lt"/>
              </a:rPr>
              <a:t>закону сохранения энергии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705633"/>
              </p:ext>
            </p:extLst>
          </p:nvPr>
        </p:nvGraphicFramePr>
        <p:xfrm>
          <a:off x="2843808" y="5445224"/>
          <a:ext cx="3048557" cy="910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5" name="Equation" r:id="rId5" imgW="812447" imgH="241195" progId="Equation.DSMT4">
                  <p:embed/>
                </p:oleObj>
              </mc:Choice>
              <mc:Fallback>
                <p:oleObj name="Equation" r:id="rId5" imgW="812447" imgH="24119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445224"/>
                        <a:ext cx="3048557" cy="910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95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27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или с учетом 12.1 и 12.2: 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345378"/>
              </p:ext>
            </p:extLst>
          </p:nvPr>
        </p:nvGraphicFramePr>
        <p:xfrm>
          <a:off x="4048049" y="15674"/>
          <a:ext cx="509595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38" name="Equation" r:id="rId3" imgW="1460160" imgH="203040" progId="Equation.DSMT4">
                  <p:embed/>
                </p:oleObj>
              </mc:Choice>
              <mc:Fallback>
                <p:oleObj name="Equation" r:id="rId3" imgW="14601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049" y="15674"/>
                        <a:ext cx="5095951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759023"/>
            <a:ext cx="91424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преобразования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получим:</a:t>
            </a:r>
            <a:endParaRPr lang="ru-RU" sz="2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243795"/>
              </p:ext>
            </p:extLst>
          </p:nvPr>
        </p:nvGraphicFramePr>
        <p:xfrm>
          <a:off x="2943225" y="1220788"/>
          <a:ext cx="2535238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39" name="Equation" r:id="rId5" imgW="838080" imgH="393480" progId="Equation.DSMT4">
                  <p:embed/>
                </p:oleObj>
              </mc:Choice>
              <mc:Fallback>
                <p:oleObj name="Equation" r:id="rId5" imgW="8380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1220788"/>
                        <a:ext cx="2535238" cy="1189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0" y="2426082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Последнее выражение интегрируется с учетом того, что скорость вращения катушки изменялась от υ до 0, а протекший заряд от 0 до некоторого значения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Протекший заряд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определялся в опыте непосредственно. В итоге получим:</a:t>
            </a:r>
            <a:endParaRPr lang="ru-RU" sz="2800" dirty="0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705170"/>
              </p:ext>
            </p:extLst>
          </p:nvPr>
        </p:nvGraphicFramePr>
        <p:xfrm>
          <a:off x="3194768" y="4941168"/>
          <a:ext cx="2169320" cy="1553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40" name="Equation" r:id="rId7" imgW="545760" imgH="393480" progId="Equation.DSMT4">
                  <p:embed/>
                </p:oleObj>
              </mc:Choice>
              <mc:Fallback>
                <p:oleObj name="Equation" r:id="rId7" imgW="545760" imgH="393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768" y="4941168"/>
                        <a:ext cx="2169320" cy="15538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9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Откуда удельный заряд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087132"/>
              </p:ext>
            </p:extLst>
          </p:nvPr>
        </p:nvGraphicFramePr>
        <p:xfrm>
          <a:off x="4716016" y="362951"/>
          <a:ext cx="1576387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45" name="Equation" r:id="rId3" imgW="533160" imgH="419040" progId="Equation.DSMT4">
                  <p:embed/>
                </p:oleObj>
              </mc:Choice>
              <mc:Fallback>
                <p:oleObj name="Equation" r:id="rId3" imgW="53316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62951"/>
                        <a:ext cx="1576387" cy="1228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423890" y="639852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12.3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702087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+mn-lt"/>
                <a:ea typeface="Times New Roman" panose="02020603050405020304" pitchFamily="18" charset="0"/>
              </a:rPr>
              <a:t>Все величины, входящие в правую часть (12.3) определяются непосредственно из опыта. </a:t>
            </a:r>
            <a:endParaRPr lang="ru-RU" sz="2800" dirty="0" smtClean="0">
              <a:latin typeface="+mn-lt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Так 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был определен удельный заряд электрона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Стюарт и </a:t>
            </a:r>
            <a:r>
              <a:rPr lang="ru-RU" sz="2800" dirty="0" err="1">
                <a:latin typeface="+mn-lt"/>
                <a:ea typeface="Times New Roman" panose="02020603050405020304" pitchFamily="18" charset="0"/>
              </a:rPr>
              <a:t>Толмен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 провели свои исследования, используя в опытах проводники из меди, серебра и 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алюминия </a:t>
            </a:r>
            <a:r>
              <a:rPr lang="ru-RU" sz="2800" dirty="0">
                <a:latin typeface="+mn-lt"/>
              </a:rPr>
              <a:t>, и </a:t>
            </a:r>
            <a:r>
              <a:rPr lang="ru-RU" sz="2800" dirty="0" smtClean="0">
                <a:latin typeface="+mn-lt"/>
              </a:rPr>
              <a:t>получили: </a:t>
            </a:r>
            <a:endParaRPr lang="ru-RU" sz="2800" dirty="0">
              <a:latin typeface="+mn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960936"/>
              </p:ext>
            </p:extLst>
          </p:nvPr>
        </p:nvGraphicFramePr>
        <p:xfrm>
          <a:off x="2670969" y="4221088"/>
          <a:ext cx="4541838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46" name="Equation" r:id="rId5" imgW="1650960" imgH="393480" progId="Equation.DSMT4">
                  <p:embed/>
                </p:oleObj>
              </mc:Choice>
              <mc:Fallback>
                <p:oleObj name="Equation" r:id="rId5" imgW="16509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969" y="4221088"/>
                        <a:ext cx="4541838" cy="1087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44358"/>
              </p:ext>
            </p:extLst>
          </p:nvPr>
        </p:nvGraphicFramePr>
        <p:xfrm>
          <a:off x="2670969" y="5455487"/>
          <a:ext cx="5026026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47" name="Equation" r:id="rId7" imgW="1917360" imgH="393480" progId="Equation.DSMT4">
                  <p:embed/>
                </p:oleObj>
              </mc:Choice>
              <mc:Fallback>
                <p:oleObj name="Equation" r:id="rId7" imgW="19173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969" y="5455487"/>
                        <a:ext cx="5026026" cy="1035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33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Опыты, подобные опытам Стюарта и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Толмена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 1913 г. в Страсбурге проводили русские ученые Л.И. Мандельштам (1879–1944) и Н.Д.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Папалекси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(1880–1947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Проведение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этих экспериментов, по сути, являлось продолжением работы по созданию классической теории проводимости металлов.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этой теории к 1901 г. были разработаны немецким физиком П. Друде (1863–1906), а чуть позднее усовершенствованы и дополнены Лоренцем.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44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22" y="476672"/>
            <a:ext cx="912477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теории атомы в металлах частично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диссоциированы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электроны и положительные ионы, которые находятся в узлах решетки кристаллов, из которых состоит твердый металл.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большинстве случаев число свободных электронов соответствует числу атомов металла, т. е. концентрация свободных электронов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≈ 10</a:t>
            </a:r>
            <a:r>
              <a:rPr lang="ru-RU" sz="28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–19</a:t>
            </a:r>
            <a:r>
              <a:rPr lang="ru-RU" sz="28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–3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Считается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в среднем каждый атом отдает по одному электрону.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Электроны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могут свободно перемещаться в кристаллической решетке.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внешнего электрического поля они совершают беспорядочное тепловое движение.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58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45" y="476672"/>
            <a:ext cx="6458565" cy="38164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19572" y="465313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</a:rPr>
              <a:t>Газ свободных электронов в кристаллической решетке металла. Показана траектория одного из электронов.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Друде, и Лоренц предложили рассматривать свободные электроны, как некий электронный газ, который подчиняется законам идеального газа.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Однако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отличие от молекул идеального газа, которые сталкиваются между собой, электроны сталкиваются с ионами кристаллической решетки.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наложении внешнего электрического поля на хаотическое движение электронов накладывается упорядоченное движение, в направлении поля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Оценим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абсолютные значения скорости хаотичного движения электронов и скорости направленного движения (скорости дрейфа).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051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8" y="44624"/>
            <a:ext cx="91305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Кинетическая энергия одного электрона определяется выражением: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551359"/>
              </p:ext>
            </p:extLst>
          </p:nvPr>
        </p:nvGraphicFramePr>
        <p:xfrm>
          <a:off x="3203848" y="548680"/>
          <a:ext cx="2304256" cy="149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93" name="Equation" r:id="rId3" imgW="647700" imgH="419100" progId="Equation.DSMT4">
                  <p:embed/>
                </p:oleObj>
              </mc:Choice>
              <mc:Fallback>
                <p:oleObj name="Equation" r:id="rId3" imgW="6477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48680"/>
                        <a:ext cx="2304256" cy="1496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408" y="2204864"/>
            <a:ext cx="91305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+mn-lt"/>
                <a:ea typeface="Times New Roman" panose="02020603050405020304" pitchFamily="18" charset="0"/>
              </a:rPr>
              <a:t>где </a:t>
            </a:r>
            <a:r>
              <a:rPr lang="ru-RU" sz="2800" i="1" dirty="0" smtClean="0">
                <a:latin typeface="+mn-lt"/>
                <a:ea typeface="Times New Roman" panose="02020603050405020304" pitchFamily="18" charset="0"/>
              </a:rPr>
              <a:t>m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–масса электрона,     </a:t>
            </a:r>
            <a:r>
              <a:rPr lang="ru-RU" sz="2800" dirty="0">
                <a:latin typeface="+mn-lt"/>
              </a:rPr>
              <a:t>– средняя скорость хаотического движения </a:t>
            </a:r>
            <a:r>
              <a:rPr lang="ru-RU" sz="2800" dirty="0" smtClean="0">
                <a:latin typeface="+mn-lt"/>
              </a:rPr>
              <a:t>электрона. </a:t>
            </a:r>
          </a:p>
          <a:p>
            <a:pPr indent="360363" algn="just"/>
            <a:r>
              <a:rPr lang="ru-RU" sz="2800" dirty="0" smtClean="0">
                <a:latin typeface="+mn-lt"/>
              </a:rPr>
              <a:t>Согласно </a:t>
            </a:r>
            <a:r>
              <a:rPr lang="ru-RU" sz="2800" dirty="0">
                <a:latin typeface="+mn-lt"/>
              </a:rPr>
              <a:t>молекулярно-кинетической теории эта же </a:t>
            </a:r>
            <a:r>
              <a:rPr lang="ru-RU" sz="2800" dirty="0" smtClean="0">
                <a:latin typeface="+mn-lt"/>
              </a:rPr>
              <a:t>энергия: </a:t>
            </a:r>
            <a:endParaRPr lang="ru-RU" sz="2800" dirty="0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235599"/>
              </p:ext>
            </p:extLst>
          </p:nvPr>
        </p:nvGraphicFramePr>
        <p:xfrm>
          <a:off x="3707904" y="2244583"/>
          <a:ext cx="360040" cy="437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94" name="Equation" r:id="rId5" imgW="139579" imgH="164957" progId="Equation.DSMT4">
                  <p:embed/>
                </p:oleObj>
              </mc:Choice>
              <mc:Fallback>
                <p:oleObj name="Equation" r:id="rId5" imgW="139579" imgH="164957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244583"/>
                        <a:ext cx="360040" cy="4379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489079"/>
              </p:ext>
            </p:extLst>
          </p:nvPr>
        </p:nvGraphicFramePr>
        <p:xfrm>
          <a:off x="3015265" y="3548386"/>
          <a:ext cx="2105357" cy="126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95" name="Equation" r:id="rId7" imgW="660113" imgH="393529" progId="Equation.DSMT4">
                  <p:embed/>
                </p:oleObj>
              </mc:Choice>
              <mc:Fallback>
                <p:oleObj name="Equation" r:id="rId7" imgW="660113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265" y="3548386"/>
                        <a:ext cx="2105357" cy="1264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704" y="4812399"/>
            <a:ext cx="91305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постоянная Больцмана;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температура. Из этих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выражений:</a:t>
            </a:r>
            <a:endParaRPr lang="ru-RU" sz="2800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60429"/>
              </p:ext>
            </p:extLst>
          </p:nvPr>
        </p:nvGraphicFramePr>
        <p:xfrm>
          <a:off x="3203848" y="5350493"/>
          <a:ext cx="1895475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96" name="Equation" r:id="rId9" imgW="672840" imgH="444240" progId="Equation.DSMT4">
                  <p:embed/>
                </p:oleObj>
              </mc:Choice>
              <mc:Fallback>
                <p:oleObj name="Equation" r:id="rId9" imgW="67284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350493"/>
                        <a:ext cx="1895475" cy="1258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21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комнатной температуры (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=300 К)</a:t>
            </a:r>
            <a:endParaRPr lang="ru-RU" sz="2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467106"/>
              </p:ext>
            </p:extLst>
          </p:nvPr>
        </p:nvGraphicFramePr>
        <p:xfrm>
          <a:off x="1547664" y="739410"/>
          <a:ext cx="5397269" cy="1257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80" name="Equation" r:id="rId3" imgW="2057400" imgH="482400" progId="Equation.DSMT4">
                  <p:embed/>
                </p:oleObj>
              </mc:Choice>
              <mc:Fallback>
                <p:oleObj name="Equation" r:id="rId3" imgW="205740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739410"/>
                        <a:ext cx="5397269" cy="12576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463" y="2109124"/>
            <a:ext cx="91385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Среднюю скорость направленного движения электронов в медном проводнике определим из (10.6) (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положив плотность тока 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=10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/мм</a:t>
            </a:r>
            <a:r>
              <a:rPr lang="ru-RU" sz="28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=1·10</a:t>
            </a:r>
            <a:r>
              <a:rPr lang="ru-RU" sz="28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/м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концентрацию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=1·10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–3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Откуда</a:t>
            </a:r>
            <a:endParaRPr lang="ru-RU" sz="2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102465"/>
              </p:ext>
            </p:extLst>
          </p:nvPr>
        </p:nvGraphicFramePr>
        <p:xfrm>
          <a:off x="1907704" y="4037023"/>
          <a:ext cx="5281513" cy="1103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81" name="Equation" r:id="rId5" imgW="2120760" imgH="444240" progId="Equation.DSMT4">
                  <p:embed/>
                </p:oleObj>
              </mc:Choice>
              <mc:Fallback>
                <p:oleObj name="Equation" r:id="rId5" imgW="212076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037023"/>
                        <a:ext cx="5281513" cy="11038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530120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</a:t>
            </a:r>
            <a:endParaRPr lang="ru-RU" sz="2800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472464"/>
              </p:ext>
            </p:extLst>
          </p:nvPr>
        </p:nvGraphicFramePr>
        <p:xfrm>
          <a:off x="4067944" y="5394278"/>
          <a:ext cx="2389064" cy="844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82" name="Equation" r:id="rId7" imgW="469696" imgH="165028" progId="Equation.DSMT4">
                  <p:embed/>
                </p:oleObj>
              </mc:Choice>
              <mc:Fallback>
                <p:oleObj name="Equation" r:id="rId7" imgW="469696" imgH="16502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394278"/>
                        <a:ext cx="2389064" cy="8446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56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77" y="9628"/>
            <a:ext cx="9136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Природа электрического тока в металлах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340768"/>
            <a:ext cx="91365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+mn-lt"/>
                <a:ea typeface="Times New Roman" panose="02020603050405020304" pitchFamily="18" charset="0"/>
              </a:rPr>
              <a:t>В зависимости от электропроводности все вещества делятся на проводники, диэлектрики и полупроводники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.</a:t>
            </a:r>
            <a:endParaRPr lang="en-US" sz="2800" dirty="0" smtClean="0">
              <a:latin typeface="+mn-lt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У </a:t>
            </a:r>
            <a:r>
              <a:rPr lang="ru-RU" sz="2800" i="1" dirty="0">
                <a:latin typeface="+mn-lt"/>
                <a:ea typeface="Times New Roman" panose="02020603050405020304" pitchFamily="18" charset="0"/>
              </a:rPr>
              <a:t>проводников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 удельная электрическая проводимость лежит в диапазоне 10</a:t>
            </a:r>
            <a:r>
              <a:rPr lang="ru-RU" sz="2800" baseline="30000" dirty="0">
                <a:latin typeface="+mn-lt"/>
                <a:ea typeface="Times New Roman" panose="02020603050405020304" pitchFamily="18" charset="0"/>
              </a:rPr>
              <a:t>6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–10</a:t>
            </a:r>
            <a:r>
              <a:rPr lang="ru-RU" sz="2800" baseline="30000" dirty="0">
                <a:latin typeface="+mn-lt"/>
                <a:ea typeface="Times New Roman" panose="02020603050405020304" pitchFamily="18" charset="0"/>
              </a:rPr>
              <a:t>8 </a:t>
            </a:r>
            <a:r>
              <a:rPr lang="ru-RU" sz="2800" dirty="0" err="1">
                <a:latin typeface="+mn-lt"/>
                <a:ea typeface="Times New Roman" panose="02020603050405020304" pitchFamily="18" charset="0"/>
              </a:rPr>
              <a:t>См·м</a:t>
            </a:r>
            <a:r>
              <a:rPr lang="ru-RU" sz="2800" baseline="30000" dirty="0">
                <a:latin typeface="+mn-lt"/>
                <a:ea typeface="Times New Roman" panose="02020603050405020304" pitchFamily="18" charset="0"/>
              </a:rPr>
              <a:t>–1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, у </a:t>
            </a:r>
            <a:r>
              <a:rPr lang="ru-RU" sz="2800" i="1" dirty="0">
                <a:latin typeface="+mn-lt"/>
                <a:ea typeface="Times New Roman" panose="02020603050405020304" pitchFamily="18" charset="0"/>
              </a:rPr>
              <a:t>диэлектриков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 она меньше 10</a:t>
            </a:r>
            <a:r>
              <a:rPr lang="ru-RU" sz="2800" baseline="30000" dirty="0">
                <a:latin typeface="+mn-lt"/>
                <a:ea typeface="Times New Roman" panose="02020603050405020304" pitchFamily="18" charset="0"/>
              </a:rPr>
              <a:t>–6 </a:t>
            </a:r>
            <a:r>
              <a:rPr lang="ru-RU" sz="2800" dirty="0" err="1">
                <a:latin typeface="+mn-lt"/>
                <a:ea typeface="Times New Roman" panose="02020603050405020304" pitchFamily="18" charset="0"/>
              </a:rPr>
              <a:t>См·м</a:t>
            </a:r>
            <a:r>
              <a:rPr lang="ru-RU" sz="2800" baseline="30000" dirty="0">
                <a:latin typeface="+mn-lt"/>
                <a:ea typeface="Times New Roman" panose="02020603050405020304" pitchFamily="18" charset="0"/>
              </a:rPr>
              <a:t>–1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, и у </a:t>
            </a:r>
            <a:r>
              <a:rPr lang="ru-RU" sz="2800" i="1" dirty="0">
                <a:latin typeface="+mn-lt"/>
                <a:ea typeface="Times New Roman" panose="02020603050405020304" pitchFamily="18" charset="0"/>
              </a:rPr>
              <a:t>полупроводников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 занимает промежуточное положение между приведенными величинами (10</a:t>
            </a:r>
            <a:r>
              <a:rPr lang="ru-RU" sz="2800" baseline="30000" dirty="0">
                <a:latin typeface="+mn-lt"/>
                <a:ea typeface="Times New Roman" panose="02020603050405020304" pitchFamily="18" charset="0"/>
              </a:rPr>
              <a:t>–4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–10</a:t>
            </a:r>
            <a:r>
              <a:rPr lang="ru-RU" sz="2800" baseline="30000" dirty="0">
                <a:latin typeface="+mn-lt"/>
                <a:ea typeface="Times New Roman" panose="02020603050405020304" pitchFamily="18" charset="0"/>
              </a:rPr>
              <a:t>4 </a:t>
            </a:r>
            <a:r>
              <a:rPr lang="ru-RU" sz="2800" dirty="0" err="1">
                <a:latin typeface="+mn-lt"/>
                <a:ea typeface="Times New Roman" panose="02020603050405020304" pitchFamily="18" charset="0"/>
              </a:rPr>
              <a:t>См·м</a:t>
            </a:r>
            <a:r>
              <a:rPr lang="ru-RU" sz="2800" baseline="30000" dirty="0">
                <a:latin typeface="+mn-lt"/>
                <a:ea typeface="Times New Roman" panose="02020603050405020304" pitchFamily="18" charset="0"/>
              </a:rPr>
              <a:t>–1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). </a:t>
            </a:r>
            <a:endParaRPr lang="ru-RU" sz="2800" dirty="0" smtClean="0">
              <a:latin typeface="+mn-lt"/>
              <a:ea typeface="Times New Roman" panose="02020603050405020304" pitchFamily="18" charset="0"/>
            </a:endParaRPr>
          </a:p>
          <a:p>
            <a:pPr indent="360363" algn="just"/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03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7344816" cy="455171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472514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Движение свободного электрона в кристаллической решетке: а – хаотическое движение электрона в кристаллической решетке металла; b – хаотическое движение с дрейфом, обусловленным электрическим полем.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2561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1665" y="764704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 Друде–Лоренца объясняет основные законы протекания электрического тока в проводниках, в частности закон Ома, закон Джоуля–Ленца, закон Видемана–Франца и т. д.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Дополненная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некоторыми квантово-механическими представлениями она удовлетворительно объясняет контактные явления на границе двух проводников.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менее, она не может объяснить механизм электропроводности полупроводников и ряд явлений в проводниках, о которых речь будет идти ниже.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263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Объяснение закона Ома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711860"/>
            <a:ext cx="90364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наличии электрического поля внутри проводника на каждый электрон действует сила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напряженность электрического поля.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действием этой силы согласно второму закону Ньютона электрон движется с ускорением</a:t>
            </a:r>
            <a:endParaRPr lang="ru-RU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04098"/>
              </p:ext>
            </p:extLst>
          </p:nvPr>
        </p:nvGraphicFramePr>
        <p:xfrm>
          <a:off x="2915816" y="2958629"/>
          <a:ext cx="2541885" cy="1369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45" name="Equation" r:id="rId3" imgW="774360" imgH="419040" progId="Equation.DSMT4">
                  <p:embed/>
                </p:oleObj>
              </mc:Choice>
              <mc:Fallback>
                <p:oleObj name="Equation" r:id="rId3" imgW="77436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958629"/>
                        <a:ext cx="2541885" cy="13699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4437112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Ускоренное направленное движение электрона наблюдается только между двумя столкновениями с узлами решетки.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После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столкновения согласно Друде скорость электрона равна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нулю.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1065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92" y="82530"/>
            <a:ext cx="91295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столкновением она определяется по формуле: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752528"/>
              </p:ext>
            </p:extLst>
          </p:nvPr>
        </p:nvGraphicFramePr>
        <p:xfrm>
          <a:off x="2267744" y="448988"/>
          <a:ext cx="3303156" cy="1264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29" name="Equation" r:id="rId3" imgW="1028520" imgH="393480" progId="Equation.DSMT4">
                  <p:embed/>
                </p:oleObj>
              </mc:Choice>
              <mc:Fallback>
                <p:oleObj name="Equation" r:id="rId3" imgW="102852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48988"/>
                        <a:ext cx="3303156" cy="12641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417630" y="762572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12.4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588520"/>
            <a:ext cx="91295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τ – время свободного пробега. Средняя скорость направленного движения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электронов: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559725"/>
              </p:ext>
            </p:extLst>
          </p:nvPr>
        </p:nvGraphicFramePr>
        <p:xfrm>
          <a:off x="2265495" y="2492913"/>
          <a:ext cx="3839714" cy="1199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30" name="Equation" r:id="rId5" imgW="1257120" imgH="393480" progId="Equation.DSMT4">
                  <p:embed/>
                </p:oleObj>
              </mc:Choice>
              <mc:Fallback>
                <p:oleObj name="Equation" r:id="rId5" imgW="125712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495" y="2492913"/>
                        <a:ext cx="3839714" cy="11993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557661" y="2820887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12.5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63" y="3699196"/>
            <a:ext cx="91439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τ среднее значение времени свободного пробега электрона</a:t>
            </a:r>
            <a:endParaRPr lang="ru-RU" sz="2800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222486"/>
              </p:ext>
            </p:extLst>
          </p:nvPr>
        </p:nvGraphicFramePr>
        <p:xfrm>
          <a:off x="2843808" y="4176249"/>
          <a:ext cx="3673171" cy="1690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31" name="Equation" r:id="rId7" imgW="914400" imgH="419040" progId="Equation.DSMT4">
                  <p:embed/>
                </p:oleObj>
              </mc:Choice>
              <mc:Fallback>
                <p:oleObj name="Equation" r:id="rId7" imgW="91440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176249"/>
                        <a:ext cx="3673171" cy="16904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-7246" y="5882058"/>
            <a:ext cx="91367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поскольку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&gt;&gt;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Здесь λ – средняя длина свободного пробега электрона.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5366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601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Тогда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(12.5) получим: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76380"/>
              </p:ext>
            </p:extLst>
          </p:nvPr>
        </p:nvGraphicFramePr>
        <p:xfrm>
          <a:off x="4283968" y="46945"/>
          <a:ext cx="2512159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8" name="Equation" r:id="rId3" imgW="736560" imgH="419040" progId="Equation.DSMT4">
                  <p:embed/>
                </p:oleObj>
              </mc:Choice>
              <mc:Fallback>
                <p:oleObj name="Equation" r:id="rId3" imgW="73656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46945"/>
                        <a:ext cx="2512159" cy="1440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91314" y="443936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12.6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355073"/>
            <a:ext cx="91404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Подставив (12.6) в (10.6), получим выражение для расчета плотности тока в проводнике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317844"/>
              </p:ext>
            </p:extLst>
          </p:nvPr>
        </p:nvGraphicFramePr>
        <p:xfrm>
          <a:off x="1115616" y="2309180"/>
          <a:ext cx="6122560" cy="1365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9" name="Equation" r:id="rId5" imgW="1866600" imgH="419040" progId="Equation.DSMT4">
                  <p:embed/>
                </p:oleObj>
              </mc:Choice>
              <mc:Fallback>
                <p:oleObj name="Equation" r:id="rId5" imgW="186660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309180"/>
                        <a:ext cx="6122560" cy="13652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022371" y="2735034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12.7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803958"/>
            <a:ext cx="91805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Сравнив (12.7) с законом Ома в дифференциальной форме (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=σ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получим выражение для удельной электропроводности проводников:</a:t>
            </a:r>
            <a:endParaRPr lang="ru-RU" sz="2800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538516"/>
              </p:ext>
            </p:extLst>
          </p:nvPr>
        </p:nvGraphicFramePr>
        <p:xfrm>
          <a:off x="2339751" y="5185021"/>
          <a:ext cx="3935635" cy="149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0" name="Equation" r:id="rId7" imgW="1091880" imgH="419040" progId="Equation.DSMT4">
                  <p:embed/>
                </p:oleObj>
              </mc:Choice>
              <mc:Fallback>
                <p:oleObj name="Equation" r:id="rId7" imgW="109188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1" y="5185021"/>
                        <a:ext cx="3935635" cy="1498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817749" y="5720066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12.8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772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последнюю формулу входит среднее время свободного пробега электронов, т. е. среднее время между двумя столкновениями электронов с узлами кристаллической решетки.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время больше, тем выше электропроводность проводника.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Следовательно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классическая теория электропроводности металлов объясняет электрическое сопротивление металлов столкновением электронов с узлами кристаллической решетки.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0293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3" y="699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Объяснение закона Джоуля–Ленца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7947" y="37257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Чтобы рассчитать энергию, которую передает узлу при столкновении один электрон, воспользуемся выражением (12.4) и уже упоминаемым условием Друде (скорость электрона после столкновения равна нулю):</a:t>
            </a:r>
            <a:endParaRPr lang="ru-RU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326217"/>
              </p:ext>
            </p:extLst>
          </p:nvPr>
        </p:nvGraphicFramePr>
        <p:xfrm>
          <a:off x="905676" y="2060848"/>
          <a:ext cx="7316753" cy="1472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41" name="Equation" r:id="rId3" imgW="2070000" imgH="419040" progId="Equation.DSMT4">
                  <p:embed/>
                </p:oleObj>
              </mc:Choice>
              <mc:Fallback>
                <p:oleObj name="Equation" r:id="rId3" imgW="207000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676" y="2060848"/>
                        <a:ext cx="7316753" cy="14723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15891" y="3465324"/>
            <a:ext cx="91598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единицу времени электрон сталкивается с узлами решетки в среднем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=1/τ раз.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таком случае за единицу времени в единице объема проводника выделится энергия: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607389"/>
              </p:ext>
            </p:extLst>
          </p:nvPr>
        </p:nvGraphicFramePr>
        <p:xfrm>
          <a:off x="251520" y="5315919"/>
          <a:ext cx="745804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42" name="Equation" r:id="rId5" imgW="2692080" imgH="419040" progId="Equation.DSMT4">
                  <p:embed/>
                </p:oleObj>
              </mc:Choice>
              <mc:Fallback>
                <p:oleObj name="Equation" r:id="rId5" imgW="269208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315919"/>
                        <a:ext cx="7458047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330957" y="5630373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12.9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660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Сравнив последнее выражение с (12.8), получим закон Джоуля–Ленца в дифференциальной форме: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654459"/>
              </p:ext>
            </p:extLst>
          </p:nvPr>
        </p:nvGraphicFramePr>
        <p:xfrm>
          <a:off x="2973388" y="1801813"/>
          <a:ext cx="290830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35" name="Equation" r:id="rId3" imgW="545760" imgH="203040" progId="Equation.DSMT4">
                  <p:embed/>
                </p:oleObj>
              </mc:Choice>
              <mc:Fallback>
                <p:oleObj name="Equation" r:id="rId3" imgW="54576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8" y="1801813"/>
                        <a:ext cx="2908300" cy="1090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6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Объяснение закона Видемана–Франца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734047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установлен эмпирически в 1853 г. и связывает коэффициенты электропроводности и теплопроводности металлов:</a:t>
            </a:r>
            <a:endParaRPr lang="ru-RU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183689"/>
              </p:ext>
            </p:extLst>
          </p:nvPr>
        </p:nvGraphicFramePr>
        <p:xfrm>
          <a:off x="3275856" y="1818210"/>
          <a:ext cx="2016224" cy="150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63" name="Equation" r:id="rId3" imgW="533169" imgH="393529" progId="Equation.DSMT4">
                  <p:embed/>
                </p:oleObj>
              </mc:Choice>
              <mc:Fallback>
                <p:oleObj name="Equation" r:id="rId3" imgW="533169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818210"/>
                        <a:ext cx="2016224" cy="1501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3645024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κ – коэффициент теплопроводности;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=2,21·10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–8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Вт/К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–определенная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экспериментально, постоянная, одинаковая для всех металлов.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Поскольку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металлы хорошие проводники тепла, а диэлектрики плохие, логично предположить, что теплопроводность металлов обусловлена свободными электронами.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9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Тогда согласно молекулярно-кинетической теории газов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396829"/>
              </p:ext>
            </p:extLst>
          </p:nvPr>
        </p:nvGraphicFramePr>
        <p:xfrm>
          <a:off x="2598738" y="893763"/>
          <a:ext cx="2187575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28" name="Equation" r:id="rId3" imgW="660240" imgH="419040" progId="Equation.DSMT4">
                  <p:embed/>
                </p:oleObj>
              </mc:Choice>
              <mc:Fallback>
                <p:oleObj name="Equation" r:id="rId3" imgW="66024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893763"/>
                        <a:ext cx="2187575" cy="1382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948264" y="1340768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12.10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276475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в данном случае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λ – концентрация, средняя скорость и средняя длина свободного пробега электронов в металле;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постоянная Больцмана.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Разделив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(12.10) на (12.8), получим:</a:t>
            </a:r>
            <a:endParaRPr lang="ru-RU" sz="28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514389"/>
              </p:ext>
            </p:extLst>
          </p:nvPr>
        </p:nvGraphicFramePr>
        <p:xfrm>
          <a:off x="1835696" y="4092357"/>
          <a:ext cx="4951556" cy="1361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29" name="Equation" r:id="rId5" imgW="1524000" imgH="419100" progId="Equation.DSMT4">
                  <p:embed/>
                </p:oleObj>
              </mc:Choice>
              <mc:Fallback>
                <p:oleObj name="Equation" r:id="rId5" imgW="15240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092357"/>
                        <a:ext cx="4951556" cy="13616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5806197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 как </a:t>
            </a:r>
            <a:endParaRPr lang="ru-RU" sz="28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373338"/>
              </p:ext>
            </p:extLst>
          </p:nvPr>
        </p:nvGraphicFramePr>
        <p:xfrm>
          <a:off x="3200431" y="5421563"/>
          <a:ext cx="2563626" cy="1375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0" name="Equation" r:id="rId7" imgW="787320" imgH="419040" progId="Equation.DSMT4">
                  <p:embed/>
                </p:oleObj>
              </mc:Choice>
              <mc:Fallback>
                <p:oleObj name="Equation" r:id="rId7" imgW="78732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31" y="5421563"/>
                        <a:ext cx="2563626" cy="13752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52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+mn-lt"/>
                <a:ea typeface="Times New Roman" panose="02020603050405020304" pitchFamily="18" charset="0"/>
              </a:rPr>
              <a:t>Такое деление в значительной степени условно, так как электропроводность меняется в широких пределах при изменении состояния вещества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.</a:t>
            </a:r>
            <a:endParaRPr lang="en-US" sz="2800" dirty="0" smtClean="0">
              <a:latin typeface="+mn-lt"/>
              <a:ea typeface="Times New Roman" panose="02020603050405020304" pitchFamily="18" charset="0"/>
            </a:endParaRPr>
          </a:p>
          <a:p>
            <a:pPr indent="360363" algn="just"/>
            <a:endParaRPr lang="ru-RU" sz="2800" dirty="0">
              <a:latin typeface="+mn-lt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>
                <a:latin typeface="+mn-lt"/>
              </a:rPr>
              <a:t>При температурах, близких к абсолютному нулю, полупроводники являются диэлектриками</a:t>
            </a:r>
            <a:r>
              <a:rPr lang="ru-RU" sz="2800" dirty="0" smtClean="0">
                <a:latin typeface="+mn-lt"/>
              </a:rPr>
              <a:t>.</a:t>
            </a:r>
            <a:endParaRPr lang="en-US" sz="2800" dirty="0" smtClean="0">
              <a:latin typeface="+mn-lt"/>
            </a:endParaRPr>
          </a:p>
          <a:p>
            <a:pPr indent="360363" algn="just"/>
            <a:r>
              <a:rPr lang="ru-RU" sz="2800" dirty="0" smtClean="0">
                <a:latin typeface="+mn-lt"/>
              </a:rPr>
              <a:t> </a:t>
            </a:r>
            <a:endParaRPr lang="ru-RU" sz="2800" dirty="0">
              <a:latin typeface="+mn-lt"/>
            </a:endParaRPr>
          </a:p>
          <a:p>
            <a:pPr indent="360363" algn="just"/>
            <a:r>
              <a:rPr lang="ru-RU" sz="2800" dirty="0">
                <a:latin typeface="+mn-lt"/>
              </a:rPr>
              <a:t>С ростом температуры проводимость полупроводников растет. У металлов, наоборот, с ростом температуры проводимость падает.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 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741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568999"/>
              </p:ext>
            </p:extLst>
          </p:nvPr>
        </p:nvGraphicFramePr>
        <p:xfrm>
          <a:off x="2339752" y="2382"/>
          <a:ext cx="2493841" cy="1566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5" name="Equation" r:id="rId3" imgW="672808" imgH="418918" progId="Equation.DSMT4">
                  <p:embed/>
                </p:oleObj>
              </mc:Choice>
              <mc:Fallback>
                <p:oleObj name="Equation" r:id="rId3" imgW="672808" imgH="41891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382"/>
                        <a:ext cx="2493841" cy="15666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770" y="1628359"/>
            <a:ext cx="9128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</a:t>
            </a:r>
            <a:endParaRPr lang="ru-RU" sz="2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928607"/>
              </p:ext>
            </p:extLst>
          </p:nvPr>
        </p:nvGraphicFramePr>
        <p:xfrm>
          <a:off x="1043608" y="1777526"/>
          <a:ext cx="7419832" cy="1553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6" name="Equation" r:id="rId5" imgW="2793960" imgH="583920" progId="Equation.DSMT4">
                  <p:embed/>
                </p:oleObj>
              </mc:Choice>
              <mc:Fallback>
                <p:oleObj name="Equation" r:id="rId5" imgW="2793960" imgH="583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77526"/>
                        <a:ext cx="7419832" cy="15530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-1" y="3645024"/>
            <a:ext cx="91362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Совпадение экспериментальных значений постоянной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рассчитанной согласно классической теории электропроводности убедительное.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881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сопротивления металлов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температуры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52736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классической теории (см. 12.1) сопротивление металлов объясняется столкновением электронов с ионами кристаллической решетки.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увеличением температуры амплитуда колебаний ионов в узлах кристаллической решетки должна возрастать.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Следовательно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должно возрастать и число столкновений электронов с узлами, что согласно (12.8) приведет к снижению электропроводности, или росту сопротивления проводника.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4720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50" y="97253"/>
            <a:ext cx="91443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Экспериментально установлено, что при обычных температурах сопротивление меняется с температурой линейно: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205681"/>
              </p:ext>
            </p:extLst>
          </p:nvPr>
        </p:nvGraphicFramePr>
        <p:xfrm>
          <a:off x="2699792" y="1167543"/>
          <a:ext cx="30035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25" name="Equation" r:id="rId3" imgW="927000" imgH="253800" progId="Equation.DSMT4">
                  <p:embed/>
                </p:oleObj>
              </mc:Choice>
              <mc:Fallback>
                <p:oleObj name="Equation" r:id="rId3" imgW="9270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167543"/>
                        <a:ext cx="3003550" cy="823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950524" y="1295900"/>
            <a:ext cx="979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12.11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036235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температура, выраженная в градусах Цельсия;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α=1/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температурный коэффициент сопротивления, численно равный относительному изменению сопротивления проводника при изменении его температуры на 1 К.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Температурный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коэффициент зависит от температуры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металлов он всегда положителен, и при изменении температуры в небольших интервалах его можно считать величиной постоянной и равной среднему значению в этом интервале.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465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большинства чистых металлов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167285"/>
              </p:ext>
            </p:extLst>
          </p:nvPr>
        </p:nvGraphicFramePr>
        <p:xfrm>
          <a:off x="3457575" y="855663"/>
          <a:ext cx="157956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7" name="Equation" r:id="rId3" imgW="545760" imgH="393480" progId="Equation.DSMT4">
                  <p:embed/>
                </p:oleObj>
              </mc:Choice>
              <mc:Fallback>
                <p:oleObj name="Equation" r:id="rId3" imgW="5457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575" y="855663"/>
                        <a:ext cx="1579563" cy="1133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948264" y="1124744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12.12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466" y="2132941"/>
            <a:ext cx="91444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формуле (12.11)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сопротивление проводника соответственно при температурах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учитывать изменение геометрических размеров при изменении температуры формулу (12.11) можно применять для характеристики температурной зависимости удельного сопротивления проводника: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233767"/>
              </p:ext>
            </p:extLst>
          </p:nvPr>
        </p:nvGraphicFramePr>
        <p:xfrm>
          <a:off x="2699792" y="5417507"/>
          <a:ext cx="3210574" cy="916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8" name="Equation" r:id="rId5" imgW="888840" imgH="253800" progId="Equation.DSMT4">
                  <p:embed/>
                </p:oleObj>
              </mc:Choice>
              <mc:Fallback>
                <p:oleObj name="Equation" r:id="rId5" imgW="8888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417507"/>
                        <a:ext cx="3210574" cy="9167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471104" y="5494688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12.13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64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Учитывая (12.12)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642545"/>
              </p:ext>
            </p:extLst>
          </p:nvPr>
        </p:nvGraphicFramePr>
        <p:xfrm>
          <a:off x="395536" y="798459"/>
          <a:ext cx="6535030" cy="2841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1" name="Equation" r:id="rId3" imgW="1917360" imgH="838080" progId="Equation.DSMT4">
                  <p:embed/>
                </p:oleObj>
              </mc:Choice>
              <mc:Fallback>
                <p:oleObj name="Equation" r:id="rId3" imgW="1917360" imgH="838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798459"/>
                        <a:ext cx="6535030" cy="2841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956376" y="1988840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12.13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03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3" y="1354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Уравнение (12.13) указывает на прямо пропорциональную зависимость сопротивления металлов от температуры.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теории, при стремлении температуры к абсолютному нулю сопротивление чистого металла должно стремится к нулю (кривая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рис. 12.3).</a:t>
            </a:r>
            <a:endParaRPr lang="ru-RU" sz="2800" dirty="0"/>
          </a:p>
        </p:txBody>
      </p:sp>
      <p:pic>
        <p:nvPicPr>
          <p:cNvPr id="3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91198"/>
            <a:ext cx="4104456" cy="377436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Прямоугольник 3"/>
          <p:cNvSpPr/>
          <p:nvPr/>
        </p:nvSpPr>
        <p:spPr>
          <a:xfrm>
            <a:off x="1907704" y="6334780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12.3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035661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реальных металлах любые примесные атомы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или дефекты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кристаллической решетки приводят к остаточному сопротивлению, которое не зависит от температуры (кривая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475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930" y="188640"/>
            <a:ext cx="91499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Сверхпроводимость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5930" y="711860"/>
            <a:ext cx="914993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1911 г. голландский физик Х.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Камерлинг-Оннес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(1853–1926) открыл явление, которое назвали сверхпроводимостью.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Исследуя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температурную зависимость сопротивления ртути, он обнаружил, что при температуре 4,15 К ее электрическое сопротивление скачкообразно падает до нуля (рис.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12.3,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кривая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3). 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настоящее время известно свыше 20 чистых металлов, обладающих этим свойством и более 1000 разных химических соединений.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каждого проводника – своя температура, при которой происходит переход в сверхпроводящее состояние.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Она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называется критической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7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6632"/>
            <a:ext cx="5531495" cy="37357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436510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удельного сопротивления ρ от абсолютной температуры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низких температурах: a – нормальный металл; b – сверхпроводник.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1691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+mn-lt"/>
                <a:ea typeface="Times New Roman" panose="02020603050405020304" pitchFamily="18" charset="0"/>
              </a:rPr>
              <a:t>Среди чистых металлов наибольшая критическая 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температура у 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ниобия – 9,22 К. </a:t>
            </a:r>
            <a:endParaRPr lang="ru-RU" sz="2800" dirty="0" smtClean="0">
              <a:latin typeface="+mn-lt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Существуют 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две возможности экспериментального наблюдения сверхпроводимости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:</a:t>
            </a:r>
          </a:p>
          <a:p>
            <a:pPr indent="360363" algn="just"/>
            <a:r>
              <a:rPr lang="ru-RU" sz="2600" dirty="0" smtClean="0">
                <a:latin typeface="+mn-lt"/>
                <a:ea typeface="Times New Roman" panose="02020603050405020304" pitchFamily="18" charset="0"/>
              </a:rPr>
              <a:t>1. при </a:t>
            </a:r>
            <a:r>
              <a:rPr lang="ru-RU" sz="2600" dirty="0">
                <a:latin typeface="+mn-lt"/>
                <a:ea typeface="Times New Roman" panose="02020603050405020304" pitchFamily="18" charset="0"/>
              </a:rPr>
              <a:t>включении в замкнутую электрическую цепь сверхпроводящего сопротивления. Разность потенциалов на его концах равна нулю</a:t>
            </a:r>
            <a:r>
              <a:rPr lang="ru-RU" sz="2600" dirty="0" smtClean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600" dirty="0" smtClean="0">
                <a:latin typeface="+mn-lt"/>
              </a:rPr>
              <a:t>2. при </a:t>
            </a:r>
            <a:r>
              <a:rPr lang="ru-RU" sz="2600" dirty="0">
                <a:latin typeface="+mn-lt"/>
              </a:rPr>
              <a:t>размещении кольца из сверхпроводящего материала в магнитное поле. После охлаждения кольца до температуры ниже критической магнитное поле выключается и в кольце индуцируется электрический ток, который при обычных условиях прекратился бы почти сразу. </a:t>
            </a:r>
            <a:endParaRPr lang="ru-RU" sz="2600" dirty="0" smtClean="0">
              <a:latin typeface="+mn-lt"/>
            </a:endParaRPr>
          </a:p>
          <a:p>
            <a:pPr indent="360363" algn="just"/>
            <a:r>
              <a:rPr lang="ru-RU" sz="2600" dirty="0" smtClean="0">
                <a:latin typeface="+mn-lt"/>
              </a:rPr>
              <a:t>При </a:t>
            </a:r>
            <a:r>
              <a:rPr lang="ru-RU" sz="2600" dirty="0">
                <a:latin typeface="+mn-lt"/>
              </a:rPr>
              <a:t>наличии сверхпроводимости он может наблюдаться в кольце неограниченно долго. Известны случаи, когда такие токи сохранялись в лаборатории на протяжении нескольких лет.</a:t>
            </a:r>
          </a:p>
        </p:txBody>
      </p:sp>
    </p:spTree>
    <p:extLst>
      <p:ext uri="{BB962C8B-B14F-4D97-AF65-F5344CB8AC3E}">
        <p14:creationId xmlns:p14="http://schemas.microsoft.com/office/powerpoint/2010/main" val="13942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 сверхпроводимости чрезвычайно сложна. Классическая теория объяснить сверхпроводимость не в состоянии.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Квантовомеханическое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объяснение сверхпроводимости представляет одну из актуальных теоретических проблем физики твердого тела и выходит за рамки программы курса общей физики.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568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проводникам относятся в первую очередь металлы. Для выяснения природы носителей тока в металлах еще в начале прошлого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века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был поставлен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ряд опытов.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Первым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этом ряду стоит опыт немецкого физика Виктора Эдуарда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Рикке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(1845–1915), который он поставил в 1901 г.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Два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медных и один алюминиевый цилиндры с тщательно отшлифованными торцами были поставлены один на один.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них на протяжении года протекал электрический ток.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226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+mn-lt"/>
                <a:ea typeface="Times New Roman" panose="02020603050405020304" pitchFamily="18" charset="0"/>
              </a:rPr>
              <a:t>В настоящее время основными направлениями практического применения сверхпроводимости являются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:</a:t>
            </a:r>
          </a:p>
          <a:p>
            <a:pPr indent="360363" algn="just"/>
            <a:endParaRPr lang="ru-RU" sz="2800" dirty="0" smtClean="0">
              <a:latin typeface="+mn-lt"/>
              <a:ea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+mn-lt"/>
              </a:rPr>
              <a:t>магниты</a:t>
            </a:r>
            <a:r>
              <a:rPr lang="ru-RU" sz="2800" dirty="0">
                <a:latin typeface="+mn-lt"/>
              </a:rPr>
              <a:t>, создающие сильные магнитные поля. Уже создано множество электромагнитов со сверхпроводящими обмотками, которые создают магнитные поля до 10 Тл</a:t>
            </a:r>
            <a:r>
              <a:rPr lang="ru-RU" sz="2800" dirty="0" smtClean="0">
                <a:latin typeface="+mn-lt"/>
              </a:rPr>
              <a:t>.</a:t>
            </a:r>
          </a:p>
          <a:p>
            <a:pPr marL="514350" indent="-514350" algn="just">
              <a:buAutoNum type="arabicPeriod"/>
            </a:pPr>
            <a:endParaRPr lang="ru-RU" sz="2800" dirty="0" smtClean="0">
              <a:latin typeface="+mn-lt"/>
            </a:endParaRPr>
          </a:p>
          <a:p>
            <a:pPr marL="514350" indent="-514350" algn="just">
              <a:buAutoNum type="arabicPeriod"/>
            </a:pPr>
            <a:r>
              <a:rPr lang="ru-RU" sz="2800" dirty="0">
                <a:latin typeface="+mn-lt"/>
              </a:rPr>
              <a:t>линии электропередач с малыми потерями. Сверхпроводящие линии электропередач будут свободны от потерь электроэнергии. </a:t>
            </a:r>
          </a:p>
        </p:txBody>
      </p:sp>
    </p:spTree>
    <p:extLst>
      <p:ext uri="{BB962C8B-B14F-4D97-AF65-F5344CB8AC3E}">
        <p14:creationId xmlns:p14="http://schemas.microsoft.com/office/powerpoint/2010/main" val="21386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+mn-lt"/>
              </a:rPr>
              <a:t>Когда стоимость электрической энергии, полученной от альтернативных источников, например с помощью солнечных батарей, станет сравнимой со стоимостью энергии, производимой атомными и тепловыми станциями, проблема ее доставки из районов производства в места потребления может быть решена с помощью сверхпроводящих линий электропередач. </a:t>
            </a:r>
            <a:endParaRPr lang="ru-RU" sz="2800" dirty="0" smtClean="0">
              <a:latin typeface="+mn-lt"/>
            </a:endParaRPr>
          </a:p>
          <a:p>
            <a:pPr indent="360363" algn="just"/>
            <a:r>
              <a:rPr lang="ru-RU" sz="2800" dirty="0" smtClean="0">
                <a:latin typeface="+mn-lt"/>
              </a:rPr>
              <a:t>К </a:t>
            </a:r>
            <a:r>
              <a:rPr lang="ru-RU" sz="2800" dirty="0">
                <a:latin typeface="+mn-lt"/>
              </a:rPr>
              <a:t>тому времени экономические проблемы, например необходимость получения большого количества жидкого гелия для охлаждения линий электропередач, уже возможно будут решены</a:t>
            </a:r>
            <a:r>
              <a:rPr lang="ru-RU" sz="2800" dirty="0" smtClean="0">
                <a:latin typeface="+mn-lt"/>
              </a:rPr>
              <a:t>.</a:t>
            </a:r>
          </a:p>
          <a:p>
            <a:pPr indent="360363" algn="just"/>
            <a:endParaRPr lang="ru-RU" sz="2800" dirty="0" smtClean="0">
              <a:latin typeface="+mn-lt"/>
            </a:endParaRPr>
          </a:p>
          <a:p>
            <a:pPr algn="just"/>
            <a:r>
              <a:rPr lang="ru-RU" sz="2800" dirty="0" smtClean="0">
                <a:latin typeface="+mn-lt"/>
              </a:rPr>
              <a:t>3. высокоскоростные </a:t>
            </a:r>
            <a:r>
              <a:rPr lang="ru-RU" sz="2800" dirty="0">
                <a:latin typeface="+mn-lt"/>
              </a:rPr>
              <a:t>транспортные средства.</a:t>
            </a:r>
            <a:endParaRPr lang="ru-RU" sz="2800" dirty="0" smtClean="0">
              <a:latin typeface="+mn-lt"/>
            </a:endParaRPr>
          </a:p>
          <a:p>
            <a:pPr marL="514350" indent="-514350" algn="just">
              <a:buAutoNum type="arabicPeriod"/>
            </a:pP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83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Трудности классической теории электропроводимости металлов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176" y="1100288"/>
            <a:ext cx="9130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Классическая теория удовлетворительно объясняет законы Ома, Джоуля–Лен­ца, Видемана–Франца и т. д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Однако она не в состоянии объяснить: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176" y="2485283"/>
            <a:ext cx="9144000" cy="1436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0363" algn="just">
              <a:lnSpc>
                <a:spcPct val="112000"/>
              </a:lnSpc>
              <a:spcAft>
                <a:spcPts val="0"/>
              </a:spcAft>
              <a:tabLst>
                <a:tab pos="234315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–сверхпроводимость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–температурную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металлов от температуры. Согласно (12.8)</a:t>
            </a:r>
            <a:endParaRPr lang="ru-RU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968358"/>
              </p:ext>
            </p:extLst>
          </p:nvPr>
        </p:nvGraphicFramePr>
        <p:xfrm>
          <a:off x="2843808" y="3416878"/>
          <a:ext cx="6002775" cy="155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3" name="Equation" r:id="rId3" imgW="1726920" imgH="444240" progId="Equation.DSMT4">
                  <p:embed/>
                </p:oleObj>
              </mc:Choice>
              <mc:Fallback>
                <p:oleObj name="Equation" r:id="rId3" imgW="172692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416878"/>
                        <a:ext cx="6002775" cy="1553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5085184"/>
            <a:ext cx="91571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т.е. удельное сопротивление проводника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пропорционально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тогда как согласно (12.13) оно прямо пропорционально абсолютной температуре в первой степени;</a:t>
            </a:r>
            <a:endParaRPr lang="ru-RU" sz="2800" dirty="0"/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592330"/>
              </p:ext>
            </p:extLst>
          </p:nvPr>
        </p:nvGraphicFramePr>
        <p:xfrm>
          <a:off x="25885" y="5493025"/>
          <a:ext cx="576064" cy="5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4" name="Equation" r:id="rId5" imgW="291973" imgH="253890" progId="Equation.DSMT4">
                  <p:embed/>
                </p:oleObj>
              </mc:Choice>
              <mc:Fallback>
                <p:oleObj name="Equation" r:id="rId5" imgW="291973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5" y="5493025"/>
                        <a:ext cx="576064" cy="500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Дюлонга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Пти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проводников.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этому экспериментальному закону молярная (атомная) теплоемкость всех твердых тел при постоянном объеме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=3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 Дж/моль·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электроны проводимости в металле являются электронным (одноатомным) газом, и они должны вносить свой вклад в значение теплоемкости металла. Атомная теплоемкость такого газа определяется по формуле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=3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/2=12,5 Дж/моль·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таком случае атомная теплоемкость всех металлов должна быть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=37,5 Дж/моль·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 деле закон Дюлонга и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Пти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неплохо выполняется для всех металлов. Это означает, что электроны – непосредственные участники процессов электропроводности и теплопроводности не влияют на теплоемкость проводников;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61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92" y="260648"/>
            <a:ext cx="91295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рассчитанное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(12.8) среднее значение длины свободного пробега электрона при условии, что для расчета взята экспериментально полученная величина удельной проводимости металла, в сотни раз превышает расстояние между узлами кристаллической решетки.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04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замыслу автора, если бы электрический заряд переносился атомами, то изменилась бы масса цилиндров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Однако взвешивание показало, что масса цилиндров не изменилась, хотя за год через них протек заряд 3,5·10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 из этого опыта: перенос заряда </a:t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металлах осуществляется какими-то частицами, входящими в состав всех металлов.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частицей мог быть, уже открытый к тому времени (1897 г., У. Томсон), электрон.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187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3836" y="126876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Доказательством того, что носителями электрических зарядов в металлах являются электроны, служит опыт, поставленный в 1916 г. американскими физиками Ричардом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Чейсом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Толменом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(1881–1948) и Стюартом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Идею опыта подсказал Х.А. Лоренц (1853–1928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металле есть свободные заряды, обладающие массой, то они должны подчиняться закону инерции.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619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внезапной остановке быстродвижущегося проводника останавливаются все его атомы, а свободные заряды какое-то время продолжают двигаться.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результате в проводнике возникнет импульс тока, который можно зарегистрировать (рис. 12.1).</a:t>
            </a:r>
            <a:endParaRPr lang="ru-RU" sz="2800" dirty="0"/>
          </a:p>
        </p:txBody>
      </p:sp>
      <p:pic>
        <p:nvPicPr>
          <p:cNvPr id="3" name="Рисунок 2" descr="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24944"/>
            <a:ext cx="4320480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164288" y="4005064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12.1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983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366" y="260648"/>
            <a:ext cx="9146365" cy="983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 опыта Стюарта и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Толмена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представлена на рис. 12.2.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3212976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12.2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088558"/>
            <a:ext cx="1872208" cy="5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+mn-lt"/>
                <a:ea typeface="Times New Roman" panose="02020603050405020304" pitchFamily="18" charset="0"/>
              </a:rPr>
              <a:t>Катушка с большим количеством витков проволоки приводилась в быстрое вращение вокруг своей оси с линейной скоростью вращения 300 м/с. </a:t>
            </a:r>
            <a:endParaRPr lang="ru-RU" sz="2800" dirty="0" smtClean="0">
              <a:latin typeface="+mn-lt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Концы 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проволочной обмотки были соединены с чувствительным гальванометром длинными гибкими проводами, скручивающимися во время вращения катушки. </a:t>
            </a:r>
            <a:endParaRPr lang="ru-RU" sz="2800" dirty="0" smtClean="0">
              <a:latin typeface="+mn-lt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Магнитное 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поле Земли было скомпенсировано с помощью специальных неподвижных катушек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>
                <a:latin typeface="+mn-lt"/>
              </a:rPr>
              <a:t>Длина проводов достигала 500 м. После резкого торможения катушки стрелка гальванометра отклонялась</a:t>
            </a:r>
            <a:r>
              <a:rPr lang="ru-RU" sz="2800" dirty="0" smtClean="0">
                <a:latin typeface="+mn-lt"/>
              </a:rPr>
              <a:t>.</a:t>
            </a:r>
          </a:p>
          <a:p>
            <a:pPr indent="360363" algn="just"/>
            <a:endParaRPr lang="ru-RU" sz="2800" dirty="0" smtClean="0">
              <a:latin typeface="+mn-lt"/>
            </a:endParaRPr>
          </a:p>
          <a:p>
            <a:pPr indent="360363" algn="just"/>
            <a:r>
              <a:rPr lang="ru-RU" sz="2800" dirty="0" smtClean="0">
                <a:latin typeface="+mn-lt"/>
              </a:rPr>
              <a:t> </a:t>
            </a:r>
            <a:r>
              <a:rPr lang="ru-RU" sz="2800" dirty="0">
                <a:latin typeface="+mn-lt"/>
              </a:rPr>
              <a:t>По направлению отклонения стрелки было установлено, что носители тока в металлах – отрицательные заряды.</a:t>
            </a:r>
          </a:p>
        </p:txBody>
      </p:sp>
    </p:spTree>
    <p:extLst>
      <p:ext uri="{BB962C8B-B14F-4D97-AF65-F5344CB8AC3E}">
        <p14:creationId xmlns:p14="http://schemas.microsoft.com/office/powerpoint/2010/main" val="206443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Serj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1053</TotalTime>
  <Words>2306</Words>
  <Application>Microsoft Office PowerPoint</Application>
  <PresentationFormat>Экран (4:3)</PresentationFormat>
  <Paragraphs>184</Paragraphs>
  <Slides>44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Office Theme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Класічная тэорыя электраправоднасці</dc:title>
  <dc:creator>jan</dc:creator>
  <cp:lastModifiedBy>admin</cp:lastModifiedBy>
  <cp:revision>120</cp:revision>
  <dcterms:created xsi:type="dcterms:W3CDTF">2005-02-21T12:14:46Z</dcterms:created>
  <dcterms:modified xsi:type="dcterms:W3CDTF">2016-03-26T06:47:06Z</dcterms:modified>
</cp:coreProperties>
</file>