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7" r:id="rId2"/>
    <p:sldId id="545" r:id="rId3"/>
    <p:sldId id="552" r:id="rId4"/>
    <p:sldId id="546" r:id="rId5"/>
    <p:sldId id="547" r:id="rId6"/>
    <p:sldId id="554" r:id="rId7"/>
    <p:sldId id="557" r:id="rId8"/>
    <p:sldId id="556" r:id="rId9"/>
    <p:sldId id="558" r:id="rId10"/>
    <p:sldId id="553" r:id="rId11"/>
    <p:sldId id="548" r:id="rId12"/>
    <p:sldId id="549" r:id="rId13"/>
    <p:sldId id="550" r:id="rId14"/>
    <p:sldId id="551" r:id="rId15"/>
    <p:sldId id="559" r:id="rId16"/>
    <p:sldId id="56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103" autoAdjust="0"/>
    <p:restoredTop sz="94624" autoAdjust="0"/>
  </p:normalViewPr>
  <p:slideViewPr>
    <p:cSldViewPr>
      <p:cViewPr varScale="1">
        <p:scale>
          <a:sx n="81" d="100"/>
          <a:sy n="81" d="100"/>
        </p:scale>
        <p:origin x="140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699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9D2D786-B7A6-492B-B6F3-C8582B29D8B5}" type="datetimeFigureOut">
              <a:rPr lang="ru-RU" smtClean="0"/>
              <a:pPr/>
              <a:t>17.09.2017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FD80126-418E-46DC-99F1-A50154AED6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D786-B7A6-492B-B6F3-C8582B29D8B5}" type="datetimeFigureOut">
              <a:rPr lang="ru-RU" smtClean="0"/>
              <a:pPr/>
              <a:t>17.09.2017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0126-418E-46DC-99F1-A50154AED6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D786-B7A6-492B-B6F3-C8582B29D8B5}" type="datetimeFigureOut">
              <a:rPr lang="ru-RU" smtClean="0"/>
              <a:pPr/>
              <a:t>17.09.2017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0126-418E-46DC-99F1-A50154AED6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9D2D786-B7A6-492B-B6F3-C8582B29D8B5}" type="datetimeFigureOut">
              <a:rPr lang="ru-RU" smtClean="0"/>
              <a:pPr/>
              <a:t>17.09.2017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D80126-418E-46DC-99F1-A50154AED6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9D2D786-B7A6-492B-B6F3-C8582B29D8B5}" type="datetimeFigureOut">
              <a:rPr lang="ru-RU" smtClean="0"/>
              <a:pPr/>
              <a:t>17.09.2017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FD80126-418E-46DC-99F1-A50154AED6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D786-B7A6-492B-B6F3-C8582B29D8B5}" type="datetimeFigureOut">
              <a:rPr lang="ru-RU" smtClean="0"/>
              <a:pPr/>
              <a:t>17.09.2017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0126-418E-46DC-99F1-A50154AED6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D786-B7A6-492B-B6F3-C8582B29D8B5}" type="datetimeFigureOut">
              <a:rPr lang="ru-RU" smtClean="0"/>
              <a:pPr/>
              <a:t>17.09.2017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0126-418E-46DC-99F1-A50154AED6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9D2D786-B7A6-492B-B6F3-C8582B29D8B5}" type="datetimeFigureOut">
              <a:rPr lang="ru-RU" smtClean="0"/>
              <a:pPr/>
              <a:t>17.09.2017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D80126-418E-46DC-99F1-A50154AED6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D786-B7A6-492B-B6F3-C8582B29D8B5}" type="datetimeFigureOut">
              <a:rPr lang="ru-RU" smtClean="0"/>
              <a:pPr/>
              <a:t>17.09.2017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0126-418E-46DC-99F1-A50154AED6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9D2D786-B7A6-492B-B6F3-C8582B29D8B5}" type="datetimeFigureOut">
              <a:rPr lang="ru-RU" smtClean="0"/>
              <a:pPr/>
              <a:t>17.09.2017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D80126-418E-46DC-99F1-A50154AED6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9D2D786-B7A6-492B-B6F3-C8582B29D8B5}" type="datetimeFigureOut">
              <a:rPr lang="ru-RU" smtClean="0"/>
              <a:pPr/>
              <a:t>17.09.2017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D80126-418E-46DC-99F1-A50154AED6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9D2D786-B7A6-492B-B6F3-C8582B29D8B5}" type="datetimeFigureOut">
              <a:rPr lang="ru-RU" smtClean="0"/>
              <a:pPr/>
              <a:t>17.09.2017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D80126-418E-46DC-99F1-A50154AED6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71480"/>
            <a:ext cx="6858048" cy="571504"/>
          </a:xfrm>
        </p:spPr>
        <p:txBody>
          <a:bodyPr>
            <a:normAutofit fontScale="90000"/>
          </a:bodyPr>
          <a:lstStyle/>
          <a:p>
            <a:pPr algn="ctr"/>
            <a:endParaRPr lang="ru-RU" sz="360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64" y="1571612"/>
            <a:ext cx="5357850" cy="4572032"/>
          </a:xfrm>
        </p:spPr>
        <p:txBody>
          <a:bodyPr>
            <a:normAutofit fontScale="62500" lnSpcReduction="20000"/>
          </a:bodyPr>
          <a:lstStyle/>
          <a:p>
            <a:r>
              <a:rPr lang="ru-RU" sz="109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Кластерный анализ</a:t>
            </a:r>
          </a:p>
          <a:p>
            <a:endParaRPr lang="ru-RU" sz="71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5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«Статистический анализ данных в научных исследованиях»</a:t>
            </a:r>
            <a:endParaRPr lang="en-US" sz="5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5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Часть 4</a:t>
            </a:r>
            <a:endParaRPr lang="ru-RU" sz="51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r"/>
            <a:r>
              <a:rPr lang="ru-RU" b="0" dirty="0" smtClean="0">
                <a:latin typeface="Arial" charset="0"/>
                <a:cs typeface="Arial" charset="0"/>
              </a:rPr>
              <a:t>Алгоритм кластерного анализа</a:t>
            </a:r>
            <a:endParaRPr lang="ru-RU" b="0" dirty="0" smtClean="0">
              <a:cs typeface="Times New Roman" pitchFamily="18" charset="0"/>
            </a:endParaRP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914400" y="2857496"/>
            <a:ext cx="7872442" cy="2062103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spcBef>
                <a:spcPct val="50000"/>
              </a:spcBef>
              <a:buFont typeface="+mj-lt"/>
              <a:buAutoNum type="arabicPeriod" startAt="10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Если метод древовидной кластеризации ничего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не дает, то можно попробовать другой метод кластеризации (возвращаемся на п. 2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852" name="Line 4"/>
          <p:cNvSpPr>
            <a:spLocks noChangeShapeType="1"/>
          </p:cNvSpPr>
          <p:nvPr/>
        </p:nvSpPr>
        <p:spPr bwMode="auto">
          <a:xfrm>
            <a:off x="3886200" y="1219200"/>
            <a:ext cx="4876800" cy="0"/>
          </a:xfrm>
          <a:prstGeom prst="line">
            <a:avLst/>
          </a:prstGeom>
          <a:noFill/>
          <a:ln w="88900" cap="rnd">
            <a:pattFill prst="pct60">
              <a:fgClr>
                <a:schemeClr val="hlink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5" name="Picture 2" descr="D:\Статистика\Наши зачетные семинары\Картинки для презент-и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1" y="221915"/>
            <a:ext cx="1380097" cy="13496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r"/>
            <a:r>
              <a:rPr lang="ru-RU" b="0" dirty="0" smtClean="0">
                <a:latin typeface="Arial" charset="0"/>
                <a:cs typeface="Arial" charset="0"/>
              </a:rPr>
              <a:t>Алгоритм кластерного анализа</a:t>
            </a:r>
            <a:endParaRPr lang="ru-RU" b="0" dirty="0" smtClean="0">
              <a:cs typeface="Times New Roman" pitchFamily="18" charset="0"/>
            </a:endParaRP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928662" y="2143116"/>
            <a:ext cx="8062938" cy="353943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l">
              <a:spcBef>
                <a:spcPct val="50000"/>
              </a:spcBef>
              <a:buFont typeface="+mj-lt"/>
              <a:buAutoNum type="arabicPeriod" startAt="11"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выбран метод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-средних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то выбираем число кластеров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 startAt="11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Затем задаем минимальное число итераций побольше.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 startAt="11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Затем выбираем условие, которое задает начальные центры кластеров.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876" name="Line 4"/>
          <p:cNvSpPr>
            <a:spLocks noChangeShapeType="1"/>
          </p:cNvSpPr>
          <p:nvPr/>
        </p:nvSpPr>
        <p:spPr bwMode="auto">
          <a:xfrm>
            <a:off x="3886200" y="1219200"/>
            <a:ext cx="4876800" cy="0"/>
          </a:xfrm>
          <a:prstGeom prst="line">
            <a:avLst/>
          </a:prstGeom>
          <a:noFill/>
          <a:ln w="88900" cap="rnd">
            <a:pattFill prst="pct60">
              <a:fgClr>
                <a:schemeClr val="hlink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5" name="Picture 2" descr="D:\Статистика\Наши зачетные семинары\Картинки для презент-и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1" y="221915"/>
            <a:ext cx="1380097" cy="13496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r"/>
            <a:r>
              <a:rPr lang="ru-RU" b="0" dirty="0" smtClean="0">
                <a:latin typeface="Arial" charset="0"/>
                <a:cs typeface="Arial" charset="0"/>
              </a:rPr>
              <a:t>Алгоритм кластерного анализа</a:t>
            </a:r>
            <a:endParaRPr lang="ru-RU" b="0" dirty="0" smtClean="0">
              <a:cs typeface="Times New Roman" pitchFamily="18" charset="0"/>
            </a:endParaRP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928662" y="1428736"/>
            <a:ext cx="7643866" cy="5339923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spcBef>
                <a:spcPct val="50000"/>
              </a:spcBef>
              <a:buFont typeface="+mj-lt"/>
              <a:buAutoNum type="arabicPeriod" startAt="14"/>
            </a:pP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Если результаты не нравятся, можно попробовать другое условие для вычисления начальных центров (возвращаемся на п. 13).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 startAt="14"/>
            </a:pP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Если и это ничего не дает, то можно попробовать взять другое количество кластеров (возвращаемся на п. 11).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 startAt="14"/>
            </a:pP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Если это ничего не дает, то можно попробовать другой метод кластеризации (возвращаемся на п. 2).</a:t>
            </a:r>
            <a:endParaRPr lang="ru-RU" dirty="0"/>
          </a:p>
        </p:txBody>
      </p:sp>
      <p:sp>
        <p:nvSpPr>
          <p:cNvPr id="80900" name="Line 4"/>
          <p:cNvSpPr>
            <a:spLocks noChangeShapeType="1"/>
          </p:cNvSpPr>
          <p:nvPr/>
        </p:nvSpPr>
        <p:spPr bwMode="auto">
          <a:xfrm>
            <a:off x="3886200" y="1219200"/>
            <a:ext cx="4876800" cy="0"/>
          </a:xfrm>
          <a:prstGeom prst="line">
            <a:avLst/>
          </a:prstGeom>
          <a:noFill/>
          <a:ln w="88900" cap="rnd">
            <a:pattFill prst="pct60">
              <a:fgClr>
                <a:schemeClr val="hlink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5" name="Picture 2" descr="D:\Статистика\Наши зачетные семинары\Картинки для презент-и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1" y="221915"/>
            <a:ext cx="1380097" cy="13496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r"/>
            <a:r>
              <a:rPr lang="ru-RU" b="0" dirty="0" smtClean="0">
                <a:latin typeface="Arial" charset="0"/>
                <a:cs typeface="Arial" charset="0"/>
              </a:rPr>
              <a:t>Алгоритм кластерного анализа</a:t>
            </a:r>
            <a:endParaRPr lang="ru-RU" b="0" dirty="0" smtClean="0">
              <a:cs typeface="Times New Roman" pitchFamily="18" charset="0"/>
            </a:endParaRP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914400" y="1571612"/>
            <a:ext cx="7543800" cy="5016758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l">
              <a:spcBef>
                <a:spcPct val="50000"/>
              </a:spcBef>
              <a:buFont typeface="+mj-lt"/>
              <a:buAutoNum type="arabicPeriod" startAt="17"/>
            </a:pP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Если выбран метод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двухвходового объединения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то возможности изменить что-либо, кроме переменных, участвующих в анализе, у пользователя нет. Поэтому следует просто попытаться интерпретировать результаты. Если это не получается, то, видимо, вы выбрали неудачный метод, и следует вернуться на п. 2.</a:t>
            </a:r>
          </a:p>
        </p:txBody>
      </p:sp>
      <p:sp>
        <p:nvSpPr>
          <p:cNvPr id="81924" name="Line 4"/>
          <p:cNvSpPr>
            <a:spLocks noChangeShapeType="1"/>
          </p:cNvSpPr>
          <p:nvPr/>
        </p:nvSpPr>
        <p:spPr bwMode="auto">
          <a:xfrm>
            <a:off x="3886200" y="1219200"/>
            <a:ext cx="4876800" cy="0"/>
          </a:xfrm>
          <a:prstGeom prst="line">
            <a:avLst/>
          </a:prstGeom>
          <a:noFill/>
          <a:ln w="88900" cap="rnd">
            <a:pattFill prst="pct60">
              <a:fgClr>
                <a:schemeClr val="hlink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5" name="Picture 2" descr="D:\Статистика\Наши зачетные семинары\Картинки для презент-и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1" y="221915"/>
            <a:ext cx="1380097" cy="13496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ru-RU" dirty="0" smtClean="0"/>
              <a:t>Полезная литература</a:t>
            </a: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2786050" y="1071546"/>
            <a:ext cx="6129350" cy="5786454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Доходчиво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кластерный анализ изложен в</a:t>
            </a:r>
          </a:p>
          <a:p>
            <a:pPr>
              <a:spcBef>
                <a:spcPct val="50000"/>
              </a:spcBef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Боровиков В.П.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Программа STATISTICA для студентов и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инженеров. – Москва: Компьютер Пресс,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2001. – 301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с.</a:t>
            </a:r>
          </a:p>
          <a:p>
            <a:pPr>
              <a:spcBef>
                <a:spcPct val="50000"/>
              </a:spcBef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ИЛИ</a:t>
            </a:r>
          </a:p>
          <a:p>
            <a:pPr>
              <a:spcBef>
                <a:spcPct val="50000"/>
              </a:spcBef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Боровиков В.П. Популярное введение в программу STATISTICA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948" name="Line 4"/>
          <p:cNvSpPr>
            <a:spLocks noChangeShapeType="1"/>
          </p:cNvSpPr>
          <p:nvPr/>
        </p:nvSpPr>
        <p:spPr bwMode="auto">
          <a:xfrm>
            <a:off x="3886200" y="1219200"/>
            <a:ext cx="4876800" cy="0"/>
          </a:xfrm>
          <a:prstGeom prst="line">
            <a:avLst/>
          </a:prstGeom>
          <a:noFill/>
          <a:ln w="88900" cap="rnd">
            <a:pattFill prst="pct60">
              <a:fgClr>
                <a:schemeClr val="hlink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91138" name="Picture 2" descr="D:\Статистика\Наши зачетные семинары\Кластерный анализ\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142984"/>
            <a:ext cx="2571736" cy="2571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ru-RU" dirty="0" smtClean="0"/>
              <a:t>Полезная литература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2357422" y="2143116"/>
            <a:ext cx="6429420" cy="3785652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Более подробное описание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кластерного анализа можно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найти в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книге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Факторный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дискриминантный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и кластерный анализ. – М.: Финансы и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статистика, 1989. – 215 с.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972" name="Line 5"/>
          <p:cNvSpPr>
            <a:spLocks noChangeShapeType="1"/>
          </p:cNvSpPr>
          <p:nvPr/>
        </p:nvSpPr>
        <p:spPr bwMode="auto">
          <a:xfrm>
            <a:off x="3886200" y="1219200"/>
            <a:ext cx="4876800" cy="0"/>
          </a:xfrm>
          <a:prstGeom prst="line">
            <a:avLst/>
          </a:prstGeom>
          <a:noFill/>
          <a:ln w="88900" cap="rnd">
            <a:pattFill prst="pct60">
              <a:fgClr>
                <a:schemeClr val="hlink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92162" name="Picture 2" descr="D:\Статистика\Наши зачетные семинары\Картинки для презент-и\imagesIM2BF9C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214422"/>
            <a:ext cx="2076450" cy="1914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214290"/>
            <a:ext cx="6858048" cy="1000132"/>
          </a:xfrm>
        </p:spPr>
        <p:txBody>
          <a:bodyPr>
            <a:normAutofit/>
          </a:bodyPr>
          <a:lstStyle/>
          <a:p>
            <a:pPr algn="ctr"/>
            <a:endParaRPr lang="ru-RU" sz="3200" dirty="0">
              <a:solidFill>
                <a:srgbClr val="C00000"/>
              </a:solidFill>
              <a:effectLst/>
            </a:endParaRPr>
          </a:p>
        </p:txBody>
      </p:sp>
      <p:pic>
        <p:nvPicPr>
          <p:cNvPr id="93186" name="Picture 2" descr="D:\Статистика\Наши зачетные семинары\Картинки для презент-и\images9NJQ1IN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785926"/>
            <a:ext cx="6279205" cy="468408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85786" y="357166"/>
            <a:ext cx="817243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Top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Спасибо за терпение!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r"/>
            <a:r>
              <a:rPr lang="ru-RU" b="0" dirty="0" smtClean="0">
                <a:latin typeface="Arial" charset="0"/>
                <a:cs typeface="Arial" charset="0"/>
              </a:rPr>
              <a:t>Алгоритм кластерного анализа</a:t>
            </a:r>
            <a:endParaRPr lang="ru-RU" b="0" dirty="0" smtClean="0">
              <a:cs typeface="Times New Roman" pitchFamily="18" charset="0"/>
            </a:endParaRP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914400" y="1571612"/>
            <a:ext cx="7543800" cy="486287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l">
              <a:spcBef>
                <a:spcPct val="50000"/>
              </a:spcBef>
              <a:buFontTx/>
              <a:buAutoNum type="arabicPeriod"/>
            </a:pP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Заносим данные в программу.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Возможно, 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проводим процедуру нормировки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Выбираем объекты кластеризации (испытуемые; объекты, оцениваемые испытуемыми; переменные).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Определяем множество переменных, по которым будут различаться объекты кластеризации.</a:t>
            </a:r>
          </a:p>
        </p:txBody>
      </p:sp>
      <p:sp>
        <p:nvSpPr>
          <p:cNvPr id="76804" name="Line 4"/>
          <p:cNvSpPr>
            <a:spLocks noChangeShapeType="1"/>
          </p:cNvSpPr>
          <p:nvPr/>
        </p:nvSpPr>
        <p:spPr bwMode="auto">
          <a:xfrm>
            <a:off x="3886200" y="1219200"/>
            <a:ext cx="4876800" cy="0"/>
          </a:xfrm>
          <a:prstGeom prst="line">
            <a:avLst/>
          </a:prstGeom>
          <a:noFill/>
          <a:ln w="88900" cap="rnd">
            <a:pattFill prst="pct60">
              <a:fgClr>
                <a:schemeClr val="hlink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94210" name="Picture 2" descr="D:\Статистика\Наши зачетные семинары\Картинки для презент-и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1" y="221915"/>
            <a:ext cx="1380097" cy="13496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r"/>
            <a:r>
              <a:rPr lang="ru-RU" b="0" dirty="0" smtClean="0">
                <a:latin typeface="Arial" charset="0"/>
                <a:cs typeface="Arial" charset="0"/>
              </a:rPr>
              <a:t>Алгоритм кластерного анализа</a:t>
            </a:r>
            <a:endParaRPr lang="ru-RU" b="0" dirty="0" smtClean="0">
              <a:cs typeface="Times New Roman" pitchFamily="18" charset="0"/>
            </a:endParaRP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1000100" y="2428868"/>
            <a:ext cx="7458100" cy="3046988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spcBef>
                <a:spcPct val="50000"/>
              </a:spcBef>
              <a:buFont typeface="+mj-lt"/>
              <a:buAutoNum type="arabicPeriod" startAt="4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Выбираем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метод -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агломеративный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метод древовидной кластеризации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joining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tree clustering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)), итеративный метод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-средних (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means clustering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) или двухвходовое объединение (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way joining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76804" name="Line 4"/>
          <p:cNvSpPr>
            <a:spLocks noChangeShapeType="1"/>
          </p:cNvSpPr>
          <p:nvPr/>
        </p:nvSpPr>
        <p:spPr bwMode="auto">
          <a:xfrm>
            <a:off x="3886200" y="1219200"/>
            <a:ext cx="4876800" cy="0"/>
          </a:xfrm>
          <a:prstGeom prst="line">
            <a:avLst/>
          </a:prstGeom>
          <a:noFill/>
          <a:ln w="88900" cap="rnd">
            <a:pattFill prst="pct60">
              <a:fgClr>
                <a:schemeClr val="hlink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5" name="Picture 2" descr="D:\Статистика\Наши зачетные семинары\Картинки для презент-и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1" y="221915"/>
            <a:ext cx="1380097" cy="13496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r"/>
            <a:r>
              <a:rPr lang="ru-RU" b="0" dirty="0" smtClean="0">
                <a:latin typeface="Arial" charset="0"/>
                <a:cs typeface="Arial" charset="0"/>
              </a:rPr>
              <a:t>Алгоритм кластерного анализа</a:t>
            </a:r>
            <a:endParaRPr lang="ru-RU" b="0" dirty="0" smtClean="0">
              <a:cs typeface="Times New Roman" pitchFamily="18" charset="0"/>
            </a:endParaRP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857224" y="2714620"/>
            <a:ext cx="7981976" cy="2308324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l">
              <a:spcBef>
                <a:spcPct val="50000"/>
              </a:spcBef>
              <a:buFont typeface="+mj-lt"/>
              <a:buAutoNum type="arabicPeriod" startAt="5"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выбран метод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древовидной кластеризации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то выбираем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правило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объединения объектов в кластеры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 startAt="5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Затем выбираем меру сходства.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828" name="Line 4"/>
          <p:cNvSpPr>
            <a:spLocks noChangeShapeType="1"/>
          </p:cNvSpPr>
          <p:nvPr/>
        </p:nvSpPr>
        <p:spPr bwMode="auto">
          <a:xfrm>
            <a:off x="3886200" y="1219200"/>
            <a:ext cx="4876800" cy="0"/>
          </a:xfrm>
          <a:prstGeom prst="line">
            <a:avLst/>
          </a:prstGeom>
          <a:noFill/>
          <a:ln w="88900" cap="rnd">
            <a:pattFill prst="pct60">
              <a:fgClr>
                <a:schemeClr val="hlink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5" name="Picture 2" descr="D:\Статистика\Наши зачетные семинары\Картинки для презент-и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1" y="221915"/>
            <a:ext cx="1380097" cy="13496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r"/>
            <a:r>
              <a:rPr lang="ru-RU" b="0" dirty="0" smtClean="0">
                <a:latin typeface="Arial" charset="0"/>
                <a:cs typeface="Arial" charset="0"/>
              </a:rPr>
              <a:t>Алгоритм кластерного анализа</a:t>
            </a:r>
            <a:endParaRPr lang="ru-RU" b="0" dirty="0" smtClean="0">
              <a:cs typeface="Times New Roman" pitchFamily="18" charset="0"/>
            </a:endParaRP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857224" y="1571612"/>
            <a:ext cx="7905776" cy="4770537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spcBef>
                <a:spcPct val="50000"/>
              </a:spcBef>
              <a:buFont typeface="+mj-lt"/>
              <a:buAutoNum type="arabicPeriod" startAt="7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Если полученная структура не устраивает или не поддается осмысленной интерпретации, то пробуем другие меры сходства (возвращаемся на п. 6).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 startAt="7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Если опять ничего не получается, то можно попробовать разные правила объединения объектов в кластеры (возвращаемся на п. 5).</a:t>
            </a:r>
          </a:p>
        </p:txBody>
      </p:sp>
      <p:sp>
        <p:nvSpPr>
          <p:cNvPr id="78852" name="Line 4"/>
          <p:cNvSpPr>
            <a:spLocks noChangeShapeType="1"/>
          </p:cNvSpPr>
          <p:nvPr/>
        </p:nvSpPr>
        <p:spPr bwMode="auto">
          <a:xfrm>
            <a:off x="3886200" y="1219200"/>
            <a:ext cx="4876800" cy="0"/>
          </a:xfrm>
          <a:prstGeom prst="line">
            <a:avLst/>
          </a:prstGeom>
          <a:noFill/>
          <a:ln w="88900" cap="rnd">
            <a:pattFill prst="pct60">
              <a:fgClr>
                <a:schemeClr val="hlink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5" name="Picture 2" descr="D:\Статистика\Наши зачетные семинары\Картинки для презент-и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1" y="221915"/>
            <a:ext cx="1380097" cy="13496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r"/>
            <a:r>
              <a:rPr lang="ru-RU" b="0" dirty="0" smtClean="0">
                <a:latin typeface="Arial" charset="0"/>
                <a:cs typeface="Arial" charset="0"/>
              </a:rPr>
              <a:t>Алгоритм кластерного анализа</a:t>
            </a:r>
            <a:endParaRPr lang="ru-RU" b="0" dirty="0" smtClean="0">
              <a:cs typeface="Times New Roman" pitchFamily="18" charset="0"/>
            </a:endParaRP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857224" y="2928934"/>
            <a:ext cx="7905776" cy="156966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spcBef>
                <a:spcPct val="50000"/>
              </a:spcBef>
              <a:buFont typeface="+mj-lt"/>
              <a:buAutoNum type="arabicPeriod" startAt="9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Если наконец-то получилась устраивающая нас структура, интерпретируем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дендрограмму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852" name="Line 4"/>
          <p:cNvSpPr>
            <a:spLocks noChangeShapeType="1"/>
          </p:cNvSpPr>
          <p:nvPr/>
        </p:nvSpPr>
        <p:spPr bwMode="auto">
          <a:xfrm>
            <a:off x="3886200" y="1219200"/>
            <a:ext cx="4876800" cy="0"/>
          </a:xfrm>
          <a:prstGeom prst="line">
            <a:avLst/>
          </a:prstGeom>
          <a:noFill/>
          <a:ln w="88900" cap="rnd">
            <a:pattFill prst="pct60">
              <a:fgClr>
                <a:schemeClr val="hlink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5" name="Picture 2" descr="D:\Статистика\Наши зачетные семинары\Картинки для презент-и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1" y="221915"/>
            <a:ext cx="1380097" cy="13496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>
                <a:latin typeface="Arial" charset="0"/>
                <a:cs typeface="Arial" charset="0"/>
              </a:rPr>
              <a:t>Алгоритм кластерного анализа.</a:t>
            </a:r>
            <a:br>
              <a:rPr lang="ru-RU" dirty="0" smtClean="0">
                <a:latin typeface="Arial" charset="0"/>
                <a:cs typeface="Arial" charset="0"/>
              </a:rPr>
            </a:br>
            <a:r>
              <a:rPr lang="ru-RU" dirty="0" err="1" smtClean="0">
                <a:latin typeface="Arial" charset="0"/>
                <a:cs typeface="Arial" charset="0"/>
              </a:rPr>
              <a:t>Дендрограмма</a:t>
            </a:r>
            <a:endParaRPr lang="ru-RU" dirty="0" smtClean="0"/>
          </a:p>
        </p:txBody>
      </p:sp>
      <p:pic>
        <p:nvPicPr>
          <p:cNvPr id="89090" name="Picture 2" descr="D:\Статистика\Наши зачетные семинары\Кластерный анализ\Шаблон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928802"/>
            <a:ext cx="5695950" cy="4276725"/>
          </a:xfrm>
          <a:prstGeom prst="rect">
            <a:avLst/>
          </a:prstGeom>
          <a:noFill/>
        </p:spPr>
      </p:pic>
      <p:pic>
        <p:nvPicPr>
          <p:cNvPr id="7" name="Picture 2" descr="D:\Статистика\Наши зачетные семинары\Картинки для презент-и\images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1" y="221915"/>
            <a:ext cx="1380097" cy="13496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>
                <a:latin typeface="Arial" charset="0"/>
                <a:cs typeface="Arial" charset="0"/>
              </a:rPr>
              <a:t>Алгоритм кластерного анализа.</a:t>
            </a:r>
            <a:br>
              <a:rPr lang="ru-RU" dirty="0" smtClean="0">
                <a:latin typeface="Arial" charset="0"/>
                <a:cs typeface="Arial" charset="0"/>
              </a:rPr>
            </a:br>
            <a:r>
              <a:rPr lang="ru-RU" dirty="0" err="1" smtClean="0">
                <a:latin typeface="Arial" charset="0"/>
                <a:cs typeface="Arial" charset="0"/>
              </a:rPr>
              <a:t>Дендрограмма</a:t>
            </a:r>
            <a:endParaRPr lang="ru-RU" dirty="0" smtClean="0"/>
          </a:p>
        </p:txBody>
      </p:sp>
      <p:pic>
        <p:nvPicPr>
          <p:cNvPr id="88066" name="Picture 2" descr="D:\Статистика\Наши зачетные семинары\Картинки для презент-и\imagesGJDK89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1500174"/>
            <a:ext cx="2643206" cy="3900515"/>
          </a:xfrm>
          <a:prstGeom prst="rect">
            <a:avLst/>
          </a:prstGeom>
          <a:noFill/>
        </p:spPr>
      </p:pic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642910" y="3071810"/>
            <a:ext cx="3276600" cy="2971800"/>
          </a:xfrm>
          <a:prstGeom prst="wedgeRoundRectCallout">
            <a:avLst>
              <a:gd name="adj1" fmla="val 121896"/>
              <a:gd name="adj2" fmla="val -57325"/>
              <a:gd name="adj3" fmla="val 16667"/>
            </a:avLst>
          </a:prstGeom>
          <a:solidFill>
            <a:srgbClr val="FFCC99"/>
          </a:solidFill>
          <a:ln w="63500" cap="sq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ru-RU" sz="3200" dirty="0"/>
          </a:p>
          <a:p>
            <a:r>
              <a:rPr lang="ru-RU" sz="3200" dirty="0"/>
              <a:t>Рубить </a:t>
            </a:r>
            <a:r>
              <a:rPr lang="ru-RU" sz="3200" dirty="0" smtClean="0"/>
              <a:t>дерево можно </a:t>
            </a:r>
            <a:r>
              <a:rPr lang="ru-RU" sz="3200" dirty="0"/>
              <a:t>в любом месте!</a:t>
            </a:r>
          </a:p>
        </p:txBody>
      </p:sp>
      <p:pic>
        <p:nvPicPr>
          <p:cNvPr id="7" name="Picture 2" descr="D:\Статистика\Наши зачетные семинары\Картинки для презент-и\images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1" y="221915"/>
            <a:ext cx="1380097" cy="13496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>
                <a:latin typeface="Arial" charset="0"/>
                <a:cs typeface="Arial" charset="0"/>
              </a:rPr>
              <a:t>Алгоритм кластерного анализа.</a:t>
            </a:r>
            <a:br>
              <a:rPr lang="ru-RU" dirty="0" smtClean="0">
                <a:latin typeface="Arial" charset="0"/>
                <a:cs typeface="Arial" charset="0"/>
              </a:rPr>
            </a:br>
            <a:r>
              <a:rPr lang="ru-RU" dirty="0" err="1" smtClean="0">
                <a:latin typeface="Arial" charset="0"/>
                <a:cs typeface="Arial" charset="0"/>
              </a:rPr>
              <a:t>Дендрограмма</a:t>
            </a:r>
            <a:endParaRPr lang="ru-RU" dirty="0" smtClean="0"/>
          </a:p>
        </p:txBody>
      </p:sp>
      <p:pic>
        <p:nvPicPr>
          <p:cNvPr id="90114" name="Picture 2" descr="D:\Статистика\Наши зачетные семинары\Кластерный анализ\Pic_02_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571612"/>
            <a:ext cx="7554966" cy="5028775"/>
          </a:xfrm>
          <a:prstGeom prst="rect">
            <a:avLst/>
          </a:prstGeom>
          <a:noFill/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357290" y="2643182"/>
            <a:ext cx="692948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357290" y="3357562"/>
            <a:ext cx="692948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357290" y="4643446"/>
            <a:ext cx="692948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D:\Статистика\Наши зачетные семинары\Картинки для презент-и\images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1" y="221915"/>
            <a:ext cx="1380097" cy="13496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А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ДА</Template>
  <TotalTime>944</TotalTime>
  <Words>436</Words>
  <Application>Microsoft Office PowerPoint</Application>
  <PresentationFormat>Экран (4:3)</PresentationFormat>
  <Paragraphs>45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Century Schoolbook</vt:lpstr>
      <vt:lpstr>Times New Roman</vt:lpstr>
      <vt:lpstr>Wingdings</vt:lpstr>
      <vt:lpstr>Wingdings 2</vt:lpstr>
      <vt:lpstr>ДА</vt:lpstr>
      <vt:lpstr>Презентация PowerPoint</vt:lpstr>
      <vt:lpstr>Алгоритм кластерного анализа</vt:lpstr>
      <vt:lpstr>Алгоритм кластерного анализа</vt:lpstr>
      <vt:lpstr>Алгоритм кластерного анализа</vt:lpstr>
      <vt:lpstr>Алгоритм кластерного анализа</vt:lpstr>
      <vt:lpstr>Алгоритм кластерного анализа</vt:lpstr>
      <vt:lpstr>Алгоритм кластерного анализа. Дендрограмма</vt:lpstr>
      <vt:lpstr>Алгоритм кластерного анализа. Дендрограмма</vt:lpstr>
      <vt:lpstr>Алгоритм кластерного анализа. Дендрограмма</vt:lpstr>
      <vt:lpstr>Алгоритм кластерного анализа</vt:lpstr>
      <vt:lpstr>Алгоритм кластерного анализа</vt:lpstr>
      <vt:lpstr>Алгоритм кластерного анализа</vt:lpstr>
      <vt:lpstr>Алгоритм кластерного анализа</vt:lpstr>
      <vt:lpstr>Полезная литература</vt:lpstr>
      <vt:lpstr>Полезная литература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AngryWlad</cp:lastModifiedBy>
  <cp:revision>122</cp:revision>
  <dcterms:created xsi:type="dcterms:W3CDTF">2014-10-27T13:45:12Z</dcterms:created>
  <dcterms:modified xsi:type="dcterms:W3CDTF">2017-09-17T12:41:50Z</dcterms:modified>
</cp:coreProperties>
</file>