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512" r:id="rId3"/>
    <p:sldId id="516" r:id="rId4"/>
    <p:sldId id="513" r:id="rId5"/>
    <p:sldId id="514" r:id="rId6"/>
    <p:sldId id="515" r:id="rId7"/>
    <p:sldId id="517" r:id="rId8"/>
    <p:sldId id="519" r:id="rId9"/>
    <p:sldId id="518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9" r:id="rId18"/>
    <p:sldId id="528" r:id="rId19"/>
    <p:sldId id="527" r:id="rId20"/>
    <p:sldId id="532" r:id="rId21"/>
    <p:sldId id="533" r:id="rId22"/>
    <p:sldId id="534" r:id="rId23"/>
    <p:sldId id="538" r:id="rId24"/>
    <p:sldId id="539" r:id="rId25"/>
    <p:sldId id="540" r:id="rId26"/>
    <p:sldId id="541" r:id="rId27"/>
    <p:sldId id="531" r:id="rId28"/>
    <p:sldId id="530" r:id="rId29"/>
    <p:sldId id="537" r:id="rId30"/>
    <p:sldId id="535" r:id="rId31"/>
    <p:sldId id="536" r:id="rId32"/>
    <p:sldId id="542" r:id="rId33"/>
    <p:sldId id="543" r:id="rId34"/>
    <p:sldId id="54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03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1571612"/>
            <a:ext cx="5357850" cy="4572032"/>
          </a:xfrm>
        </p:spPr>
        <p:txBody>
          <a:bodyPr>
            <a:normAutofit fontScale="62500" lnSpcReduction="20000"/>
          </a:bodyPr>
          <a:lstStyle/>
          <a:p>
            <a:r>
              <a:rPr lang="ru-RU" sz="10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Кластерный анализ</a:t>
            </a:r>
          </a:p>
          <a:p>
            <a:endParaRPr lang="ru-RU" sz="71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5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«Статистический анализ данных в научных исследованиях»</a:t>
            </a:r>
            <a:endParaRPr lang="en-US" sz="5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3</a:t>
            </a:r>
            <a:endParaRPr lang="ru-RU" sz="5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00174"/>
            <a:ext cx="6429420" cy="478634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2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Ц</a:t>
            </a:r>
            <a:r>
              <a:rPr lang="ru-RU" sz="32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ентроидный</a:t>
            </a:r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pair group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centroid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Расстояние между двумя кластерами определяется как евклидово расстояние между центрами (средними) этих кластеров. На каждом шаге кластеризации объединяют два кластера, расстояние между которыми минимально.</a:t>
            </a:r>
          </a:p>
          <a:p>
            <a:pPr>
              <a:spcBef>
                <a:spcPct val="50000"/>
              </a:spcBef>
            </a:pP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643050"/>
            <a:ext cx="6429420" cy="4643470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7826" name="Picture 2" descr="D:\Статистика\Наши зачетные семинары\Кластерный анализ\image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428868"/>
            <a:ext cx="6096000" cy="3095625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4607322" y="3107926"/>
            <a:ext cx="164386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000364" y="2786058"/>
            <a:ext cx="1285884" cy="85725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750859" y="2893215"/>
            <a:ext cx="1214446" cy="85725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214554"/>
            <a:ext cx="6429420" cy="407196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звешенный </a:t>
            </a:r>
            <a:r>
              <a:rPr lang="ru-RU" sz="32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центроидный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Weighted pair group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centroid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Аналогичен предыдущему, но в данном случае учитываются размеры соответствующих кластеров, т.е. число объектов в кластерах.</a:t>
            </a:r>
          </a:p>
          <a:p>
            <a:pPr>
              <a:spcBef>
                <a:spcPct val="50000"/>
              </a:spcBef>
            </a:pP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643182"/>
            <a:ext cx="6429420" cy="364333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</a:t>
            </a:r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Уорда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Ward method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Комбинирует те кластеры, которые приводят к наименьшим дисперсиям внутри вновь создаваемых кластеров.</a:t>
            </a:r>
          </a:p>
          <a:p>
            <a:pPr>
              <a:spcBef>
                <a:spcPct val="50000"/>
              </a:spcBef>
            </a:pP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428868"/>
            <a:ext cx="5429288" cy="385765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Уорда считается одним из предпочтительных.</a:t>
            </a:r>
          </a:p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использования данного метода является большое число кластеров небольшого объема.</a:t>
            </a:r>
          </a:p>
          <a:p>
            <a:pPr>
              <a:spcBef>
                <a:spcPct val="50000"/>
              </a:spcBef>
            </a:pP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D:\Natka\Courses\Math Statistics (advanced level course)\Presentations\Lucy pointin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571612"/>
            <a:ext cx="2509837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643042" y="357166"/>
            <a:ext cx="5334000" cy="1676400"/>
          </a:xfrm>
          <a:prstGeom prst="cloudCallout">
            <a:avLst>
              <a:gd name="adj1" fmla="val 60745"/>
              <a:gd name="adj2" fmla="val 74431"/>
            </a:avLst>
          </a:prstGeom>
          <a:solidFill>
            <a:srgbClr val="99CCFF"/>
          </a:solidFill>
          <a:ln w="38100" cap="sq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dirty="0"/>
              <a:t>Это хороший метод!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786058"/>
            <a:ext cx="6429420" cy="350046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874" name="Picture 2" descr="D:\Статистика\Наши зачетные семинары\Кластерный анализ\Дендрограмма_Правило Ворд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6465641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857496"/>
            <a:ext cx="6429420" cy="342902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Выбранное правило объединения в кластеры влияет на решение в гораздо большей степени, чем выбранная мера сходства!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0898" name="Picture 2" descr="D:\Статистика\Наши зачетные семинары\Картинки для презент-и\untitled3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14620"/>
            <a:ext cx="170973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928802"/>
            <a:ext cx="6429420" cy="435771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ru-RU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14554"/>
            <a:ext cx="6429420" cy="376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928802"/>
            <a:ext cx="6429420" cy="43577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средних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отличается тем, что позволяет исследователю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заранее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задать число кластеров,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исходя из задачи и теории. Метод разобьет все объекты на заданное количество кластеров, которые будут максимально различаться между собой. </a:t>
            </a:r>
          </a:p>
          <a:p>
            <a:pPr>
              <a:spcBef>
                <a:spcPct val="50000"/>
              </a:spcBef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500306"/>
            <a:ext cx="6429420" cy="378621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метод относит объект к тому кластеру, расстояние до которого минимально, но не требует, чтобы объекты, попавшие в один кластер, оставались там впоследствии.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85926"/>
            <a:ext cx="6429420" cy="450059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М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 полной связи (метод «дальнего соседа»)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Complete linkage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Новый объект присоединяется к тому кластеру, самый далекий элемент которого – «дальний сосед» - находится ближе к новому объекту, чем самые далекие элементы других кластеров.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000240"/>
            <a:ext cx="6429420" cy="428628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Вначале задается некоторое разбиение данных на кластеры, число которых определяется пользователем, и вычисляются центры тяжести кластеров. Затем происходит перемещение каждой точки в ближайшей к ней кластер.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85926"/>
            <a:ext cx="6429420" cy="450059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снова вычисляются центры тяжести новых кластеров. Процесс повторяется, пока не будет найдена стабильная конфигурация (то есть кластеры перестанут изменяться) или число итераций не превысит заданное пользователем.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00174"/>
            <a:ext cx="6429420" cy="478634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числа кластеров, пользователю также необходимо выбрать условие, которое задает начальные центры кластеров. Существует три возможности:</a:t>
            </a:r>
          </a:p>
          <a:p>
            <a:pPr algn="just">
              <a:spcBef>
                <a:spcPts val="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Maximize between-cluster distances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Sort distances and take observations at constant intervals</a:t>
            </a: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выбирается по умолчанию</a:t>
            </a: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Choose the first N (number of clusters) clusters observations.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График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71612"/>
            <a:ext cx="6429420" cy="4714908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Поскольку метод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средних неиерархический, для него нельзя построить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дендрограмму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весьма полезную при оценивании кластерных решений. Однако для отображения его результатов строятся графики средних значений переменных, по которым осуществляется различение объектов, для каждого кластера.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График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71612"/>
            <a:ext cx="6429420" cy="4714908"/>
          </a:xfrm>
        </p:spPr>
        <p:txBody>
          <a:bodyPr>
            <a:noAutofit/>
          </a:bodyPr>
          <a:lstStyle/>
          <a:p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947" name="Picture 3" descr="D:\Статистика\Наши зачетные семинары\Кластерный анализ\agroindustrial-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500306"/>
            <a:ext cx="6525958" cy="3233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График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71612"/>
            <a:ext cx="6429420" cy="4714908"/>
          </a:xfrm>
        </p:spPr>
        <p:txBody>
          <a:bodyPr>
            <a:noAutofit/>
          </a:bodyPr>
          <a:lstStyle/>
          <a:p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970" name="Picture 2" descr="D:\Статистика\Наши зачетные семинары\Кластерный анализ\ignat_e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14554"/>
            <a:ext cx="8513349" cy="3490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График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71612"/>
            <a:ext cx="6429420" cy="4714908"/>
          </a:xfrm>
        </p:spPr>
        <p:txBody>
          <a:bodyPr>
            <a:noAutofit/>
          </a:bodyPr>
          <a:lstStyle/>
          <a:p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994" name="Picture 2" descr="D:\Статистика\Наши зачетные семинары\Кластерный анализ\235764_html_6697dd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43050"/>
            <a:ext cx="6438930" cy="4825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000240"/>
            <a:ext cx="6429420" cy="428628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кластеров подбирается поисковым путем: предпринимается несколько попыток кластеризации с разным числом кластеров, затем результаты сравниваются и выбирается окончательное решение.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Неиерархические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k-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средних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29420" cy="507209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как выбираемое число кластеров обычно мало по сравнению с общим числом объектов, метод k-средних работает намного быстрее, чем иерархические методы. Например, если задано семь кластеров, то метод отследит только семь кластеров. Таким образом, метод k-средних обычно выбирают для выполнения кластерного анализа на большом количестве объектов (сотни или тысячи).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Двухвходовое объединение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000240"/>
            <a:ext cx="6429420" cy="428628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85992"/>
            <a:ext cx="6450200" cy="378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643050"/>
            <a:ext cx="6429420" cy="4643470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7826" name="Picture 2" descr="D:\Статистика\Наши зачетные семинары\Кластерный анализ\image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428868"/>
            <a:ext cx="6096000" cy="3095625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4392611" y="3393281"/>
            <a:ext cx="207249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2000232" y="3286124"/>
            <a:ext cx="928694" cy="64294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6572264" y="4214818"/>
            <a:ext cx="1143008" cy="35719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786050" y="3071810"/>
            <a:ext cx="1857388" cy="5715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8108181" y="4393413"/>
            <a:ext cx="714380" cy="3571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Двухвходовое объединение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71612"/>
            <a:ext cx="6429420" cy="471490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Двухвходовое объединение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-way joining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Arial" charset="0"/>
                <a:cs typeface="Arial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применяется в сравнительно редких случаях, когда исследователь полагает, что и переменные, и наблюдения одновременно вносят вклад в определение «реальной» структуры. В нем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кластеризуются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объекты, и переменные одновременно. </a:t>
            </a:r>
          </a:p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Двухвходовое объединение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214554"/>
            <a:ext cx="6429420" cy="407196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этого метода достаточно сложно интерпретировать, так как сходство между различными кластерами может объясняться различными подмножествами переменных, что приводит к неоднородности результирующей структуры. </a:t>
            </a:r>
          </a:p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Двухвходовое объединение.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«Коврик»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14488"/>
            <a:ext cx="6429420" cy="457203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6018" name="Picture 2" descr="D:\Статистика\Наши зачетные семинары\Кластерный анализ\popup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43050"/>
            <a:ext cx="6429420" cy="4706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Двухвходовое объединение.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«Коврик»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14488"/>
            <a:ext cx="6429420" cy="457203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042" name="Picture 2" descr="D:\Статистика\Наши зачетные семинары\Кластерный анализ\fc187729b6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14488"/>
            <a:ext cx="6500858" cy="4805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Двухвходовое объединение.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«Коврик»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14488"/>
            <a:ext cx="6429420" cy="457203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Статистика\Наши зачетные семинары\Кластерный анализ\image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71612"/>
            <a:ext cx="6758014" cy="506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214554"/>
            <a:ext cx="6429420" cy="407196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Применение метода полной связи приводит к формированию большого числа компактных кластеров, состоящих из наиболее похожих объектов. Этот метод «расширяет» пространство.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643050"/>
            <a:ext cx="6429420" cy="4643470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802" name="Picture 2" descr="D:\Статистика\Наши зачетные семинары\Кластерный анализ\image008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08397"/>
            <a:ext cx="6500858" cy="470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500174"/>
            <a:ext cx="6429420" cy="478634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</a:t>
            </a:r>
            <a:r>
              <a:rPr lang="en-US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средней</a:t>
            </a:r>
            <a:r>
              <a:rPr lang="en-US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межгруппового среднего связывания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pair group average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методе вычисляется среднее арифметическое мер сходства рассматриваемого объекта со всеми объектами в кластере и, если это среднее достигает или превышает заданный уровень сходства, объект присоединяется к кластеру.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643050"/>
            <a:ext cx="6429420" cy="4643470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643050"/>
            <a:ext cx="4857784" cy="469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 rot="16200000" flipH="1">
            <a:off x="4572000" y="2357430"/>
            <a:ext cx="1285884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286248" y="2428868"/>
            <a:ext cx="1357322" cy="1357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893603" y="1893083"/>
            <a:ext cx="571504" cy="35719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57554" y="4357694"/>
            <a:ext cx="1143008" cy="21431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86116" y="5643578"/>
            <a:ext cx="1357322" cy="7143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000240"/>
            <a:ext cx="6429420" cy="428628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средней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 занимает промежуточное положение относительно крайностей методов одиночной и полной связи. По идее, этот метод должен давать более точные результаты кластеризации, чем два вышеназванных.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Иерархические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методы.</a:t>
            </a:r>
            <a:b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Правила объединения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428736"/>
            <a:ext cx="6429420" cy="485778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</a:t>
            </a:r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звешенный метод средней связи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Weighted pair group average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Аналогичен предыдущему, но в данном случае учитываются размеры соответствующих кластеров, т.е. число объектов в кластерах. Этот метод лучше использовать, если есть подозрения, что кластеры будут иметь сильно различающиеся между собой размеры.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А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</Template>
  <TotalTime>944</TotalTime>
  <Words>812</Words>
  <Application>Microsoft Office PowerPoint</Application>
  <PresentationFormat>Экран (4:3)</PresentationFormat>
  <Paragraphs>63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Century Schoolbook</vt:lpstr>
      <vt:lpstr>Times New Roman</vt:lpstr>
      <vt:lpstr>Wingdings</vt:lpstr>
      <vt:lpstr>Wingdings 2</vt:lpstr>
      <vt:lpstr>ДА</vt:lpstr>
      <vt:lpstr>Презентация PowerPoint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Иерархические методы. Правила объединения</vt:lpstr>
      <vt:lpstr>Неиерархические методы. Метод k-средних</vt:lpstr>
      <vt:lpstr>Неиерархические методы. Метод k-средних</vt:lpstr>
      <vt:lpstr>Неиерархические методы. Метод k-средних</vt:lpstr>
      <vt:lpstr>Неиерархические методы. Метод k-средних</vt:lpstr>
      <vt:lpstr>Неиерархические методы. Метод k-средних</vt:lpstr>
      <vt:lpstr>Неиерархические методы. Метод k-средних</vt:lpstr>
      <vt:lpstr>Метод k-средних. График</vt:lpstr>
      <vt:lpstr>Метод k-средних. График</vt:lpstr>
      <vt:lpstr>Метод k-средних. График</vt:lpstr>
      <vt:lpstr>Метод k-средних. График</vt:lpstr>
      <vt:lpstr>Неиерархические методы. Метод k-средних</vt:lpstr>
      <vt:lpstr>Неиерархические методы. Метод k-средних</vt:lpstr>
      <vt:lpstr>Иерархические методы. Двухвходовое объединение</vt:lpstr>
      <vt:lpstr>Иерархические методы. Двухвходовое объединение</vt:lpstr>
      <vt:lpstr>Иерархические методы. Двухвходовое объединение</vt:lpstr>
      <vt:lpstr>Двухвходовое объединение. «Коврик»</vt:lpstr>
      <vt:lpstr>Двухвходовое объединение. «Коврик»</vt:lpstr>
      <vt:lpstr>Двухвходовое объединение. «Коврик»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AngryWlad</cp:lastModifiedBy>
  <cp:revision>122</cp:revision>
  <dcterms:created xsi:type="dcterms:W3CDTF">2014-10-27T13:45:12Z</dcterms:created>
  <dcterms:modified xsi:type="dcterms:W3CDTF">2017-09-17T12:40:24Z</dcterms:modified>
</cp:coreProperties>
</file>