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sldIdLst>
    <p:sldId id="257" r:id="rId2"/>
    <p:sldId id="512" r:id="rId3"/>
    <p:sldId id="516" r:id="rId4"/>
    <p:sldId id="513" r:id="rId5"/>
    <p:sldId id="514" r:id="rId6"/>
    <p:sldId id="515" r:id="rId7"/>
    <p:sldId id="517" r:id="rId8"/>
    <p:sldId id="519" r:id="rId9"/>
    <p:sldId id="518" r:id="rId10"/>
    <p:sldId id="520" r:id="rId11"/>
    <p:sldId id="521" r:id="rId12"/>
    <p:sldId id="522" r:id="rId13"/>
    <p:sldId id="523" r:id="rId14"/>
    <p:sldId id="524" r:id="rId15"/>
    <p:sldId id="525" r:id="rId16"/>
    <p:sldId id="526" r:id="rId17"/>
    <p:sldId id="529" r:id="rId18"/>
    <p:sldId id="528" r:id="rId19"/>
    <p:sldId id="527" r:id="rId20"/>
    <p:sldId id="532" r:id="rId21"/>
    <p:sldId id="533" r:id="rId22"/>
    <p:sldId id="534" r:id="rId23"/>
    <p:sldId id="538" r:id="rId24"/>
    <p:sldId id="539" r:id="rId25"/>
    <p:sldId id="540" r:id="rId26"/>
    <p:sldId id="541" r:id="rId27"/>
    <p:sldId id="531" r:id="rId28"/>
    <p:sldId id="530" r:id="rId29"/>
    <p:sldId id="537" r:id="rId30"/>
    <p:sldId id="535" r:id="rId31"/>
    <p:sldId id="536" r:id="rId32"/>
    <p:sldId id="542" r:id="rId33"/>
    <p:sldId id="543" r:id="rId34"/>
    <p:sldId id="544" r:id="rId3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6103" autoAdjust="0"/>
    <p:restoredTop sz="94624" autoAdjust="0"/>
  </p:normalViewPr>
  <p:slideViewPr>
    <p:cSldViewPr>
      <p:cViewPr varScale="1">
        <p:scale>
          <a:sx n="81" d="100"/>
          <a:sy n="81" d="100"/>
        </p:scale>
        <p:origin x="1402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C9D2D786-B7A6-492B-B6F3-C8582B29D8B5}" type="datetimeFigureOut">
              <a:rPr lang="ru-RU" smtClean="0"/>
              <a:pPr/>
              <a:t>17.09.2017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FD80126-418E-46DC-99F1-A50154AED6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2D786-B7A6-492B-B6F3-C8582B29D8B5}" type="datetimeFigureOut">
              <a:rPr lang="ru-RU" smtClean="0"/>
              <a:pPr/>
              <a:t>17.09.2017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80126-418E-46DC-99F1-A50154AED6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2D786-B7A6-492B-B6F3-C8582B29D8B5}" type="datetimeFigureOut">
              <a:rPr lang="ru-RU" smtClean="0"/>
              <a:pPr/>
              <a:t>17.09.2017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80126-418E-46DC-99F1-A50154AED6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9D2D786-B7A6-492B-B6F3-C8582B29D8B5}" type="datetimeFigureOut">
              <a:rPr lang="ru-RU" smtClean="0"/>
              <a:pPr/>
              <a:t>17.09.2017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FD80126-418E-46DC-99F1-A50154AED6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C9D2D786-B7A6-492B-B6F3-C8582B29D8B5}" type="datetimeFigureOut">
              <a:rPr lang="ru-RU" smtClean="0"/>
              <a:pPr/>
              <a:t>17.09.2017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FD80126-418E-46DC-99F1-A50154AED6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2D786-B7A6-492B-B6F3-C8582B29D8B5}" type="datetimeFigureOut">
              <a:rPr lang="ru-RU" smtClean="0"/>
              <a:pPr/>
              <a:t>17.09.2017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80126-418E-46DC-99F1-A50154AED6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2D786-B7A6-492B-B6F3-C8582B29D8B5}" type="datetimeFigureOut">
              <a:rPr lang="ru-RU" smtClean="0"/>
              <a:pPr/>
              <a:t>17.09.2017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80126-418E-46DC-99F1-A50154AED6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9D2D786-B7A6-492B-B6F3-C8582B29D8B5}" type="datetimeFigureOut">
              <a:rPr lang="ru-RU" smtClean="0"/>
              <a:pPr/>
              <a:t>17.09.2017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FD80126-418E-46DC-99F1-A50154AED6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2D786-B7A6-492B-B6F3-C8582B29D8B5}" type="datetimeFigureOut">
              <a:rPr lang="ru-RU" smtClean="0"/>
              <a:pPr/>
              <a:t>17.09.2017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80126-418E-46DC-99F1-A50154AED6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9D2D786-B7A6-492B-B6F3-C8582B29D8B5}" type="datetimeFigureOut">
              <a:rPr lang="ru-RU" smtClean="0"/>
              <a:pPr/>
              <a:t>17.09.2017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FD80126-418E-46DC-99F1-A50154AED6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9D2D786-B7A6-492B-B6F3-C8582B29D8B5}" type="datetimeFigureOut">
              <a:rPr lang="ru-RU" smtClean="0"/>
              <a:pPr/>
              <a:t>17.09.2017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FD80126-418E-46DC-99F1-A50154AED6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9D2D786-B7A6-492B-B6F3-C8582B29D8B5}" type="datetimeFigureOut">
              <a:rPr lang="ru-RU" smtClean="0"/>
              <a:pPr/>
              <a:t>17.09.2017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FD80126-418E-46DC-99F1-A50154AED62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28794" y="571480"/>
            <a:ext cx="6858048" cy="571504"/>
          </a:xfrm>
        </p:spPr>
        <p:txBody>
          <a:bodyPr>
            <a:normAutofit fontScale="90000"/>
          </a:bodyPr>
          <a:lstStyle/>
          <a:p>
            <a:pPr algn="ctr"/>
            <a:endParaRPr lang="ru-RU" sz="3600" dirty="0" smtClean="0">
              <a:solidFill>
                <a:schemeClr val="tx1"/>
              </a:solidFill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000364" y="1571612"/>
            <a:ext cx="5357850" cy="4572032"/>
          </a:xfrm>
        </p:spPr>
        <p:txBody>
          <a:bodyPr>
            <a:normAutofit fontScale="62500" lnSpcReduction="20000"/>
          </a:bodyPr>
          <a:lstStyle/>
          <a:p>
            <a:r>
              <a:rPr lang="ru-RU" sz="109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Кластерный анализ</a:t>
            </a:r>
          </a:p>
          <a:p>
            <a:endParaRPr lang="ru-RU" sz="7100" i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sz="51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5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«Статистический анализ данных в научных исследованиях»</a:t>
            </a:r>
            <a:endParaRPr lang="en-US" sz="51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5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Часть 3</a:t>
            </a:r>
            <a:endParaRPr lang="ru-RU" sz="51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28794" y="571480"/>
            <a:ext cx="6858048" cy="92869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 smtClean="0">
                <a:solidFill>
                  <a:schemeClr val="tx1"/>
                </a:solidFill>
                <a:cs typeface="Times New Roman" pitchFamily="18" charset="0"/>
              </a:rPr>
              <a:t>Иерархические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solidFill>
                  <a:schemeClr val="tx1"/>
                </a:solidFill>
                <a:cs typeface="Times New Roman" pitchFamily="18" charset="0"/>
              </a:rPr>
              <a:t>методы.</a:t>
            </a:r>
            <a:br>
              <a:rPr lang="ru-RU" sz="3600" dirty="0" smtClean="0">
                <a:solidFill>
                  <a:schemeClr val="tx1"/>
                </a:solidFill>
                <a:cs typeface="Times New Roman" pitchFamily="18" charset="0"/>
              </a:rPr>
            </a:br>
            <a:r>
              <a:rPr lang="ru-RU" sz="3600" dirty="0" smtClean="0">
                <a:solidFill>
                  <a:schemeClr val="tx1"/>
                </a:solidFill>
                <a:cs typeface="Times New Roman" pitchFamily="18" charset="0"/>
              </a:rPr>
              <a:t>Правила объединения</a:t>
            </a:r>
            <a:endParaRPr lang="ru-RU" sz="3600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57422" y="1500174"/>
            <a:ext cx="6429420" cy="4786346"/>
          </a:xfrm>
        </p:spPr>
        <p:txBody>
          <a:bodyPr>
            <a:noAutofit/>
          </a:bodyPr>
          <a:lstStyle/>
          <a:p>
            <a:pPr>
              <a:spcBef>
                <a:spcPct val="50000"/>
              </a:spcBef>
            </a:pP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 </a:t>
            </a:r>
            <a:r>
              <a:rPr lang="ru-RU" sz="3200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Ц</a:t>
            </a:r>
            <a:r>
              <a:rPr lang="ru-RU" sz="3200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ентроидный</a:t>
            </a:r>
            <a:r>
              <a:rPr lang="en-US" sz="32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метод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Unweighted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pair group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centroid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Расстояние между двумя кластерами определяется как евклидово расстояние между центрами (средними) этих кластеров. На каждом шаге кластеризации объединяют два кластера, расстояние между которыми минимально.</a:t>
            </a:r>
          </a:p>
          <a:p>
            <a:pPr>
              <a:spcBef>
                <a:spcPct val="50000"/>
              </a:spcBef>
            </a:pPr>
            <a:endParaRPr lang="ru-RU" sz="3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28794" y="571480"/>
            <a:ext cx="6858048" cy="92869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 smtClean="0">
                <a:solidFill>
                  <a:schemeClr val="tx1"/>
                </a:solidFill>
                <a:cs typeface="Times New Roman" pitchFamily="18" charset="0"/>
              </a:rPr>
              <a:t>Иерархические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solidFill>
                  <a:schemeClr val="tx1"/>
                </a:solidFill>
                <a:cs typeface="Times New Roman" pitchFamily="18" charset="0"/>
              </a:rPr>
              <a:t>методы.</a:t>
            </a:r>
            <a:br>
              <a:rPr lang="ru-RU" sz="3600" dirty="0" smtClean="0">
                <a:solidFill>
                  <a:schemeClr val="tx1"/>
                </a:solidFill>
                <a:cs typeface="Times New Roman" pitchFamily="18" charset="0"/>
              </a:rPr>
            </a:br>
            <a:r>
              <a:rPr lang="ru-RU" sz="3600" dirty="0" smtClean="0">
                <a:solidFill>
                  <a:schemeClr val="tx1"/>
                </a:solidFill>
                <a:cs typeface="Times New Roman" pitchFamily="18" charset="0"/>
              </a:rPr>
              <a:t>Правила объединения</a:t>
            </a:r>
            <a:endParaRPr lang="ru-RU" sz="3600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57422" y="1643050"/>
            <a:ext cx="6429420" cy="4643470"/>
          </a:xfrm>
        </p:spPr>
        <p:txBody>
          <a:bodyPr>
            <a:noAutofit/>
          </a:bodyPr>
          <a:lstStyle/>
          <a:p>
            <a:pPr algn="just">
              <a:spcBef>
                <a:spcPct val="50000"/>
              </a:spcBef>
            </a:pP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7826" name="Picture 2" descr="D:\Статистика\Наши зачетные семинары\Кластерный анализ\image74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0298" y="2428868"/>
            <a:ext cx="6096000" cy="3095625"/>
          </a:xfrm>
          <a:prstGeom prst="rect">
            <a:avLst/>
          </a:prstGeom>
          <a:noFill/>
        </p:spPr>
      </p:pic>
      <p:cxnSp>
        <p:nvCxnSpPr>
          <p:cNvPr id="7" name="Прямая со стрелкой 6"/>
          <p:cNvCxnSpPr/>
          <p:nvPr/>
        </p:nvCxnSpPr>
        <p:spPr>
          <a:xfrm rot="5400000">
            <a:off x="4607322" y="3107926"/>
            <a:ext cx="1643868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rot="16200000" flipH="1">
            <a:off x="3000364" y="2786058"/>
            <a:ext cx="1285884" cy="857256"/>
          </a:xfrm>
          <a:prstGeom prst="straightConnector1">
            <a:avLst/>
          </a:prstGeom>
          <a:ln w="381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rot="5400000">
            <a:off x="6750859" y="2893215"/>
            <a:ext cx="1214446" cy="857256"/>
          </a:xfrm>
          <a:prstGeom prst="straightConnector1">
            <a:avLst/>
          </a:prstGeom>
          <a:ln w="381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28794" y="571480"/>
            <a:ext cx="6858048" cy="92869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 smtClean="0">
                <a:solidFill>
                  <a:schemeClr val="tx1"/>
                </a:solidFill>
                <a:cs typeface="Times New Roman" pitchFamily="18" charset="0"/>
              </a:rPr>
              <a:t>Иерархические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solidFill>
                  <a:schemeClr val="tx1"/>
                </a:solidFill>
                <a:cs typeface="Times New Roman" pitchFamily="18" charset="0"/>
              </a:rPr>
              <a:t>методы.</a:t>
            </a:r>
            <a:br>
              <a:rPr lang="ru-RU" sz="3600" dirty="0" smtClean="0">
                <a:solidFill>
                  <a:schemeClr val="tx1"/>
                </a:solidFill>
                <a:cs typeface="Times New Roman" pitchFamily="18" charset="0"/>
              </a:rPr>
            </a:br>
            <a:r>
              <a:rPr lang="ru-RU" sz="3600" dirty="0" smtClean="0">
                <a:solidFill>
                  <a:schemeClr val="tx1"/>
                </a:solidFill>
                <a:cs typeface="Times New Roman" pitchFamily="18" charset="0"/>
              </a:rPr>
              <a:t>Правила объединения</a:t>
            </a:r>
            <a:endParaRPr lang="ru-RU" sz="3600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57422" y="2214554"/>
            <a:ext cx="6429420" cy="4071966"/>
          </a:xfrm>
        </p:spPr>
        <p:txBody>
          <a:bodyPr>
            <a:noAutofit/>
          </a:bodyPr>
          <a:lstStyle/>
          <a:p>
            <a:pPr>
              <a:spcBef>
                <a:spcPct val="50000"/>
              </a:spcBef>
            </a:pP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 </a:t>
            </a:r>
            <a:r>
              <a:rPr lang="ru-RU" sz="32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В</a:t>
            </a:r>
            <a:r>
              <a:rPr lang="ru-RU" sz="32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звешенный </a:t>
            </a:r>
            <a:r>
              <a:rPr lang="ru-RU" sz="3200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центроидный</a:t>
            </a:r>
            <a:r>
              <a:rPr lang="ru-RU" sz="32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метод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Weighted pair group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centroid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). Аналогичен предыдущему, но в данном случае учитываются размеры соответствующих кластеров, т.е. число объектов в кластерах.</a:t>
            </a:r>
          </a:p>
          <a:p>
            <a:pPr>
              <a:spcBef>
                <a:spcPct val="50000"/>
              </a:spcBef>
            </a:pPr>
            <a:endParaRPr lang="ru-RU" sz="3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28794" y="571480"/>
            <a:ext cx="6858048" cy="92869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 smtClean="0">
                <a:solidFill>
                  <a:schemeClr val="tx1"/>
                </a:solidFill>
                <a:cs typeface="Times New Roman" pitchFamily="18" charset="0"/>
              </a:rPr>
              <a:t>Иерархические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solidFill>
                  <a:schemeClr val="tx1"/>
                </a:solidFill>
                <a:cs typeface="Times New Roman" pitchFamily="18" charset="0"/>
              </a:rPr>
              <a:t>методы.</a:t>
            </a:r>
            <a:br>
              <a:rPr lang="ru-RU" sz="3600" dirty="0" smtClean="0">
                <a:solidFill>
                  <a:schemeClr val="tx1"/>
                </a:solidFill>
                <a:cs typeface="Times New Roman" pitchFamily="18" charset="0"/>
              </a:rPr>
            </a:br>
            <a:r>
              <a:rPr lang="ru-RU" sz="3600" dirty="0" smtClean="0">
                <a:solidFill>
                  <a:schemeClr val="tx1"/>
                </a:solidFill>
                <a:cs typeface="Times New Roman" pitchFamily="18" charset="0"/>
              </a:rPr>
              <a:t>Правила объединения</a:t>
            </a:r>
            <a:endParaRPr lang="ru-RU" sz="3600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57422" y="2643182"/>
            <a:ext cx="6429420" cy="3643338"/>
          </a:xfrm>
        </p:spPr>
        <p:txBody>
          <a:bodyPr>
            <a:noAutofit/>
          </a:bodyPr>
          <a:lstStyle/>
          <a:p>
            <a:pPr>
              <a:spcBef>
                <a:spcPct val="50000"/>
              </a:spcBef>
            </a:pP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 </a:t>
            </a:r>
            <a:r>
              <a:rPr lang="ru-RU" sz="32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М</a:t>
            </a:r>
            <a:r>
              <a:rPr lang="ru-RU" sz="32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етод</a:t>
            </a:r>
            <a:r>
              <a:rPr lang="en-US" sz="32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Уорда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Ward method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Комбинирует те кластеры, которые приводят к наименьшим дисперсиям внутри вновь создаваемых кластеров.</a:t>
            </a:r>
          </a:p>
          <a:p>
            <a:pPr>
              <a:spcBef>
                <a:spcPct val="50000"/>
              </a:spcBef>
            </a:pPr>
            <a:endParaRPr lang="ru-RU" sz="3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28794" y="571480"/>
            <a:ext cx="6858048" cy="92869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 smtClean="0">
                <a:solidFill>
                  <a:schemeClr val="tx1"/>
                </a:solidFill>
                <a:cs typeface="Times New Roman" pitchFamily="18" charset="0"/>
              </a:rPr>
              <a:t>Иерархические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solidFill>
                  <a:schemeClr val="tx1"/>
                </a:solidFill>
                <a:cs typeface="Times New Roman" pitchFamily="18" charset="0"/>
              </a:rPr>
              <a:t>методы.</a:t>
            </a:r>
            <a:br>
              <a:rPr lang="ru-RU" sz="3600" dirty="0" smtClean="0">
                <a:solidFill>
                  <a:schemeClr val="tx1"/>
                </a:solidFill>
                <a:cs typeface="Times New Roman" pitchFamily="18" charset="0"/>
              </a:rPr>
            </a:br>
            <a:r>
              <a:rPr lang="ru-RU" sz="3600" dirty="0" smtClean="0">
                <a:solidFill>
                  <a:schemeClr val="tx1"/>
                </a:solidFill>
                <a:cs typeface="Times New Roman" pitchFamily="18" charset="0"/>
              </a:rPr>
              <a:t>Правила объединения</a:t>
            </a:r>
            <a:endParaRPr lang="ru-RU" sz="3600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57422" y="2428868"/>
            <a:ext cx="5429288" cy="3857652"/>
          </a:xfrm>
        </p:spPr>
        <p:txBody>
          <a:bodyPr>
            <a:noAutofit/>
          </a:bodyPr>
          <a:lstStyle/>
          <a:p>
            <a:pPr>
              <a:spcBef>
                <a:spcPct val="50000"/>
              </a:spcBef>
            </a:pP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М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етод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Уорда считается одним из предпочтительных.</a:t>
            </a:r>
          </a:p>
          <a:p>
            <a:pPr>
              <a:spcBef>
                <a:spcPct val="50000"/>
              </a:spcBef>
            </a:pP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Результатом использования данного метода является большое число кластеров небольшого объема.</a:t>
            </a:r>
          </a:p>
          <a:p>
            <a:pPr>
              <a:spcBef>
                <a:spcPct val="50000"/>
              </a:spcBef>
            </a:pPr>
            <a:endParaRPr lang="ru-RU" sz="3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5" descr="D:\Natka\Courses\Math Statistics (advanced level course)\Presentations\Lucy pointing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29388" y="1571612"/>
            <a:ext cx="2509837" cy="281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AutoShape 7"/>
          <p:cNvSpPr>
            <a:spLocks noChangeArrowheads="1"/>
          </p:cNvSpPr>
          <p:nvPr/>
        </p:nvSpPr>
        <p:spPr bwMode="auto">
          <a:xfrm>
            <a:off x="1643042" y="357166"/>
            <a:ext cx="5334000" cy="1676400"/>
          </a:xfrm>
          <a:prstGeom prst="cloudCallout">
            <a:avLst>
              <a:gd name="adj1" fmla="val 60745"/>
              <a:gd name="adj2" fmla="val 74431"/>
            </a:avLst>
          </a:prstGeom>
          <a:solidFill>
            <a:srgbClr val="99CCFF"/>
          </a:solidFill>
          <a:ln w="38100" cap="sq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ru-RU" sz="3200" dirty="0"/>
              <a:t>Это хороший метод!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28794" y="571480"/>
            <a:ext cx="6858048" cy="92869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 smtClean="0">
                <a:solidFill>
                  <a:schemeClr val="tx1"/>
                </a:solidFill>
                <a:cs typeface="Times New Roman" pitchFamily="18" charset="0"/>
              </a:rPr>
              <a:t>Иерархические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solidFill>
                  <a:schemeClr val="tx1"/>
                </a:solidFill>
                <a:cs typeface="Times New Roman" pitchFamily="18" charset="0"/>
              </a:rPr>
              <a:t>методы.</a:t>
            </a:r>
            <a:br>
              <a:rPr lang="ru-RU" sz="3600" dirty="0" smtClean="0">
                <a:solidFill>
                  <a:schemeClr val="tx1"/>
                </a:solidFill>
                <a:cs typeface="Times New Roman" pitchFamily="18" charset="0"/>
              </a:rPr>
            </a:br>
            <a:r>
              <a:rPr lang="ru-RU" sz="3600" dirty="0" smtClean="0">
                <a:solidFill>
                  <a:schemeClr val="tx1"/>
                </a:solidFill>
                <a:cs typeface="Times New Roman" pitchFamily="18" charset="0"/>
              </a:rPr>
              <a:t>Правила объединения</a:t>
            </a:r>
            <a:endParaRPr lang="ru-RU" sz="3600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57422" y="2786058"/>
            <a:ext cx="6429420" cy="3500462"/>
          </a:xfrm>
        </p:spPr>
        <p:txBody>
          <a:bodyPr>
            <a:noAutofit/>
          </a:bodyPr>
          <a:lstStyle/>
          <a:p>
            <a:pPr>
              <a:spcBef>
                <a:spcPct val="50000"/>
              </a:spcBef>
            </a:pPr>
            <a:endParaRPr lang="ru-RU" sz="3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9874" name="Picture 2" descr="D:\Статистика\Наши зачетные семинары\Кластерный анализ\Дендрограмма_Правило Ворда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57422" y="1857364"/>
            <a:ext cx="6465641" cy="45005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28794" y="571480"/>
            <a:ext cx="6858048" cy="92869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 smtClean="0">
                <a:solidFill>
                  <a:schemeClr val="tx1"/>
                </a:solidFill>
                <a:cs typeface="Times New Roman" pitchFamily="18" charset="0"/>
              </a:rPr>
              <a:t>Иерархические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solidFill>
                  <a:schemeClr val="tx1"/>
                </a:solidFill>
                <a:cs typeface="Times New Roman" pitchFamily="18" charset="0"/>
              </a:rPr>
              <a:t>методы.</a:t>
            </a:r>
            <a:br>
              <a:rPr lang="ru-RU" sz="3600" dirty="0" smtClean="0">
                <a:solidFill>
                  <a:schemeClr val="tx1"/>
                </a:solidFill>
                <a:cs typeface="Times New Roman" pitchFamily="18" charset="0"/>
              </a:rPr>
            </a:br>
            <a:r>
              <a:rPr lang="ru-RU" sz="3600" dirty="0" smtClean="0">
                <a:solidFill>
                  <a:schemeClr val="tx1"/>
                </a:solidFill>
                <a:cs typeface="Times New Roman" pitchFamily="18" charset="0"/>
              </a:rPr>
              <a:t>Правила объединения</a:t>
            </a:r>
            <a:endParaRPr lang="ru-RU" sz="3600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57422" y="2857496"/>
            <a:ext cx="6429420" cy="3429024"/>
          </a:xfrm>
        </p:spPr>
        <p:txBody>
          <a:bodyPr>
            <a:noAutofit/>
          </a:bodyPr>
          <a:lstStyle/>
          <a:p>
            <a:pPr>
              <a:spcBef>
                <a:spcPct val="50000"/>
              </a:spcBef>
            </a:pP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Выбранное правило объединения в кластеры влияет на решение в гораздо большей степени, чем выбранная мера сходства!</a:t>
            </a:r>
            <a:endParaRPr lang="ru-RU" sz="3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0898" name="Picture 2" descr="D:\Статистика\Наши зачетные семинары\Картинки для презент-и\untitled3 (2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2714620"/>
            <a:ext cx="1709738" cy="292895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28794" y="500042"/>
            <a:ext cx="6858048" cy="100013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 smtClean="0">
                <a:solidFill>
                  <a:schemeClr val="tx1"/>
                </a:solidFill>
                <a:cs typeface="Times New Roman" pitchFamily="18" charset="0"/>
              </a:rPr>
              <a:t>Неиерархические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solidFill>
                  <a:schemeClr val="tx1"/>
                </a:solidFill>
                <a:cs typeface="Times New Roman" pitchFamily="18" charset="0"/>
              </a:rPr>
              <a:t>методы.</a:t>
            </a:r>
            <a:br>
              <a:rPr lang="ru-RU" sz="3600" dirty="0" smtClean="0">
                <a:solidFill>
                  <a:schemeClr val="tx1"/>
                </a:solidFill>
                <a:cs typeface="Times New Roman" pitchFamily="18" charset="0"/>
              </a:rPr>
            </a:br>
            <a:r>
              <a:rPr lang="ru-RU" sz="3600" dirty="0" smtClean="0">
                <a:solidFill>
                  <a:schemeClr val="tx1"/>
                </a:solidFill>
                <a:cs typeface="Times New Roman" pitchFamily="18" charset="0"/>
              </a:rPr>
              <a:t>Метод </a:t>
            </a:r>
            <a:r>
              <a:rPr lang="en-US" sz="3600" dirty="0" smtClean="0">
                <a:solidFill>
                  <a:schemeClr val="tx1"/>
                </a:solidFill>
                <a:cs typeface="Times New Roman" pitchFamily="18" charset="0"/>
              </a:rPr>
              <a:t>k-</a:t>
            </a:r>
            <a:r>
              <a:rPr lang="ru-RU" sz="3600" dirty="0" smtClean="0">
                <a:solidFill>
                  <a:schemeClr val="tx1"/>
                </a:solidFill>
                <a:cs typeface="Times New Roman" pitchFamily="18" charset="0"/>
              </a:rPr>
              <a:t>средних</a:t>
            </a:r>
            <a:endParaRPr lang="ru-RU" sz="3600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57422" y="1928802"/>
            <a:ext cx="6429420" cy="4357718"/>
          </a:xfrm>
        </p:spPr>
        <p:txBody>
          <a:bodyPr>
            <a:noAutofit/>
          </a:bodyPr>
          <a:lstStyle/>
          <a:p>
            <a:pPr>
              <a:spcBef>
                <a:spcPct val="50000"/>
              </a:spcBef>
            </a:pPr>
            <a:endParaRPr lang="ru-RU" sz="32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57422" y="2214554"/>
            <a:ext cx="6429420" cy="37623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28794" y="500042"/>
            <a:ext cx="6858048" cy="100013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 smtClean="0">
                <a:solidFill>
                  <a:schemeClr val="tx1"/>
                </a:solidFill>
                <a:cs typeface="Times New Roman" pitchFamily="18" charset="0"/>
              </a:rPr>
              <a:t>Неиерархические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solidFill>
                  <a:schemeClr val="tx1"/>
                </a:solidFill>
                <a:cs typeface="Times New Roman" pitchFamily="18" charset="0"/>
              </a:rPr>
              <a:t>методы.</a:t>
            </a:r>
            <a:br>
              <a:rPr lang="ru-RU" sz="3600" dirty="0" smtClean="0">
                <a:solidFill>
                  <a:schemeClr val="tx1"/>
                </a:solidFill>
                <a:cs typeface="Times New Roman" pitchFamily="18" charset="0"/>
              </a:rPr>
            </a:br>
            <a:r>
              <a:rPr lang="ru-RU" sz="3600" dirty="0" smtClean="0">
                <a:solidFill>
                  <a:schemeClr val="tx1"/>
                </a:solidFill>
                <a:cs typeface="Times New Roman" pitchFamily="18" charset="0"/>
              </a:rPr>
              <a:t>Метод </a:t>
            </a:r>
            <a:r>
              <a:rPr lang="en-US" sz="3600" dirty="0" smtClean="0">
                <a:solidFill>
                  <a:schemeClr val="tx1"/>
                </a:solidFill>
                <a:cs typeface="Times New Roman" pitchFamily="18" charset="0"/>
              </a:rPr>
              <a:t>k-</a:t>
            </a:r>
            <a:r>
              <a:rPr lang="ru-RU" sz="3600" dirty="0" smtClean="0">
                <a:solidFill>
                  <a:schemeClr val="tx1"/>
                </a:solidFill>
                <a:cs typeface="Times New Roman" pitchFamily="18" charset="0"/>
              </a:rPr>
              <a:t>средних</a:t>
            </a:r>
            <a:endParaRPr lang="ru-RU" sz="3600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57422" y="1928802"/>
            <a:ext cx="6429420" cy="435771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32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Метод </a:t>
            </a:r>
            <a:r>
              <a:rPr lang="en-US" sz="32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k-</a:t>
            </a:r>
            <a:r>
              <a:rPr lang="ru-RU" sz="32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средних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отличается тем, что позволяет исследователю </a:t>
            </a:r>
            <a:r>
              <a:rPr lang="ru-RU" sz="3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заранее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задать число кластеров, 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исходя из задачи и теории. Метод разобьет все объекты на заданное количество кластеров, которые будут максимально различаться между собой. </a:t>
            </a:r>
          </a:p>
          <a:p>
            <a:pPr>
              <a:spcBef>
                <a:spcPct val="50000"/>
              </a:spcBef>
            </a:pP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28794" y="500042"/>
            <a:ext cx="6858048" cy="100013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 smtClean="0">
                <a:solidFill>
                  <a:schemeClr val="tx1"/>
                </a:solidFill>
                <a:cs typeface="Times New Roman" pitchFamily="18" charset="0"/>
              </a:rPr>
              <a:t>Неиерархические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solidFill>
                  <a:schemeClr val="tx1"/>
                </a:solidFill>
                <a:cs typeface="Times New Roman" pitchFamily="18" charset="0"/>
              </a:rPr>
              <a:t>методы.</a:t>
            </a:r>
            <a:br>
              <a:rPr lang="ru-RU" sz="3600" dirty="0" smtClean="0">
                <a:solidFill>
                  <a:schemeClr val="tx1"/>
                </a:solidFill>
                <a:cs typeface="Times New Roman" pitchFamily="18" charset="0"/>
              </a:rPr>
            </a:br>
            <a:r>
              <a:rPr lang="ru-RU" sz="3600" dirty="0" smtClean="0">
                <a:solidFill>
                  <a:schemeClr val="tx1"/>
                </a:solidFill>
                <a:cs typeface="Times New Roman" pitchFamily="18" charset="0"/>
              </a:rPr>
              <a:t>Метод </a:t>
            </a:r>
            <a:r>
              <a:rPr lang="en-US" sz="3600" dirty="0" smtClean="0">
                <a:solidFill>
                  <a:schemeClr val="tx1"/>
                </a:solidFill>
                <a:cs typeface="Times New Roman" pitchFamily="18" charset="0"/>
              </a:rPr>
              <a:t>k-</a:t>
            </a:r>
            <a:r>
              <a:rPr lang="ru-RU" sz="3600" dirty="0" smtClean="0">
                <a:solidFill>
                  <a:schemeClr val="tx1"/>
                </a:solidFill>
                <a:cs typeface="Times New Roman" pitchFamily="18" charset="0"/>
              </a:rPr>
              <a:t>средних</a:t>
            </a:r>
            <a:endParaRPr lang="ru-RU" sz="3600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57422" y="2500306"/>
            <a:ext cx="6429420" cy="3786214"/>
          </a:xfrm>
        </p:spPr>
        <p:txBody>
          <a:bodyPr>
            <a:noAutofit/>
          </a:bodyPr>
          <a:lstStyle/>
          <a:p>
            <a:pPr>
              <a:spcBef>
                <a:spcPct val="50000"/>
              </a:spcBef>
            </a:pP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Этот метод относит объект к тому кластеру, расстояние до которого минимально, но не требует, чтобы объекты, попавшие в один кластер, оставались там впоследствии.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28794" y="571480"/>
            <a:ext cx="6858048" cy="92869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 smtClean="0">
                <a:solidFill>
                  <a:schemeClr val="tx1"/>
                </a:solidFill>
                <a:cs typeface="Times New Roman" pitchFamily="18" charset="0"/>
              </a:rPr>
              <a:t>Иерархические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solidFill>
                  <a:schemeClr val="tx1"/>
                </a:solidFill>
                <a:cs typeface="Times New Roman" pitchFamily="18" charset="0"/>
              </a:rPr>
              <a:t>методы.</a:t>
            </a:r>
            <a:br>
              <a:rPr lang="ru-RU" sz="3600" dirty="0" smtClean="0">
                <a:solidFill>
                  <a:schemeClr val="tx1"/>
                </a:solidFill>
                <a:cs typeface="Times New Roman" pitchFamily="18" charset="0"/>
              </a:rPr>
            </a:br>
            <a:r>
              <a:rPr lang="ru-RU" sz="3600" dirty="0" smtClean="0">
                <a:solidFill>
                  <a:schemeClr val="tx1"/>
                </a:solidFill>
                <a:cs typeface="Times New Roman" pitchFamily="18" charset="0"/>
              </a:rPr>
              <a:t>Правила объединения</a:t>
            </a:r>
            <a:endParaRPr lang="ru-RU" sz="3600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57422" y="1785926"/>
            <a:ext cx="6429420" cy="4500594"/>
          </a:xfrm>
        </p:spPr>
        <p:txBody>
          <a:bodyPr>
            <a:noAutofit/>
          </a:bodyPr>
          <a:lstStyle/>
          <a:p>
            <a:pPr>
              <a:spcBef>
                <a:spcPct val="50000"/>
              </a:spcBef>
            </a:pP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 М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етод полной связи (метод «дальнего соседа») (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Complete linkage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). Новый объект присоединяется к тому кластеру, самый далекий элемент которого – «дальний сосед» - находится ближе к новому объекту, чем самые далекие элементы других кластеров.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28794" y="500042"/>
            <a:ext cx="6858048" cy="100013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 smtClean="0">
                <a:solidFill>
                  <a:schemeClr val="tx1"/>
                </a:solidFill>
                <a:cs typeface="Times New Roman" pitchFamily="18" charset="0"/>
              </a:rPr>
              <a:t>Неиерархические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solidFill>
                  <a:schemeClr val="tx1"/>
                </a:solidFill>
                <a:cs typeface="Times New Roman" pitchFamily="18" charset="0"/>
              </a:rPr>
              <a:t>методы.</a:t>
            </a:r>
            <a:br>
              <a:rPr lang="ru-RU" sz="3600" dirty="0" smtClean="0">
                <a:solidFill>
                  <a:schemeClr val="tx1"/>
                </a:solidFill>
                <a:cs typeface="Times New Roman" pitchFamily="18" charset="0"/>
              </a:rPr>
            </a:br>
            <a:r>
              <a:rPr lang="ru-RU" sz="3600" dirty="0" smtClean="0">
                <a:solidFill>
                  <a:schemeClr val="tx1"/>
                </a:solidFill>
                <a:cs typeface="Times New Roman" pitchFamily="18" charset="0"/>
              </a:rPr>
              <a:t>Метод </a:t>
            </a:r>
            <a:r>
              <a:rPr lang="en-US" sz="3600" dirty="0" smtClean="0">
                <a:solidFill>
                  <a:schemeClr val="tx1"/>
                </a:solidFill>
                <a:cs typeface="Times New Roman" pitchFamily="18" charset="0"/>
              </a:rPr>
              <a:t>k-</a:t>
            </a:r>
            <a:r>
              <a:rPr lang="ru-RU" sz="3600" dirty="0" smtClean="0">
                <a:solidFill>
                  <a:schemeClr val="tx1"/>
                </a:solidFill>
                <a:cs typeface="Times New Roman" pitchFamily="18" charset="0"/>
              </a:rPr>
              <a:t>средних</a:t>
            </a:r>
            <a:endParaRPr lang="ru-RU" sz="3600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57422" y="2000240"/>
            <a:ext cx="6429420" cy="4286280"/>
          </a:xfrm>
        </p:spPr>
        <p:txBody>
          <a:bodyPr>
            <a:noAutofit/>
          </a:bodyPr>
          <a:lstStyle/>
          <a:p>
            <a:pPr>
              <a:spcBef>
                <a:spcPct val="50000"/>
              </a:spcBef>
            </a:pP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Вначале задается некоторое разбиение данных на кластеры, число которых определяется пользователем, и вычисляются центры тяжести кластеров. Затем происходит перемещение каждой точки в ближайшей к ней кластер.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28794" y="500042"/>
            <a:ext cx="6858048" cy="100013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 smtClean="0">
                <a:solidFill>
                  <a:schemeClr val="tx1"/>
                </a:solidFill>
                <a:cs typeface="Times New Roman" pitchFamily="18" charset="0"/>
              </a:rPr>
              <a:t>Неиерархические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solidFill>
                  <a:schemeClr val="tx1"/>
                </a:solidFill>
                <a:cs typeface="Times New Roman" pitchFamily="18" charset="0"/>
              </a:rPr>
              <a:t>методы.</a:t>
            </a:r>
            <a:br>
              <a:rPr lang="ru-RU" sz="3600" dirty="0" smtClean="0">
                <a:solidFill>
                  <a:schemeClr val="tx1"/>
                </a:solidFill>
                <a:cs typeface="Times New Roman" pitchFamily="18" charset="0"/>
              </a:rPr>
            </a:br>
            <a:r>
              <a:rPr lang="ru-RU" sz="3600" dirty="0" smtClean="0">
                <a:solidFill>
                  <a:schemeClr val="tx1"/>
                </a:solidFill>
                <a:cs typeface="Times New Roman" pitchFamily="18" charset="0"/>
              </a:rPr>
              <a:t>Метод </a:t>
            </a:r>
            <a:r>
              <a:rPr lang="en-US" sz="3600" dirty="0" smtClean="0">
                <a:solidFill>
                  <a:schemeClr val="tx1"/>
                </a:solidFill>
                <a:cs typeface="Times New Roman" pitchFamily="18" charset="0"/>
              </a:rPr>
              <a:t>k-</a:t>
            </a:r>
            <a:r>
              <a:rPr lang="ru-RU" sz="3600" dirty="0" smtClean="0">
                <a:solidFill>
                  <a:schemeClr val="tx1"/>
                </a:solidFill>
                <a:cs typeface="Times New Roman" pitchFamily="18" charset="0"/>
              </a:rPr>
              <a:t>средних</a:t>
            </a:r>
            <a:endParaRPr lang="ru-RU" sz="3600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57422" y="1785926"/>
            <a:ext cx="6429420" cy="4500594"/>
          </a:xfrm>
        </p:spPr>
        <p:txBody>
          <a:bodyPr>
            <a:noAutofit/>
          </a:bodyPr>
          <a:lstStyle/>
          <a:p>
            <a:pPr>
              <a:spcBef>
                <a:spcPct val="50000"/>
              </a:spcBef>
            </a:pP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Затем снова вычисляются центры тяжести новых кластеров. Процесс повторяется, пока не будет найдена стабильная конфигурация (то есть кластеры перестанут изменяться) или число итераций не превысит заданное пользователем. 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28794" y="500042"/>
            <a:ext cx="6858048" cy="100013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 smtClean="0">
                <a:solidFill>
                  <a:schemeClr val="tx1"/>
                </a:solidFill>
                <a:cs typeface="Times New Roman" pitchFamily="18" charset="0"/>
              </a:rPr>
              <a:t>Неиерархические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solidFill>
                  <a:schemeClr val="tx1"/>
                </a:solidFill>
                <a:cs typeface="Times New Roman" pitchFamily="18" charset="0"/>
              </a:rPr>
              <a:t>методы.</a:t>
            </a:r>
            <a:br>
              <a:rPr lang="ru-RU" sz="3600" dirty="0" smtClean="0">
                <a:solidFill>
                  <a:schemeClr val="tx1"/>
                </a:solidFill>
                <a:cs typeface="Times New Roman" pitchFamily="18" charset="0"/>
              </a:rPr>
            </a:br>
            <a:r>
              <a:rPr lang="ru-RU" sz="3600" dirty="0" smtClean="0">
                <a:solidFill>
                  <a:schemeClr val="tx1"/>
                </a:solidFill>
                <a:cs typeface="Times New Roman" pitchFamily="18" charset="0"/>
              </a:rPr>
              <a:t>Метод </a:t>
            </a:r>
            <a:r>
              <a:rPr lang="en-US" sz="3600" dirty="0" smtClean="0">
                <a:solidFill>
                  <a:schemeClr val="tx1"/>
                </a:solidFill>
                <a:cs typeface="Times New Roman" pitchFamily="18" charset="0"/>
              </a:rPr>
              <a:t>k-</a:t>
            </a:r>
            <a:r>
              <a:rPr lang="ru-RU" sz="3600" dirty="0" smtClean="0">
                <a:solidFill>
                  <a:schemeClr val="tx1"/>
                </a:solidFill>
                <a:cs typeface="Times New Roman" pitchFamily="18" charset="0"/>
              </a:rPr>
              <a:t>средних</a:t>
            </a:r>
            <a:endParaRPr lang="ru-RU" sz="3600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57422" y="1500174"/>
            <a:ext cx="6429420" cy="4786346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Кроме числа кластеров, пользователю также необходимо выбрать условие, которое задает начальные центры кластеров. Существует три возможности:</a:t>
            </a:r>
          </a:p>
          <a:p>
            <a:pPr algn="just">
              <a:spcBef>
                <a:spcPts val="0"/>
              </a:spcBef>
            </a:pPr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 </a:t>
            </a:r>
            <a:r>
              <a:rPr lang="en-US" sz="3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Maximize between-cluster distances</a:t>
            </a:r>
            <a:r>
              <a:rPr lang="en-US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spcBef>
                <a:spcPts val="0"/>
              </a:spcBef>
            </a:pPr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 </a:t>
            </a:r>
            <a:r>
              <a:rPr lang="en-US" sz="3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Sort distances and take observations at constant intervals</a:t>
            </a:r>
            <a:r>
              <a:rPr lang="ru-RU" sz="3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выбирается по умолчанию</a:t>
            </a:r>
            <a:r>
              <a:rPr lang="ru-RU" sz="3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spcBef>
                <a:spcPts val="0"/>
              </a:spcBef>
            </a:pPr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 </a:t>
            </a:r>
            <a:r>
              <a:rPr lang="en-US" sz="3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Choose the first N (number of clusters) clusters observations.</a:t>
            </a:r>
            <a:r>
              <a:rPr lang="en-US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ru-RU" sz="3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28794" y="500042"/>
            <a:ext cx="6858048" cy="100013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 smtClean="0">
                <a:solidFill>
                  <a:schemeClr val="tx1"/>
                </a:solidFill>
                <a:cs typeface="Times New Roman" pitchFamily="18" charset="0"/>
              </a:rPr>
              <a:t>Метод </a:t>
            </a:r>
            <a:r>
              <a:rPr lang="en-US" sz="3600" dirty="0" smtClean="0">
                <a:solidFill>
                  <a:schemeClr val="tx1"/>
                </a:solidFill>
                <a:cs typeface="Times New Roman" pitchFamily="18" charset="0"/>
              </a:rPr>
              <a:t>k-</a:t>
            </a:r>
            <a:r>
              <a:rPr lang="ru-RU" sz="3600" dirty="0" smtClean="0">
                <a:solidFill>
                  <a:schemeClr val="tx1"/>
                </a:solidFill>
                <a:cs typeface="Times New Roman" pitchFamily="18" charset="0"/>
              </a:rPr>
              <a:t>средних.</a:t>
            </a:r>
            <a:br>
              <a:rPr lang="ru-RU" sz="3600" dirty="0" smtClean="0">
                <a:solidFill>
                  <a:schemeClr val="tx1"/>
                </a:solidFill>
                <a:cs typeface="Times New Roman" pitchFamily="18" charset="0"/>
              </a:rPr>
            </a:br>
            <a:r>
              <a:rPr lang="ru-RU" sz="3600" dirty="0" smtClean="0">
                <a:solidFill>
                  <a:schemeClr val="tx1"/>
                </a:solidFill>
                <a:cs typeface="Times New Roman" pitchFamily="18" charset="0"/>
              </a:rPr>
              <a:t>График</a:t>
            </a:r>
            <a:endParaRPr lang="ru-RU" sz="3600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57422" y="1571612"/>
            <a:ext cx="6429420" cy="4714908"/>
          </a:xfrm>
        </p:spPr>
        <p:txBody>
          <a:bodyPr>
            <a:noAutofit/>
          </a:bodyPr>
          <a:lstStyle/>
          <a:p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Поскольку метод </a:t>
            </a:r>
            <a:r>
              <a:rPr lang="en-US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k-</a:t>
            </a:r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средних неиерархический, для него нельзя построить </a:t>
            </a:r>
            <a:r>
              <a:rPr lang="ru-RU" sz="3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дендрограмму</a:t>
            </a:r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весьма полезную при оценивании кластерных решений. Однако для отображения его результатов строятся графики средних значений переменных, по которым осуществляется различение объектов, для каждого кластера.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28794" y="500042"/>
            <a:ext cx="6858048" cy="100013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 smtClean="0">
                <a:solidFill>
                  <a:schemeClr val="tx1"/>
                </a:solidFill>
                <a:cs typeface="Times New Roman" pitchFamily="18" charset="0"/>
              </a:rPr>
              <a:t>Метод </a:t>
            </a:r>
            <a:r>
              <a:rPr lang="en-US" sz="3600" dirty="0" smtClean="0">
                <a:solidFill>
                  <a:schemeClr val="tx1"/>
                </a:solidFill>
                <a:cs typeface="Times New Roman" pitchFamily="18" charset="0"/>
              </a:rPr>
              <a:t>k-</a:t>
            </a:r>
            <a:r>
              <a:rPr lang="ru-RU" sz="3600" dirty="0" smtClean="0">
                <a:solidFill>
                  <a:schemeClr val="tx1"/>
                </a:solidFill>
                <a:cs typeface="Times New Roman" pitchFamily="18" charset="0"/>
              </a:rPr>
              <a:t>средних.</a:t>
            </a:r>
            <a:br>
              <a:rPr lang="ru-RU" sz="3600" dirty="0" smtClean="0">
                <a:solidFill>
                  <a:schemeClr val="tx1"/>
                </a:solidFill>
                <a:cs typeface="Times New Roman" pitchFamily="18" charset="0"/>
              </a:rPr>
            </a:br>
            <a:r>
              <a:rPr lang="ru-RU" sz="3600" dirty="0" smtClean="0">
                <a:solidFill>
                  <a:schemeClr val="tx1"/>
                </a:solidFill>
                <a:cs typeface="Times New Roman" pitchFamily="18" charset="0"/>
              </a:rPr>
              <a:t>График</a:t>
            </a:r>
            <a:endParaRPr lang="ru-RU" sz="3600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57422" y="1571612"/>
            <a:ext cx="6429420" cy="4714908"/>
          </a:xfrm>
        </p:spPr>
        <p:txBody>
          <a:bodyPr>
            <a:noAutofit/>
          </a:bodyPr>
          <a:lstStyle/>
          <a:p>
            <a:endParaRPr lang="ru-RU" sz="3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2947" name="Picture 3" descr="D:\Статистика\Наши зачетные семинары\Кластерный анализ\agroindustrial-37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57422" y="2500306"/>
            <a:ext cx="6525958" cy="32337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28794" y="500042"/>
            <a:ext cx="6858048" cy="100013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 smtClean="0">
                <a:solidFill>
                  <a:schemeClr val="tx1"/>
                </a:solidFill>
                <a:cs typeface="Times New Roman" pitchFamily="18" charset="0"/>
              </a:rPr>
              <a:t>Метод </a:t>
            </a:r>
            <a:r>
              <a:rPr lang="en-US" sz="3600" dirty="0" smtClean="0">
                <a:solidFill>
                  <a:schemeClr val="tx1"/>
                </a:solidFill>
                <a:cs typeface="Times New Roman" pitchFamily="18" charset="0"/>
              </a:rPr>
              <a:t>k-</a:t>
            </a:r>
            <a:r>
              <a:rPr lang="ru-RU" sz="3600" dirty="0" smtClean="0">
                <a:solidFill>
                  <a:schemeClr val="tx1"/>
                </a:solidFill>
                <a:cs typeface="Times New Roman" pitchFamily="18" charset="0"/>
              </a:rPr>
              <a:t>средних.</a:t>
            </a:r>
            <a:br>
              <a:rPr lang="ru-RU" sz="3600" dirty="0" smtClean="0">
                <a:solidFill>
                  <a:schemeClr val="tx1"/>
                </a:solidFill>
                <a:cs typeface="Times New Roman" pitchFamily="18" charset="0"/>
              </a:rPr>
            </a:br>
            <a:r>
              <a:rPr lang="ru-RU" sz="3600" dirty="0" smtClean="0">
                <a:solidFill>
                  <a:schemeClr val="tx1"/>
                </a:solidFill>
                <a:cs typeface="Times New Roman" pitchFamily="18" charset="0"/>
              </a:rPr>
              <a:t>График</a:t>
            </a:r>
            <a:endParaRPr lang="ru-RU" sz="3600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57422" y="1571612"/>
            <a:ext cx="6429420" cy="4714908"/>
          </a:xfrm>
        </p:spPr>
        <p:txBody>
          <a:bodyPr>
            <a:noAutofit/>
          </a:bodyPr>
          <a:lstStyle/>
          <a:p>
            <a:endParaRPr lang="ru-RU" sz="3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3970" name="Picture 2" descr="D:\Статистика\Наши зачетные семинары\Кластерный анализ\ignat_ev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2214554"/>
            <a:ext cx="8513349" cy="349047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28794" y="500042"/>
            <a:ext cx="6858048" cy="100013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 smtClean="0">
                <a:solidFill>
                  <a:schemeClr val="tx1"/>
                </a:solidFill>
                <a:cs typeface="Times New Roman" pitchFamily="18" charset="0"/>
              </a:rPr>
              <a:t>Метод </a:t>
            </a:r>
            <a:r>
              <a:rPr lang="en-US" sz="3600" dirty="0" smtClean="0">
                <a:solidFill>
                  <a:schemeClr val="tx1"/>
                </a:solidFill>
                <a:cs typeface="Times New Roman" pitchFamily="18" charset="0"/>
              </a:rPr>
              <a:t>k-</a:t>
            </a:r>
            <a:r>
              <a:rPr lang="ru-RU" sz="3600" dirty="0" smtClean="0">
                <a:solidFill>
                  <a:schemeClr val="tx1"/>
                </a:solidFill>
                <a:cs typeface="Times New Roman" pitchFamily="18" charset="0"/>
              </a:rPr>
              <a:t>средних.</a:t>
            </a:r>
            <a:br>
              <a:rPr lang="ru-RU" sz="3600" dirty="0" smtClean="0">
                <a:solidFill>
                  <a:schemeClr val="tx1"/>
                </a:solidFill>
                <a:cs typeface="Times New Roman" pitchFamily="18" charset="0"/>
              </a:rPr>
            </a:br>
            <a:r>
              <a:rPr lang="ru-RU" sz="3600" dirty="0" smtClean="0">
                <a:solidFill>
                  <a:schemeClr val="tx1"/>
                </a:solidFill>
                <a:cs typeface="Times New Roman" pitchFamily="18" charset="0"/>
              </a:rPr>
              <a:t>График</a:t>
            </a:r>
            <a:endParaRPr lang="ru-RU" sz="3600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57422" y="1571612"/>
            <a:ext cx="6429420" cy="4714908"/>
          </a:xfrm>
        </p:spPr>
        <p:txBody>
          <a:bodyPr>
            <a:noAutofit/>
          </a:bodyPr>
          <a:lstStyle/>
          <a:p>
            <a:endParaRPr lang="ru-RU" sz="3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4994" name="Picture 2" descr="D:\Статистика\Наши зачетные семинары\Кластерный анализ\235764_html_6697dd8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57422" y="1643050"/>
            <a:ext cx="6438930" cy="48257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28794" y="500042"/>
            <a:ext cx="6858048" cy="100013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 smtClean="0">
                <a:solidFill>
                  <a:schemeClr val="tx1"/>
                </a:solidFill>
                <a:cs typeface="Times New Roman" pitchFamily="18" charset="0"/>
              </a:rPr>
              <a:t>Неиерархические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solidFill>
                  <a:schemeClr val="tx1"/>
                </a:solidFill>
                <a:cs typeface="Times New Roman" pitchFamily="18" charset="0"/>
              </a:rPr>
              <a:t>методы.</a:t>
            </a:r>
            <a:br>
              <a:rPr lang="ru-RU" sz="3600" dirty="0" smtClean="0">
                <a:solidFill>
                  <a:schemeClr val="tx1"/>
                </a:solidFill>
                <a:cs typeface="Times New Roman" pitchFamily="18" charset="0"/>
              </a:rPr>
            </a:br>
            <a:r>
              <a:rPr lang="ru-RU" sz="3600" dirty="0" smtClean="0">
                <a:solidFill>
                  <a:schemeClr val="tx1"/>
                </a:solidFill>
                <a:cs typeface="Times New Roman" pitchFamily="18" charset="0"/>
              </a:rPr>
              <a:t>Метод </a:t>
            </a:r>
            <a:r>
              <a:rPr lang="en-US" sz="3600" dirty="0" smtClean="0">
                <a:solidFill>
                  <a:schemeClr val="tx1"/>
                </a:solidFill>
                <a:cs typeface="Times New Roman" pitchFamily="18" charset="0"/>
              </a:rPr>
              <a:t>k-</a:t>
            </a:r>
            <a:r>
              <a:rPr lang="ru-RU" sz="3600" dirty="0" smtClean="0">
                <a:solidFill>
                  <a:schemeClr val="tx1"/>
                </a:solidFill>
                <a:cs typeface="Times New Roman" pitchFamily="18" charset="0"/>
              </a:rPr>
              <a:t>средних</a:t>
            </a:r>
            <a:endParaRPr lang="ru-RU" sz="3600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57422" y="2000240"/>
            <a:ext cx="6429420" cy="4286280"/>
          </a:xfrm>
        </p:spPr>
        <p:txBody>
          <a:bodyPr>
            <a:noAutofit/>
          </a:bodyPr>
          <a:lstStyle/>
          <a:p>
            <a:pPr>
              <a:spcBef>
                <a:spcPct val="50000"/>
              </a:spcBef>
            </a:pP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Число кластеров подбирается поисковым путем: предпринимается несколько попыток кластеризации с разным числом кластеров, затем результаты сравниваются и выбирается окончательное решение.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28794" y="500042"/>
            <a:ext cx="6858048" cy="71438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 smtClean="0">
                <a:solidFill>
                  <a:schemeClr val="tx1"/>
                </a:solidFill>
                <a:cs typeface="Times New Roman" pitchFamily="18" charset="0"/>
              </a:rPr>
              <a:t>Неиерархические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solidFill>
                  <a:schemeClr val="tx1"/>
                </a:solidFill>
                <a:cs typeface="Times New Roman" pitchFamily="18" charset="0"/>
              </a:rPr>
              <a:t>методы.</a:t>
            </a:r>
            <a:br>
              <a:rPr lang="ru-RU" sz="3600" dirty="0" smtClean="0">
                <a:solidFill>
                  <a:schemeClr val="tx1"/>
                </a:solidFill>
                <a:cs typeface="Times New Roman" pitchFamily="18" charset="0"/>
              </a:rPr>
            </a:br>
            <a:r>
              <a:rPr lang="ru-RU" sz="3600" dirty="0" smtClean="0">
                <a:solidFill>
                  <a:schemeClr val="tx1"/>
                </a:solidFill>
                <a:cs typeface="Times New Roman" pitchFamily="18" charset="0"/>
              </a:rPr>
              <a:t>Метод </a:t>
            </a:r>
            <a:r>
              <a:rPr lang="en-US" sz="3600" dirty="0" smtClean="0">
                <a:solidFill>
                  <a:schemeClr val="tx1"/>
                </a:solidFill>
                <a:cs typeface="Times New Roman" pitchFamily="18" charset="0"/>
              </a:rPr>
              <a:t>k-</a:t>
            </a:r>
            <a:r>
              <a:rPr lang="ru-RU" sz="3600" dirty="0" smtClean="0">
                <a:solidFill>
                  <a:schemeClr val="tx1"/>
                </a:solidFill>
                <a:cs typeface="Times New Roman" pitchFamily="18" charset="0"/>
              </a:rPr>
              <a:t>средних</a:t>
            </a:r>
            <a:endParaRPr lang="ru-RU" sz="3600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57422" y="1214422"/>
            <a:ext cx="6429420" cy="5072098"/>
          </a:xfrm>
        </p:spPr>
        <p:txBody>
          <a:bodyPr>
            <a:noAutofit/>
          </a:bodyPr>
          <a:lstStyle/>
          <a:p>
            <a:pPr>
              <a:spcBef>
                <a:spcPct val="50000"/>
              </a:spcBef>
            </a:pPr>
            <a:r>
              <a:rPr lang="ru-RU" sz="2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Так как выбираемое число кластеров обычно мало по сравнению с общим числом объектов, метод k-средних работает намного быстрее, чем иерархические методы. Например, если задано семь кластеров, то метод отследит только семь кластеров. Таким образом, метод k-средних обычно выбирают для выполнения кластерного анализа на большом количестве объектов (сотни или тысячи).</a:t>
            </a:r>
            <a:endParaRPr lang="ru-RU" sz="29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28794" y="500042"/>
            <a:ext cx="6858048" cy="100013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 smtClean="0">
                <a:solidFill>
                  <a:schemeClr val="tx1"/>
                </a:solidFill>
                <a:cs typeface="Times New Roman" pitchFamily="18" charset="0"/>
              </a:rPr>
              <a:t>Иерархические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solidFill>
                  <a:schemeClr val="tx1"/>
                </a:solidFill>
                <a:cs typeface="Times New Roman" pitchFamily="18" charset="0"/>
              </a:rPr>
              <a:t>методы.</a:t>
            </a:r>
            <a:br>
              <a:rPr lang="ru-RU" sz="3600" dirty="0" smtClean="0">
                <a:solidFill>
                  <a:schemeClr val="tx1"/>
                </a:solidFill>
                <a:cs typeface="Times New Roman" pitchFamily="18" charset="0"/>
              </a:rPr>
            </a:br>
            <a:r>
              <a:rPr lang="ru-RU" sz="3600" dirty="0" smtClean="0">
                <a:solidFill>
                  <a:schemeClr val="tx1"/>
                </a:solidFill>
                <a:cs typeface="Times New Roman" pitchFamily="18" charset="0"/>
              </a:rPr>
              <a:t>Двухвходовое объединение</a:t>
            </a:r>
            <a:endParaRPr lang="ru-RU" sz="3600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57422" y="2000240"/>
            <a:ext cx="6429420" cy="4286280"/>
          </a:xfrm>
        </p:spPr>
        <p:txBody>
          <a:bodyPr>
            <a:noAutofit/>
          </a:bodyPr>
          <a:lstStyle/>
          <a:p>
            <a:pPr>
              <a:spcBef>
                <a:spcPct val="50000"/>
              </a:spcBef>
            </a:pP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57422" y="2285992"/>
            <a:ext cx="6450200" cy="378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28794" y="571480"/>
            <a:ext cx="6858048" cy="92869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 smtClean="0">
                <a:solidFill>
                  <a:schemeClr val="tx1"/>
                </a:solidFill>
                <a:cs typeface="Times New Roman" pitchFamily="18" charset="0"/>
              </a:rPr>
              <a:t>Иерархические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solidFill>
                  <a:schemeClr val="tx1"/>
                </a:solidFill>
                <a:cs typeface="Times New Roman" pitchFamily="18" charset="0"/>
              </a:rPr>
              <a:t>методы.</a:t>
            </a:r>
            <a:br>
              <a:rPr lang="ru-RU" sz="3600" dirty="0" smtClean="0">
                <a:solidFill>
                  <a:schemeClr val="tx1"/>
                </a:solidFill>
                <a:cs typeface="Times New Roman" pitchFamily="18" charset="0"/>
              </a:rPr>
            </a:br>
            <a:r>
              <a:rPr lang="ru-RU" sz="3600" dirty="0" smtClean="0">
                <a:solidFill>
                  <a:schemeClr val="tx1"/>
                </a:solidFill>
                <a:cs typeface="Times New Roman" pitchFamily="18" charset="0"/>
              </a:rPr>
              <a:t>Правила объединения</a:t>
            </a:r>
            <a:endParaRPr lang="ru-RU" sz="3600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57422" y="1643050"/>
            <a:ext cx="6429420" cy="4643470"/>
          </a:xfrm>
        </p:spPr>
        <p:txBody>
          <a:bodyPr>
            <a:noAutofit/>
          </a:bodyPr>
          <a:lstStyle/>
          <a:p>
            <a:pPr algn="just">
              <a:spcBef>
                <a:spcPct val="50000"/>
              </a:spcBef>
            </a:pP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7826" name="Picture 2" descr="D:\Статистика\Наши зачетные семинары\Кластерный анализ\image74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0298" y="2428868"/>
            <a:ext cx="6096000" cy="3095625"/>
          </a:xfrm>
          <a:prstGeom prst="rect">
            <a:avLst/>
          </a:prstGeom>
          <a:noFill/>
        </p:spPr>
      </p:pic>
      <p:cxnSp>
        <p:nvCxnSpPr>
          <p:cNvPr id="7" name="Прямая со стрелкой 6"/>
          <p:cNvCxnSpPr/>
          <p:nvPr/>
        </p:nvCxnSpPr>
        <p:spPr>
          <a:xfrm rot="5400000">
            <a:off x="4392611" y="3393281"/>
            <a:ext cx="2072496" cy="79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rot="16200000" flipH="1">
            <a:off x="2000232" y="3286124"/>
            <a:ext cx="928694" cy="642942"/>
          </a:xfrm>
          <a:prstGeom prst="straightConnector1">
            <a:avLst/>
          </a:prstGeom>
          <a:ln w="381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rot="10800000" flipV="1">
            <a:off x="6572264" y="4214818"/>
            <a:ext cx="1143008" cy="357190"/>
          </a:xfrm>
          <a:prstGeom prst="straightConnector1">
            <a:avLst/>
          </a:prstGeom>
          <a:ln w="381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rot="16200000" flipH="1">
            <a:off x="2786050" y="3071810"/>
            <a:ext cx="1857388" cy="571504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rot="5400000">
            <a:off x="8108181" y="4393413"/>
            <a:ext cx="714380" cy="35719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28794" y="500042"/>
            <a:ext cx="6858048" cy="100013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 smtClean="0">
                <a:solidFill>
                  <a:schemeClr val="tx1"/>
                </a:solidFill>
                <a:cs typeface="Times New Roman" pitchFamily="18" charset="0"/>
              </a:rPr>
              <a:t>Иерархические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solidFill>
                  <a:schemeClr val="tx1"/>
                </a:solidFill>
                <a:cs typeface="Times New Roman" pitchFamily="18" charset="0"/>
              </a:rPr>
              <a:t>методы.</a:t>
            </a:r>
            <a:br>
              <a:rPr lang="ru-RU" sz="3600" dirty="0" smtClean="0">
                <a:solidFill>
                  <a:schemeClr val="tx1"/>
                </a:solidFill>
                <a:cs typeface="Times New Roman" pitchFamily="18" charset="0"/>
              </a:rPr>
            </a:br>
            <a:r>
              <a:rPr lang="ru-RU" sz="3600" dirty="0" smtClean="0">
                <a:solidFill>
                  <a:schemeClr val="tx1"/>
                </a:solidFill>
                <a:cs typeface="Times New Roman" pitchFamily="18" charset="0"/>
              </a:rPr>
              <a:t>Двухвходовое объединение</a:t>
            </a:r>
            <a:endParaRPr lang="ru-RU" sz="3600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57422" y="1571612"/>
            <a:ext cx="6429420" cy="4714908"/>
          </a:xfrm>
        </p:spPr>
        <p:txBody>
          <a:bodyPr>
            <a:noAutofit/>
          </a:bodyPr>
          <a:lstStyle/>
          <a:p>
            <a:pPr>
              <a:spcBef>
                <a:spcPct val="50000"/>
              </a:spcBef>
            </a:pPr>
            <a:r>
              <a:rPr lang="ru-RU" sz="32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Двухвходовое объединение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(Т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wo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-way joining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3200" dirty="0" smtClean="0">
                <a:latin typeface="Arial" charset="0"/>
                <a:cs typeface="Arial" charset="0"/>
              </a:rPr>
              <a:t> 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применяется в сравнительно редких случаях, когда исследователь полагает, что и переменные, и наблюдения одновременно вносят вклад в определение «реальной» структуры. В нем </a:t>
            </a:r>
            <a:r>
              <a:rPr lang="ru-RU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кластеризуются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 объекты, и переменные одновременно. </a:t>
            </a:r>
          </a:p>
          <a:p>
            <a:pPr>
              <a:spcBef>
                <a:spcPct val="50000"/>
              </a:spcBef>
            </a:pP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28794" y="500042"/>
            <a:ext cx="6858048" cy="100013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 smtClean="0">
                <a:solidFill>
                  <a:schemeClr val="tx1"/>
                </a:solidFill>
                <a:cs typeface="Times New Roman" pitchFamily="18" charset="0"/>
              </a:rPr>
              <a:t>Иерархические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solidFill>
                  <a:schemeClr val="tx1"/>
                </a:solidFill>
                <a:cs typeface="Times New Roman" pitchFamily="18" charset="0"/>
              </a:rPr>
              <a:t>методы.</a:t>
            </a:r>
            <a:br>
              <a:rPr lang="ru-RU" sz="3600" dirty="0" smtClean="0">
                <a:solidFill>
                  <a:schemeClr val="tx1"/>
                </a:solidFill>
                <a:cs typeface="Times New Roman" pitchFamily="18" charset="0"/>
              </a:rPr>
            </a:br>
            <a:r>
              <a:rPr lang="ru-RU" sz="3600" dirty="0" smtClean="0">
                <a:solidFill>
                  <a:schemeClr val="tx1"/>
                </a:solidFill>
                <a:cs typeface="Times New Roman" pitchFamily="18" charset="0"/>
              </a:rPr>
              <a:t>Двухвходовое объединение</a:t>
            </a:r>
            <a:endParaRPr lang="ru-RU" sz="3600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57422" y="2214554"/>
            <a:ext cx="6429420" cy="4071966"/>
          </a:xfrm>
        </p:spPr>
        <p:txBody>
          <a:bodyPr>
            <a:noAutofit/>
          </a:bodyPr>
          <a:lstStyle/>
          <a:p>
            <a:pPr>
              <a:spcBef>
                <a:spcPct val="50000"/>
              </a:spcBef>
            </a:pPr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Результаты этого метода достаточно сложно интерпретировать, так как сходство между различными кластерами может объясняться различными подмножествами переменных, что приводит к неоднородности результирующей структуры. </a:t>
            </a:r>
          </a:p>
          <a:p>
            <a:pPr>
              <a:spcBef>
                <a:spcPct val="50000"/>
              </a:spcBef>
            </a:pP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28794" y="500042"/>
            <a:ext cx="6858048" cy="100013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 smtClean="0">
                <a:solidFill>
                  <a:schemeClr val="tx1"/>
                </a:solidFill>
                <a:cs typeface="Times New Roman" pitchFamily="18" charset="0"/>
              </a:rPr>
              <a:t>Двухвходовое объединение.</a:t>
            </a:r>
            <a:br>
              <a:rPr lang="ru-RU" sz="3600" dirty="0" smtClean="0">
                <a:solidFill>
                  <a:schemeClr val="tx1"/>
                </a:solidFill>
                <a:cs typeface="Times New Roman" pitchFamily="18" charset="0"/>
              </a:rPr>
            </a:br>
            <a:r>
              <a:rPr lang="ru-RU" sz="3600" dirty="0" smtClean="0">
                <a:solidFill>
                  <a:schemeClr val="tx1"/>
                </a:solidFill>
                <a:cs typeface="Times New Roman" pitchFamily="18" charset="0"/>
              </a:rPr>
              <a:t>«Коврик»</a:t>
            </a:r>
            <a:endParaRPr lang="ru-RU" sz="3600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57422" y="1714488"/>
            <a:ext cx="6429420" cy="4572032"/>
          </a:xfrm>
        </p:spPr>
        <p:txBody>
          <a:bodyPr>
            <a:noAutofit/>
          </a:bodyPr>
          <a:lstStyle/>
          <a:p>
            <a:pPr>
              <a:spcBef>
                <a:spcPct val="50000"/>
              </a:spcBef>
            </a:pP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6018" name="Picture 2" descr="D:\Статистика\Наши зачетные семинары\Кластерный анализ\popup13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57422" y="1643050"/>
            <a:ext cx="6429420" cy="470607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28794" y="500042"/>
            <a:ext cx="6858048" cy="100013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 smtClean="0">
                <a:solidFill>
                  <a:schemeClr val="tx1"/>
                </a:solidFill>
                <a:cs typeface="Times New Roman" pitchFamily="18" charset="0"/>
              </a:rPr>
              <a:t>Двухвходовое объединение.</a:t>
            </a:r>
            <a:br>
              <a:rPr lang="ru-RU" sz="3600" dirty="0" smtClean="0">
                <a:solidFill>
                  <a:schemeClr val="tx1"/>
                </a:solidFill>
                <a:cs typeface="Times New Roman" pitchFamily="18" charset="0"/>
              </a:rPr>
            </a:br>
            <a:r>
              <a:rPr lang="ru-RU" sz="3600" dirty="0" smtClean="0">
                <a:solidFill>
                  <a:schemeClr val="tx1"/>
                </a:solidFill>
                <a:cs typeface="Times New Roman" pitchFamily="18" charset="0"/>
              </a:rPr>
              <a:t>«Коврик»</a:t>
            </a:r>
            <a:endParaRPr lang="ru-RU" sz="3600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57422" y="1714488"/>
            <a:ext cx="6429420" cy="4572032"/>
          </a:xfrm>
        </p:spPr>
        <p:txBody>
          <a:bodyPr>
            <a:noAutofit/>
          </a:bodyPr>
          <a:lstStyle/>
          <a:p>
            <a:pPr>
              <a:spcBef>
                <a:spcPct val="50000"/>
              </a:spcBef>
            </a:pP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7042" name="Picture 2" descr="D:\Статистика\Наши зачетные семинары\Кластерный анализ\fc187729b61f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57422" y="1714488"/>
            <a:ext cx="6500858" cy="480519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28794" y="500042"/>
            <a:ext cx="6858048" cy="100013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 smtClean="0">
                <a:solidFill>
                  <a:schemeClr val="tx1"/>
                </a:solidFill>
                <a:cs typeface="Times New Roman" pitchFamily="18" charset="0"/>
              </a:rPr>
              <a:t>Двухвходовое объединение.</a:t>
            </a:r>
            <a:br>
              <a:rPr lang="ru-RU" sz="3600" dirty="0" smtClean="0">
                <a:solidFill>
                  <a:schemeClr val="tx1"/>
                </a:solidFill>
                <a:cs typeface="Times New Roman" pitchFamily="18" charset="0"/>
              </a:rPr>
            </a:br>
            <a:r>
              <a:rPr lang="ru-RU" sz="3600" dirty="0" smtClean="0">
                <a:solidFill>
                  <a:schemeClr val="tx1"/>
                </a:solidFill>
                <a:cs typeface="Times New Roman" pitchFamily="18" charset="0"/>
              </a:rPr>
              <a:t>«Коврик»</a:t>
            </a:r>
            <a:endParaRPr lang="ru-RU" sz="3600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57422" y="1714488"/>
            <a:ext cx="6429420" cy="4572032"/>
          </a:xfrm>
        </p:spPr>
        <p:txBody>
          <a:bodyPr>
            <a:noAutofit/>
          </a:bodyPr>
          <a:lstStyle/>
          <a:p>
            <a:pPr>
              <a:spcBef>
                <a:spcPct val="50000"/>
              </a:spcBef>
            </a:pP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3" descr="D:\Статистика\Наши зачетные семинары\Кластерный анализ\image007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14546" y="1571612"/>
            <a:ext cx="6758014" cy="506851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28794" y="571480"/>
            <a:ext cx="6858048" cy="92869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 smtClean="0">
                <a:solidFill>
                  <a:schemeClr val="tx1"/>
                </a:solidFill>
                <a:cs typeface="Times New Roman" pitchFamily="18" charset="0"/>
              </a:rPr>
              <a:t>Иерархические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solidFill>
                  <a:schemeClr val="tx1"/>
                </a:solidFill>
                <a:cs typeface="Times New Roman" pitchFamily="18" charset="0"/>
              </a:rPr>
              <a:t>методы.</a:t>
            </a:r>
            <a:br>
              <a:rPr lang="ru-RU" sz="3600" dirty="0" smtClean="0">
                <a:solidFill>
                  <a:schemeClr val="tx1"/>
                </a:solidFill>
                <a:cs typeface="Times New Roman" pitchFamily="18" charset="0"/>
              </a:rPr>
            </a:br>
            <a:r>
              <a:rPr lang="ru-RU" sz="3600" dirty="0" smtClean="0">
                <a:solidFill>
                  <a:schemeClr val="tx1"/>
                </a:solidFill>
                <a:cs typeface="Times New Roman" pitchFamily="18" charset="0"/>
              </a:rPr>
              <a:t>Правила объединения</a:t>
            </a:r>
            <a:endParaRPr lang="ru-RU" sz="3600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57422" y="2214554"/>
            <a:ext cx="6429420" cy="4071966"/>
          </a:xfrm>
        </p:spPr>
        <p:txBody>
          <a:bodyPr>
            <a:noAutofit/>
          </a:bodyPr>
          <a:lstStyle/>
          <a:p>
            <a:pPr>
              <a:spcBef>
                <a:spcPct val="50000"/>
              </a:spcBef>
            </a:pP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Применение метода полной связи приводит к формированию большого числа компактных кластеров, состоящих из наиболее похожих объектов. Этот метод «расширяет» пространство.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28794" y="571480"/>
            <a:ext cx="6858048" cy="92869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 smtClean="0">
                <a:solidFill>
                  <a:schemeClr val="tx1"/>
                </a:solidFill>
                <a:cs typeface="Times New Roman" pitchFamily="18" charset="0"/>
              </a:rPr>
              <a:t>Иерархические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solidFill>
                  <a:schemeClr val="tx1"/>
                </a:solidFill>
                <a:cs typeface="Times New Roman" pitchFamily="18" charset="0"/>
              </a:rPr>
              <a:t>методы.</a:t>
            </a:r>
            <a:br>
              <a:rPr lang="ru-RU" sz="3600" dirty="0" smtClean="0">
                <a:solidFill>
                  <a:schemeClr val="tx1"/>
                </a:solidFill>
                <a:cs typeface="Times New Roman" pitchFamily="18" charset="0"/>
              </a:rPr>
            </a:br>
            <a:r>
              <a:rPr lang="ru-RU" sz="3600" dirty="0" smtClean="0">
                <a:solidFill>
                  <a:schemeClr val="tx1"/>
                </a:solidFill>
                <a:cs typeface="Times New Roman" pitchFamily="18" charset="0"/>
              </a:rPr>
              <a:t>Правила объединения</a:t>
            </a:r>
            <a:endParaRPr lang="ru-RU" sz="3600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57422" y="1643050"/>
            <a:ext cx="6429420" cy="4643470"/>
          </a:xfrm>
        </p:spPr>
        <p:txBody>
          <a:bodyPr>
            <a:noAutofit/>
          </a:bodyPr>
          <a:lstStyle/>
          <a:p>
            <a:pPr algn="just">
              <a:spcBef>
                <a:spcPct val="50000"/>
              </a:spcBef>
            </a:pP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6802" name="Picture 2" descr="D:\Статистика\Наши зачетные семинары\Кластерный анализ\image008_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57422" y="1608397"/>
            <a:ext cx="6500858" cy="47090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28794" y="571480"/>
            <a:ext cx="6858048" cy="92869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 smtClean="0">
                <a:solidFill>
                  <a:schemeClr val="tx1"/>
                </a:solidFill>
                <a:cs typeface="Times New Roman" pitchFamily="18" charset="0"/>
              </a:rPr>
              <a:t>Иерархические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solidFill>
                  <a:schemeClr val="tx1"/>
                </a:solidFill>
                <a:cs typeface="Times New Roman" pitchFamily="18" charset="0"/>
              </a:rPr>
              <a:t>методы.</a:t>
            </a:r>
            <a:br>
              <a:rPr lang="ru-RU" sz="3600" dirty="0" smtClean="0">
                <a:solidFill>
                  <a:schemeClr val="tx1"/>
                </a:solidFill>
                <a:cs typeface="Times New Roman" pitchFamily="18" charset="0"/>
              </a:rPr>
            </a:br>
            <a:r>
              <a:rPr lang="ru-RU" sz="3600" dirty="0" smtClean="0">
                <a:solidFill>
                  <a:schemeClr val="tx1"/>
                </a:solidFill>
                <a:cs typeface="Times New Roman" pitchFamily="18" charset="0"/>
              </a:rPr>
              <a:t>Правила объединения</a:t>
            </a:r>
            <a:endParaRPr lang="ru-RU" sz="3600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57422" y="1500174"/>
            <a:ext cx="6429420" cy="4786346"/>
          </a:xfrm>
        </p:spPr>
        <p:txBody>
          <a:bodyPr>
            <a:noAutofit/>
          </a:bodyPr>
          <a:lstStyle/>
          <a:p>
            <a:pPr>
              <a:spcBef>
                <a:spcPct val="50000"/>
              </a:spcBef>
            </a:pPr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 </a:t>
            </a:r>
            <a:r>
              <a:rPr lang="ru-RU" sz="30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М</a:t>
            </a:r>
            <a:r>
              <a:rPr lang="ru-RU" sz="30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етод</a:t>
            </a:r>
            <a:r>
              <a:rPr lang="en-US" sz="30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средней</a:t>
            </a:r>
            <a:r>
              <a:rPr lang="en-US" sz="30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связи</a:t>
            </a:r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30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метод межгруппового среднего связывания</a:t>
            </a:r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(</a:t>
            </a:r>
            <a:r>
              <a:rPr lang="en-US" sz="3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Unweighted</a:t>
            </a:r>
            <a:r>
              <a:rPr lang="en-US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pair group average</a:t>
            </a:r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этом методе вычисляется среднее арифметическое мер сходства рассматриваемого объекта со всеми объектами в кластере и, если это среднее достигает или превышает заданный уровень сходства, объект присоединяется к кластеру.</a:t>
            </a:r>
            <a:endParaRPr lang="ru-RU" sz="3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28794" y="571480"/>
            <a:ext cx="6858048" cy="92869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 smtClean="0">
                <a:solidFill>
                  <a:schemeClr val="tx1"/>
                </a:solidFill>
                <a:cs typeface="Times New Roman" pitchFamily="18" charset="0"/>
              </a:rPr>
              <a:t>Иерархические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solidFill>
                  <a:schemeClr val="tx1"/>
                </a:solidFill>
                <a:cs typeface="Times New Roman" pitchFamily="18" charset="0"/>
              </a:rPr>
              <a:t>методы.</a:t>
            </a:r>
            <a:br>
              <a:rPr lang="ru-RU" sz="3600" dirty="0" smtClean="0">
                <a:solidFill>
                  <a:schemeClr val="tx1"/>
                </a:solidFill>
                <a:cs typeface="Times New Roman" pitchFamily="18" charset="0"/>
              </a:rPr>
            </a:br>
            <a:r>
              <a:rPr lang="ru-RU" sz="3600" dirty="0" smtClean="0">
                <a:solidFill>
                  <a:schemeClr val="tx1"/>
                </a:solidFill>
                <a:cs typeface="Times New Roman" pitchFamily="18" charset="0"/>
              </a:rPr>
              <a:t>Правила объединения</a:t>
            </a:r>
            <a:endParaRPr lang="ru-RU" sz="3600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57422" y="1643050"/>
            <a:ext cx="6429420" cy="4643470"/>
          </a:xfrm>
        </p:spPr>
        <p:txBody>
          <a:bodyPr>
            <a:noAutofit/>
          </a:bodyPr>
          <a:lstStyle/>
          <a:p>
            <a:pPr algn="just">
              <a:spcBef>
                <a:spcPct val="50000"/>
              </a:spcBef>
            </a:pP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88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43240" y="1643050"/>
            <a:ext cx="4857784" cy="4696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7" name="Прямая со стрелкой 6"/>
          <p:cNvCxnSpPr/>
          <p:nvPr/>
        </p:nvCxnSpPr>
        <p:spPr>
          <a:xfrm rot="16200000" flipH="1">
            <a:off x="4572000" y="2357430"/>
            <a:ext cx="1285884" cy="71438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rot="16200000" flipH="1">
            <a:off x="4286248" y="2428868"/>
            <a:ext cx="1357322" cy="135732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rot="16200000" flipH="1">
            <a:off x="5893603" y="1893083"/>
            <a:ext cx="571504" cy="357190"/>
          </a:xfrm>
          <a:prstGeom prst="straightConnector1">
            <a:avLst/>
          </a:prstGeom>
          <a:ln w="381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3357554" y="4357694"/>
            <a:ext cx="1143008" cy="214314"/>
          </a:xfrm>
          <a:prstGeom prst="straightConnector1">
            <a:avLst/>
          </a:prstGeom>
          <a:ln w="381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3286116" y="5643578"/>
            <a:ext cx="1357322" cy="71438"/>
          </a:xfrm>
          <a:prstGeom prst="straightConnector1">
            <a:avLst/>
          </a:prstGeom>
          <a:ln w="381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28794" y="571480"/>
            <a:ext cx="6858048" cy="92869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 smtClean="0">
                <a:solidFill>
                  <a:schemeClr val="tx1"/>
                </a:solidFill>
                <a:cs typeface="Times New Roman" pitchFamily="18" charset="0"/>
              </a:rPr>
              <a:t>Иерархические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solidFill>
                  <a:schemeClr val="tx1"/>
                </a:solidFill>
                <a:cs typeface="Times New Roman" pitchFamily="18" charset="0"/>
              </a:rPr>
              <a:t>методы.</a:t>
            </a:r>
            <a:br>
              <a:rPr lang="ru-RU" sz="3600" dirty="0" smtClean="0">
                <a:solidFill>
                  <a:schemeClr val="tx1"/>
                </a:solidFill>
                <a:cs typeface="Times New Roman" pitchFamily="18" charset="0"/>
              </a:rPr>
            </a:br>
            <a:r>
              <a:rPr lang="ru-RU" sz="3600" dirty="0" smtClean="0">
                <a:solidFill>
                  <a:schemeClr val="tx1"/>
                </a:solidFill>
                <a:cs typeface="Times New Roman" pitchFamily="18" charset="0"/>
              </a:rPr>
              <a:t>Правила объединения</a:t>
            </a:r>
            <a:endParaRPr lang="ru-RU" sz="3600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57422" y="2000240"/>
            <a:ext cx="6429420" cy="4286280"/>
          </a:xfrm>
        </p:spPr>
        <p:txBody>
          <a:bodyPr>
            <a:noAutofit/>
          </a:bodyPr>
          <a:lstStyle/>
          <a:p>
            <a:pPr>
              <a:spcBef>
                <a:spcPct val="50000"/>
              </a:spcBef>
            </a:pP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М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етод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средней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связи занимает промежуточное положение относительно крайностей методов одиночной и полной связи. По идее, этот метод должен давать более точные результаты кластеризации, чем два вышеназванных.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28794" y="571480"/>
            <a:ext cx="6858048" cy="71438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 smtClean="0">
                <a:solidFill>
                  <a:schemeClr val="tx1"/>
                </a:solidFill>
                <a:cs typeface="Times New Roman" pitchFamily="18" charset="0"/>
              </a:rPr>
              <a:t>Иерархические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solidFill>
                  <a:schemeClr val="tx1"/>
                </a:solidFill>
                <a:cs typeface="Times New Roman" pitchFamily="18" charset="0"/>
              </a:rPr>
              <a:t>методы.</a:t>
            </a:r>
            <a:br>
              <a:rPr lang="ru-RU" sz="3600" dirty="0" smtClean="0">
                <a:solidFill>
                  <a:schemeClr val="tx1"/>
                </a:solidFill>
                <a:cs typeface="Times New Roman" pitchFamily="18" charset="0"/>
              </a:rPr>
            </a:br>
            <a:r>
              <a:rPr lang="ru-RU" sz="3600" dirty="0" smtClean="0">
                <a:solidFill>
                  <a:schemeClr val="tx1"/>
                </a:solidFill>
                <a:cs typeface="Times New Roman" pitchFamily="18" charset="0"/>
              </a:rPr>
              <a:t>Правила объединения</a:t>
            </a:r>
            <a:endParaRPr lang="ru-RU" sz="3600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57422" y="1428736"/>
            <a:ext cx="6429420" cy="4857784"/>
          </a:xfrm>
        </p:spPr>
        <p:txBody>
          <a:bodyPr>
            <a:noAutofit/>
          </a:bodyPr>
          <a:lstStyle/>
          <a:p>
            <a:pPr>
              <a:spcBef>
                <a:spcPct val="50000"/>
              </a:spcBef>
            </a:pPr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 </a:t>
            </a:r>
            <a:r>
              <a:rPr lang="ru-RU" sz="30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В</a:t>
            </a:r>
            <a:r>
              <a:rPr lang="ru-RU" sz="30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звешенный метод средней связи</a:t>
            </a:r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Weighted pair group average</a:t>
            </a:r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). Аналогичен предыдущему, но в данном случае учитываются размеры соответствующих кластеров, т.е. число объектов в кластерах. Этот метод лучше использовать, если есть подозрения, что кластеры будут иметь сильно различающиеся между собой размеры.</a:t>
            </a:r>
            <a:endParaRPr lang="ru-RU" sz="3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ДА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ДА</Template>
  <TotalTime>944</TotalTime>
  <Words>812</Words>
  <Application>Microsoft Office PowerPoint</Application>
  <PresentationFormat>Экран (4:3)</PresentationFormat>
  <Paragraphs>63</Paragraphs>
  <Slides>34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40" baseType="lpstr">
      <vt:lpstr>Arial</vt:lpstr>
      <vt:lpstr>Century Schoolbook</vt:lpstr>
      <vt:lpstr>Times New Roman</vt:lpstr>
      <vt:lpstr>Wingdings</vt:lpstr>
      <vt:lpstr>Wingdings 2</vt:lpstr>
      <vt:lpstr>ДА</vt:lpstr>
      <vt:lpstr>Презентация PowerPoint</vt:lpstr>
      <vt:lpstr>Иерархические методы. Правила объединения</vt:lpstr>
      <vt:lpstr>Иерархические методы. Правила объединения</vt:lpstr>
      <vt:lpstr>Иерархические методы. Правила объединения</vt:lpstr>
      <vt:lpstr>Иерархические методы. Правила объединения</vt:lpstr>
      <vt:lpstr>Иерархические методы. Правила объединения</vt:lpstr>
      <vt:lpstr>Иерархические методы. Правила объединения</vt:lpstr>
      <vt:lpstr>Иерархические методы. Правила объединения</vt:lpstr>
      <vt:lpstr>Иерархические методы. Правила объединения</vt:lpstr>
      <vt:lpstr>Иерархические методы. Правила объединения</vt:lpstr>
      <vt:lpstr>Иерархические методы. Правила объединения</vt:lpstr>
      <vt:lpstr>Иерархические методы. Правила объединения</vt:lpstr>
      <vt:lpstr>Иерархические методы. Правила объединения</vt:lpstr>
      <vt:lpstr>Иерархические методы. Правила объединения</vt:lpstr>
      <vt:lpstr>Иерархические методы. Правила объединения</vt:lpstr>
      <vt:lpstr>Иерархические методы. Правила объединения</vt:lpstr>
      <vt:lpstr>Неиерархические методы. Метод k-средних</vt:lpstr>
      <vt:lpstr>Неиерархические методы. Метод k-средних</vt:lpstr>
      <vt:lpstr>Неиерархические методы. Метод k-средних</vt:lpstr>
      <vt:lpstr>Неиерархические методы. Метод k-средних</vt:lpstr>
      <vt:lpstr>Неиерархические методы. Метод k-средних</vt:lpstr>
      <vt:lpstr>Неиерархические методы. Метод k-средних</vt:lpstr>
      <vt:lpstr>Метод k-средних. График</vt:lpstr>
      <vt:lpstr>Метод k-средних. График</vt:lpstr>
      <vt:lpstr>Метод k-средних. График</vt:lpstr>
      <vt:lpstr>Метод k-средних. График</vt:lpstr>
      <vt:lpstr>Неиерархические методы. Метод k-средних</vt:lpstr>
      <vt:lpstr>Неиерархические методы. Метод k-средних</vt:lpstr>
      <vt:lpstr>Иерархические методы. Двухвходовое объединение</vt:lpstr>
      <vt:lpstr>Иерархические методы. Двухвходовое объединение</vt:lpstr>
      <vt:lpstr>Иерархические методы. Двухвходовое объединение</vt:lpstr>
      <vt:lpstr>Двухвходовое объединение. «Коврик»</vt:lpstr>
      <vt:lpstr>Двухвходовое объединение. «Коврик»</vt:lpstr>
      <vt:lpstr>Двухвходовое объединение. «Коврик»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AngryWlad</cp:lastModifiedBy>
  <cp:revision>122</cp:revision>
  <dcterms:created xsi:type="dcterms:W3CDTF">2014-10-27T13:45:12Z</dcterms:created>
  <dcterms:modified xsi:type="dcterms:W3CDTF">2017-09-17T12:40:24Z</dcterms:modified>
</cp:coreProperties>
</file>