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7" r:id="rId2"/>
    <p:sldId id="403" r:id="rId3"/>
    <p:sldId id="494" r:id="rId4"/>
    <p:sldId id="495" r:id="rId5"/>
    <p:sldId id="496" r:id="rId6"/>
    <p:sldId id="497" r:id="rId7"/>
    <p:sldId id="482" r:id="rId8"/>
    <p:sldId id="499" r:id="rId9"/>
    <p:sldId id="483" r:id="rId10"/>
    <p:sldId id="484" r:id="rId11"/>
    <p:sldId id="486" r:id="rId12"/>
    <p:sldId id="488" r:id="rId13"/>
    <p:sldId id="489" r:id="rId14"/>
    <p:sldId id="490" r:id="rId15"/>
    <p:sldId id="491" r:id="rId16"/>
    <p:sldId id="492" r:id="rId17"/>
    <p:sldId id="481" r:id="rId18"/>
    <p:sldId id="498" r:id="rId19"/>
    <p:sldId id="500" r:id="rId20"/>
    <p:sldId id="501" r:id="rId21"/>
    <p:sldId id="502" r:id="rId22"/>
    <p:sldId id="503" r:id="rId23"/>
    <p:sldId id="504" r:id="rId24"/>
    <p:sldId id="506" r:id="rId25"/>
    <p:sldId id="505" r:id="rId26"/>
    <p:sldId id="507" r:id="rId27"/>
    <p:sldId id="509" r:id="rId28"/>
    <p:sldId id="508" r:id="rId29"/>
    <p:sldId id="510" r:id="rId30"/>
    <p:sldId id="511"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103" autoAdjust="0"/>
    <p:restoredTop sz="94624" autoAdjust="0"/>
  </p:normalViewPr>
  <p:slideViewPr>
    <p:cSldViewPr>
      <p:cViewPr varScale="1">
        <p:scale>
          <a:sx n="81" d="100"/>
          <a:sy n="81" d="100"/>
        </p:scale>
        <p:origin x="1402" y="5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48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C9D2D786-B7A6-492B-B6F3-C8582B29D8B5}" type="datetimeFigureOut">
              <a:rPr lang="ru-RU" smtClean="0"/>
              <a:pPr/>
              <a:t>17.09.2017</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CFD80126-418E-46DC-99F1-A50154AED62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9D2D786-B7A6-492B-B6F3-C8582B29D8B5}" type="datetimeFigureOut">
              <a:rPr lang="ru-RU" smtClean="0"/>
              <a:pPr/>
              <a:t>17.09.2017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D80126-418E-46DC-99F1-A50154AED62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9D2D786-B7A6-492B-B6F3-C8582B29D8B5}" type="datetimeFigureOut">
              <a:rPr lang="ru-RU" smtClean="0"/>
              <a:pPr/>
              <a:t>17.09.2017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D80126-418E-46DC-99F1-A50154AED62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C9D2D786-B7A6-492B-B6F3-C8582B29D8B5}" type="datetimeFigureOut">
              <a:rPr lang="ru-RU" smtClean="0"/>
              <a:pPr/>
              <a:t>17.09.2017</a:t>
            </a:fld>
            <a:endParaRPr lang="ru-RU"/>
          </a:p>
        </p:txBody>
      </p:sp>
      <p:sp>
        <p:nvSpPr>
          <p:cNvPr id="9" name="Номер слайда 8"/>
          <p:cNvSpPr>
            <a:spLocks noGrp="1"/>
          </p:cNvSpPr>
          <p:nvPr>
            <p:ph type="sldNum" sz="quarter" idx="15"/>
          </p:nvPr>
        </p:nvSpPr>
        <p:spPr/>
        <p:txBody>
          <a:bodyPr rtlCol="0"/>
          <a:lstStyle/>
          <a:p>
            <a:fld id="{CFD80126-418E-46DC-99F1-A50154AED62B}"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C9D2D786-B7A6-492B-B6F3-C8582B29D8B5}" type="datetimeFigureOut">
              <a:rPr lang="ru-RU" smtClean="0"/>
              <a:pPr/>
              <a:t>17.09.2017</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CFD80126-418E-46DC-99F1-A50154AED62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C9D2D786-B7A6-492B-B6F3-C8582B29D8B5}" type="datetimeFigureOut">
              <a:rPr lang="ru-RU" smtClean="0"/>
              <a:pPr/>
              <a:t>17.09.2017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FD80126-418E-46DC-99F1-A50154AED62B}"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C9D2D786-B7A6-492B-B6F3-C8582B29D8B5}" type="datetimeFigureOut">
              <a:rPr lang="ru-RU" smtClean="0"/>
              <a:pPr/>
              <a:t>17.09.2017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FD80126-418E-46DC-99F1-A50154AED62B}"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C9D2D786-B7A6-492B-B6F3-C8582B29D8B5}" type="datetimeFigureOut">
              <a:rPr lang="ru-RU" smtClean="0"/>
              <a:pPr/>
              <a:t>17.09.2017</a:t>
            </a:fld>
            <a:endParaRPr lang="ru-RU"/>
          </a:p>
        </p:txBody>
      </p:sp>
      <p:sp>
        <p:nvSpPr>
          <p:cNvPr id="7" name="Номер слайда 6"/>
          <p:cNvSpPr>
            <a:spLocks noGrp="1"/>
          </p:cNvSpPr>
          <p:nvPr>
            <p:ph type="sldNum" sz="quarter" idx="11"/>
          </p:nvPr>
        </p:nvSpPr>
        <p:spPr/>
        <p:txBody>
          <a:bodyPr rtlCol="0"/>
          <a:lstStyle/>
          <a:p>
            <a:fld id="{CFD80126-418E-46DC-99F1-A50154AED62B}"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9D2D786-B7A6-492B-B6F3-C8582B29D8B5}" type="datetimeFigureOut">
              <a:rPr lang="ru-RU" smtClean="0"/>
              <a:pPr/>
              <a:t>17.09.2017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FD80126-418E-46DC-99F1-A50154AED62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C9D2D786-B7A6-492B-B6F3-C8582B29D8B5}" type="datetimeFigureOut">
              <a:rPr lang="ru-RU" smtClean="0"/>
              <a:pPr/>
              <a:t>17.09.2017</a:t>
            </a:fld>
            <a:endParaRPr lang="ru-RU"/>
          </a:p>
        </p:txBody>
      </p:sp>
      <p:sp>
        <p:nvSpPr>
          <p:cNvPr id="22" name="Номер слайда 21"/>
          <p:cNvSpPr>
            <a:spLocks noGrp="1"/>
          </p:cNvSpPr>
          <p:nvPr>
            <p:ph type="sldNum" sz="quarter" idx="15"/>
          </p:nvPr>
        </p:nvSpPr>
        <p:spPr/>
        <p:txBody>
          <a:bodyPr rtlCol="0"/>
          <a:lstStyle/>
          <a:p>
            <a:fld id="{CFD80126-418E-46DC-99F1-A50154AED62B}"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C9D2D786-B7A6-492B-B6F3-C8582B29D8B5}" type="datetimeFigureOut">
              <a:rPr lang="ru-RU" smtClean="0"/>
              <a:pPr/>
              <a:t>17.09.2017</a:t>
            </a:fld>
            <a:endParaRPr lang="ru-RU"/>
          </a:p>
        </p:txBody>
      </p:sp>
      <p:sp>
        <p:nvSpPr>
          <p:cNvPr id="18" name="Номер слайда 17"/>
          <p:cNvSpPr>
            <a:spLocks noGrp="1"/>
          </p:cNvSpPr>
          <p:nvPr>
            <p:ph type="sldNum" sz="quarter" idx="11"/>
          </p:nvPr>
        </p:nvSpPr>
        <p:spPr/>
        <p:txBody>
          <a:bodyPr rtlCol="0"/>
          <a:lstStyle/>
          <a:p>
            <a:fld id="{CFD80126-418E-46DC-99F1-A50154AED62B}"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9D2D786-B7A6-492B-B6F3-C8582B29D8B5}" type="datetimeFigureOut">
              <a:rPr lang="ru-RU" smtClean="0"/>
              <a:pPr/>
              <a:t>17.09.2017</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D80126-418E-46DC-99F1-A50154AED62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2.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13.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14.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571504"/>
          </a:xfrm>
        </p:spPr>
        <p:txBody>
          <a:bodyPr>
            <a:normAutofit fontScale="90000"/>
          </a:bodyPr>
          <a:lstStyle/>
          <a:p>
            <a:pPr algn="ctr"/>
            <a:endParaRPr lang="ru-RU" sz="3600" dirty="0" smtClean="0">
              <a:solidFill>
                <a:schemeClr val="tx1"/>
              </a:solidFill>
              <a:effectLst/>
            </a:endParaRPr>
          </a:p>
        </p:txBody>
      </p:sp>
      <p:sp>
        <p:nvSpPr>
          <p:cNvPr id="3" name="Подзаголовок 2"/>
          <p:cNvSpPr>
            <a:spLocks noGrp="1"/>
          </p:cNvSpPr>
          <p:nvPr>
            <p:ph type="subTitle" idx="1"/>
          </p:nvPr>
        </p:nvSpPr>
        <p:spPr>
          <a:xfrm>
            <a:off x="3000364" y="1571612"/>
            <a:ext cx="5357850" cy="4572032"/>
          </a:xfrm>
        </p:spPr>
        <p:txBody>
          <a:bodyPr>
            <a:normAutofit fontScale="62500" lnSpcReduction="20000"/>
          </a:bodyPr>
          <a:lstStyle/>
          <a:p>
            <a:r>
              <a:rPr lang="ru-RU" sz="10900"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Кластерный анализ</a:t>
            </a:r>
          </a:p>
          <a:p>
            <a:endParaRPr lang="ru-RU" sz="7100"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pPr algn="r"/>
            <a:endParaRPr lang="ru-RU" sz="5100" dirty="0" smtClean="0">
              <a:solidFill>
                <a:schemeClr val="tx1"/>
              </a:solidFill>
              <a:latin typeface="Times New Roman" pitchFamily="18" charset="0"/>
              <a:cs typeface="Times New Roman" pitchFamily="18" charset="0"/>
            </a:endParaRPr>
          </a:p>
          <a:p>
            <a:pPr algn="r"/>
            <a:r>
              <a:rPr lang="ru-RU" sz="5100" dirty="0" smtClean="0">
                <a:solidFill>
                  <a:schemeClr val="tx1"/>
                </a:solidFill>
                <a:latin typeface="Times New Roman" pitchFamily="18" charset="0"/>
                <a:cs typeface="Times New Roman" pitchFamily="18" charset="0"/>
              </a:rPr>
              <a:t>«Статистический анализ данных в научных исследованиях»</a:t>
            </a:r>
            <a:endParaRPr lang="en-US" sz="5100" dirty="0" smtClean="0">
              <a:solidFill>
                <a:schemeClr val="tx1"/>
              </a:solidFill>
              <a:latin typeface="Times New Roman" pitchFamily="18" charset="0"/>
              <a:cs typeface="Times New Roman" pitchFamily="18" charset="0"/>
            </a:endParaRPr>
          </a:p>
          <a:p>
            <a:pPr algn="r"/>
            <a:r>
              <a:rPr lang="ru-RU" sz="5100" dirty="0" smtClean="0">
                <a:solidFill>
                  <a:schemeClr val="tx1"/>
                </a:solidFill>
                <a:latin typeface="Times New Roman" pitchFamily="18" charset="0"/>
                <a:cs typeface="Times New Roman" pitchFamily="18" charset="0"/>
              </a:rPr>
              <a:t>Часть 2</a:t>
            </a:r>
            <a:endParaRPr lang="ru-RU" sz="51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571504"/>
          </a:xfrm>
        </p:spPr>
        <p:txBody>
          <a:bodyPr>
            <a:normAutofit fontScale="90000"/>
          </a:bodyPr>
          <a:lstStyle/>
          <a:p>
            <a:pPr algn="ctr"/>
            <a:r>
              <a:rPr lang="ru-RU" sz="3600" dirty="0" smtClean="0">
                <a:solidFill>
                  <a:schemeClr val="tx1"/>
                </a:solidFill>
                <a:cs typeface="Times New Roman" pitchFamily="18" charset="0"/>
              </a:rPr>
              <a:t>Иерархические</a:t>
            </a:r>
            <a:r>
              <a:rPr lang="ru-RU" sz="3600" dirty="0" smtClean="0">
                <a:solidFill>
                  <a:schemeClr val="tx1"/>
                </a:solidFill>
                <a:latin typeface="Times New Roman" pitchFamily="18" charset="0"/>
                <a:cs typeface="Times New Roman" pitchFamily="18" charset="0"/>
              </a:rPr>
              <a:t> </a:t>
            </a:r>
            <a:r>
              <a:rPr lang="ru-RU" sz="3600" dirty="0" smtClean="0">
                <a:solidFill>
                  <a:schemeClr val="tx1"/>
                </a:solidFill>
                <a:cs typeface="Times New Roman" pitchFamily="18" charset="0"/>
              </a:rPr>
              <a:t>методы</a:t>
            </a:r>
            <a:endParaRPr lang="ru-RU" sz="3600" dirty="0">
              <a:solidFill>
                <a:schemeClr val="tx1"/>
              </a:solidFill>
              <a:effectLst/>
            </a:endParaRPr>
          </a:p>
        </p:txBody>
      </p:sp>
      <p:sp>
        <p:nvSpPr>
          <p:cNvPr id="3" name="Подзаголовок 2"/>
          <p:cNvSpPr>
            <a:spLocks noGrp="1"/>
          </p:cNvSpPr>
          <p:nvPr>
            <p:ph type="subTitle" idx="1"/>
          </p:nvPr>
        </p:nvSpPr>
        <p:spPr>
          <a:xfrm>
            <a:off x="2357422" y="1643050"/>
            <a:ext cx="6429420" cy="4643470"/>
          </a:xfrm>
        </p:spPr>
        <p:txBody>
          <a:bodyPr>
            <a:noAutofit/>
          </a:bodyPr>
          <a:lstStyle/>
          <a:p>
            <a:pPr>
              <a:spcBef>
                <a:spcPts val="0"/>
              </a:spcBef>
            </a:pPr>
            <a:r>
              <a:rPr lang="ru-RU" sz="3200" dirty="0" smtClean="0">
                <a:solidFill>
                  <a:schemeClr val="tx1"/>
                </a:solidFill>
                <a:latin typeface="Times New Roman" pitchFamily="18" charset="0"/>
                <a:cs typeface="Times New Roman" pitchFamily="18" charset="0"/>
              </a:rPr>
              <a:t>2) Объекты или кластеры, попавшие в более крупный кластер, остаются в нем на всех последующих этапах кластеризации. </a:t>
            </a:r>
          </a:p>
          <a:p>
            <a:pPr>
              <a:spcBef>
                <a:spcPts val="0"/>
              </a:spcBef>
            </a:pPr>
            <a:r>
              <a:rPr lang="ru-RU" sz="3200" dirty="0" smtClean="0">
                <a:solidFill>
                  <a:schemeClr val="tx1"/>
                </a:solidFill>
                <a:latin typeface="Times New Roman" pitchFamily="18" charset="0"/>
                <a:cs typeface="Times New Roman" pitchFamily="18" charset="0"/>
              </a:rPr>
              <a:t>3) Результаты можно отобразить графически с использованием </a:t>
            </a:r>
            <a:r>
              <a:rPr lang="ru-RU" sz="3200" dirty="0" err="1" smtClean="0">
                <a:solidFill>
                  <a:schemeClr val="tx1"/>
                </a:solidFill>
                <a:latin typeface="Times New Roman" pitchFamily="18" charset="0"/>
                <a:cs typeface="Times New Roman" pitchFamily="18" charset="0"/>
              </a:rPr>
              <a:t>дендрограмм</a:t>
            </a:r>
            <a:r>
              <a:rPr lang="ru-RU" sz="3200" dirty="0" smtClean="0">
                <a:solidFill>
                  <a:schemeClr val="tx1"/>
                </a:solidFill>
                <a:latin typeface="Times New Roman" pitchFamily="18" charset="0"/>
                <a:cs typeface="Times New Roman" pitchFamily="18" charset="0"/>
              </a:rPr>
              <a:t>, или деревьев объединения.</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1000132"/>
          </a:xfrm>
        </p:spPr>
        <p:txBody>
          <a:bodyPr>
            <a:normAutofit fontScale="90000"/>
          </a:bodyPr>
          <a:lstStyle/>
          <a:p>
            <a:pPr algn="ctr"/>
            <a:r>
              <a:rPr lang="ru-RU" sz="3600" dirty="0" smtClean="0">
                <a:solidFill>
                  <a:schemeClr val="tx1"/>
                </a:solidFill>
                <a:cs typeface="Times New Roman" pitchFamily="18" charset="0"/>
              </a:rPr>
              <a:t>Иерархические</a:t>
            </a:r>
            <a:r>
              <a:rPr lang="ru-RU" sz="3600" dirty="0" smtClean="0">
                <a:solidFill>
                  <a:schemeClr val="tx1"/>
                </a:solidFill>
                <a:latin typeface="Times New Roman" pitchFamily="18" charset="0"/>
                <a:cs typeface="Times New Roman" pitchFamily="18" charset="0"/>
              </a:rPr>
              <a:t> </a:t>
            </a:r>
            <a:r>
              <a:rPr lang="ru-RU" sz="3600" dirty="0" smtClean="0">
                <a:solidFill>
                  <a:schemeClr val="tx1"/>
                </a:solidFill>
                <a:cs typeface="Times New Roman" pitchFamily="18" charset="0"/>
              </a:rPr>
              <a:t>методы.</a:t>
            </a:r>
            <a:br>
              <a:rPr lang="ru-RU" sz="3600" dirty="0" smtClean="0">
                <a:solidFill>
                  <a:schemeClr val="tx1"/>
                </a:solidFill>
                <a:cs typeface="Times New Roman" pitchFamily="18" charset="0"/>
              </a:rPr>
            </a:br>
            <a:r>
              <a:rPr lang="ru-RU" sz="3600" dirty="0" err="1" smtClean="0">
                <a:solidFill>
                  <a:schemeClr val="tx1"/>
                </a:solidFill>
                <a:cs typeface="Times New Roman" pitchFamily="18" charset="0"/>
              </a:rPr>
              <a:t>Дендрограмма</a:t>
            </a:r>
            <a:endParaRPr lang="ru-RU" sz="3600" dirty="0">
              <a:solidFill>
                <a:schemeClr val="tx1"/>
              </a:solidFill>
              <a:effectLst/>
            </a:endParaRPr>
          </a:p>
        </p:txBody>
      </p:sp>
      <p:sp>
        <p:nvSpPr>
          <p:cNvPr id="3" name="Подзаголовок 2"/>
          <p:cNvSpPr>
            <a:spLocks noGrp="1"/>
          </p:cNvSpPr>
          <p:nvPr>
            <p:ph type="subTitle" idx="1"/>
          </p:nvPr>
        </p:nvSpPr>
        <p:spPr>
          <a:xfrm>
            <a:off x="2357422" y="1643050"/>
            <a:ext cx="6429420" cy="4643470"/>
          </a:xfrm>
        </p:spPr>
        <p:txBody>
          <a:bodyPr>
            <a:noAutofit/>
          </a:bodyPr>
          <a:lstStyle/>
          <a:p>
            <a:pPr>
              <a:spcBef>
                <a:spcPts val="0"/>
              </a:spcBef>
            </a:pPr>
            <a:endParaRPr lang="ru-RU" sz="3200" dirty="0" smtClean="0">
              <a:solidFill>
                <a:schemeClr val="tx1"/>
              </a:solidFill>
              <a:latin typeface="Times New Roman" pitchFamily="18" charset="0"/>
              <a:cs typeface="Times New Roman" pitchFamily="18" charset="0"/>
            </a:endParaRPr>
          </a:p>
        </p:txBody>
      </p:sp>
      <p:pic>
        <p:nvPicPr>
          <p:cNvPr id="101378" name="Picture 2"/>
          <p:cNvPicPr>
            <a:picLocks noChangeAspect="1" noChangeArrowheads="1"/>
          </p:cNvPicPr>
          <p:nvPr/>
        </p:nvPicPr>
        <p:blipFill>
          <a:blip r:embed="rId2" cstate="print"/>
          <a:srcRect/>
          <a:stretch>
            <a:fillRect/>
          </a:stretch>
        </p:blipFill>
        <p:spPr bwMode="auto">
          <a:xfrm>
            <a:off x="2357422" y="1643050"/>
            <a:ext cx="6500858" cy="47149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1000132"/>
          </a:xfrm>
        </p:spPr>
        <p:txBody>
          <a:bodyPr>
            <a:normAutofit fontScale="90000"/>
          </a:bodyPr>
          <a:lstStyle/>
          <a:p>
            <a:pPr algn="ctr"/>
            <a:r>
              <a:rPr lang="ru-RU" sz="3600" dirty="0" smtClean="0">
                <a:solidFill>
                  <a:schemeClr val="tx1"/>
                </a:solidFill>
                <a:cs typeface="Times New Roman" pitchFamily="18" charset="0"/>
              </a:rPr>
              <a:t>Иерархические</a:t>
            </a:r>
            <a:r>
              <a:rPr lang="ru-RU" sz="3600" dirty="0" smtClean="0">
                <a:solidFill>
                  <a:schemeClr val="tx1"/>
                </a:solidFill>
                <a:latin typeface="Times New Roman" pitchFamily="18" charset="0"/>
                <a:cs typeface="Times New Roman" pitchFamily="18" charset="0"/>
              </a:rPr>
              <a:t> </a:t>
            </a:r>
            <a:r>
              <a:rPr lang="ru-RU" sz="3600" dirty="0" smtClean="0">
                <a:solidFill>
                  <a:schemeClr val="tx1"/>
                </a:solidFill>
                <a:cs typeface="Times New Roman" pitchFamily="18" charset="0"/>
              </a:rPr>
              <a:t>методы.</a:t>
            </a:r>
            <a:br>
              <a:rPr lang="ru-RU" sz="3600" dirty="0" smtClean="0">
                <a:solidFill>
                  <a:schemeClr val="tx1"/>
                </a:solidFill>
                <a:cs typeface="Times New Roman" pitchFamily="18" charset="0"/>
              </a:rPr>
            </a:br>
            <a:r>
              <a:rPr lang="ru-RU" sz="3600" dirty="0" err="1" smtClean="0">
                <a:solidFill>
                  <a:schemeClr val="tx1"/>
                </a:solidFill>
                <a:cs typeface="Times New Roman" pitchFamily="18" charset="0"/>
              </a:rPr>
              <a:t>Дендрограмма</a:t>
            </a:r>
            <a:endParaRPr lang="ru-RU" sz="3600" dirty="0">
              <a:solidFill>
                <a:schemeClr val="tx1"/>
              </a:solidFill>
              <a:effectLst/>
            </a:endParaRPr>
          </a:p>
        </p:txBody>
      </p:sp>
      <p:sp>
        <p:nvSpPr>
          <p:cNvPr id="3" name="Подзаголовок 2"/>
          <p:cNvSpPr>
            <a:spLocks noGrp="1"/>
          </p:cNvSpPr>
          <p:nvPr>
            <p:ph type="subTitle" idx="1"/>
          </p:nvPr>
        </p:nvSpPr>
        <p:spPr>
          <a:xfrm>
            <a:off x="2357422" y="1643050"/>
            <a:ext cx="6429420" cy="4643470"/>
          </a:xfrm>
        </p:spPr>
        <p:txBody>
          <a:bodyPr>
            <a:noAutofit/>
          </a:bodyPr>
          <a:lstStyle/>
          <a:p>
            <a:pPr>
              <a:spcBef>
                <a:spcPts val="0"/>
              </a:spcBef>
            </a:pPr>
            <a:endParaRPr lang="ru-RU" sz="3200" dirty="0" smtClean="0">
              <a:solidFill>
                <a:schemeClr val="tx1"/>
              </a:solidFill>
              <a:latin typeface="Times New Roman" pitchFamily="18" charset="0"/>
              <a:cs typeface="Times New Roman" pitchFamily="18" charset="0"/>
            </a:endParaRPr>
          </a:p>
        </p:txBody>
      </p:sp>
      <p:pic>
        <p:nvPicPr>
          <p:cNvPr id="102402" name="Picture 2" descr="D:\Статистика\Наши зачетные семинары\Кластерный анализ\Испытуемые.jpg"/>
          <p:cNvPicPr>
            <a:picLocks noChangeAspect="1" noChangeArrowheads="1"/>
          </p:cNvPicPr>
          <p:nvPr/>
        </p:nvPicPr>
        <p:blipFill>
          <a:blip r:embed="rId2" cstate="print"/>
          <a:srcRect/>
          <a:stretch>
            <a:fillRect/>
          </a:stretch>
        </p:blipFill>
        <p:spPr bwMode="auto">
          <a:xfrm>
            <a:off x="2357422" y="1643050"/>
            <a:ext cx="6500858" cy="471490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1000132"/>
          </a:xfrm>
        </p:spPr>
        <p:txBody>
          <a:bodyPr>
            <a:normAutofit fontScale="90000"/>
          </a:bodyPr>
          <a:lstStyle/>
          <a:p>
            <a:pPr algn="ctr"/>
            <a:r>
              <a:rPr lang="ru-RU" sz="3600" dirty="0" smtClean="0">
                <a:solidFill>
                  <a:schemeClr val="tx1"/>
                </a:solidFill>
                <a:cs typeface="Times New Roman" pitchFamily="18" charset="0"/>
              </a:rPr>
              <a:t>Иерархические</a:t>
            </a:r>
            <a:r>
              <a:rPr lang="ru-RU" sz="3600" dirty="0" smtClean="0">
                <a:solidFill>
                  <a:schemeClr val="tx1"/>
                </a:solidFill>
                <a:latin typeface="Times New Roman" pitchFamily="18" charset="0"/>
                <a:cs typeface="Times New Roman" pitchFamily="18" charset="0"/>
              </a:rPr>
              <a:t> </a:t>
            </a:r>
            <a:r>
              <a:rPr lang="ru-RU" sz="3600" dirty="0" smtClean="0">
                <a:solidFill>
                  <a:schemeClr val="tx1"/>
                </a:solidFill>
                <a:cs typeface="Times New Roman" pitchFamily="18" charset="0"/>
              </a:rPr>
              <a:t>методы.</a:t>
            </a:r>
            <a:br>
              <a:rPr lang="ru-RU" sz="3600" dirty="0" smtClean="0">
                <a:solidFill>
                  <a:schemeClr val="tx1"/>
                </a:solidFill>
                <a:cs typeface="Times New Roman" pitchFamily="18" charset="0"/>
              </a:rPr>
            </a:br>
            <a:r>
              <a:rPr lang="ru-RU" sz="3600" dirty="0" err="1" smtClean="0">
                <a:solidFill>
                  <a:schemeClr val="tx1"/>
                </a:solidFill>
                <a:cs typeface="Times New Roman" pitchFamily="18" charset="0"/>
              </a:rPr>
              <a:t>Дендрограмма</a:t>
            </a:r>
            <a:endParaRPr lang="ru-RU" sz="3600" dirty="0">
              <a:solidFill>
                <a:schemeClr val="tx1"/>
              </a:solidFill>
              <a:effectLst/>
            </a:endParaRPr>
          </a:p>
        </p:txBody>
      </p:sp>
      <p:sp>
        <p:nvSpPr>
          <p:cNvPr id="3" name="Подзаголовок 2"/>
          <p:cNvSpPr>
            <a:spLocks noGrp="1"/>
          </p:cNvSpPr>
          <p:nvPr>
            <p:ph type="subTitle" idx="1"/>
          </p:nvPr>
        </p:nvSpPr>
        <p:spPr>
          <a:xfrm>
            <a:off x="2357422" y="1643050"/>
            <a:ext cx="6429420" cy="4643470"/>
          </a:xfrm>
        </p:spPr>
        <p:txBody>
          <a:bodyPr>
            <a:noAutofit/>
          </a:bodyPr>
          <a:lstStyle/>
          <a:p>
            <a:pPr>
              <a:spcBef>
                <a:spcPts val="0"/>
              </a:spcBef>
            </a:pPr>
            <a:endParaRPr lang="ru-RU" sz="3200" dirty="0" smtClean="0">
              <a:solidFill>
                <a:schemeClr val="tx1"/>
              </a:solidFill>
              <a:latin typeface="Times New Roman" pitchFamily="18" charset="0"/>
              <a:cs typeface="Times New Roman" pitchFamily="18" charset="0"/>
            </a:endParaRPr>
          </a:p>
        </p:txBody>
      </p:sp>
      <p:pic>
        <p:nvPicPr>
          <p:cNvPr id="103426" name="Picture 2"/>
          <p:cNvPicPr>
            <a:picLocks noChangeAspect="1" noChangeArrowheads="1"/>
          </p:cNvPicPr>
          <p:nvPr/>
        </p:nvPicPr>
        <p:blipFill>
          <a:blip r:embed="rId2" cstate="print"/>
          <a:srcRect/>
          <a:stretch>
            <a:fillRect/>
          </a:stretch>
        </p:blipFill>
        <p:spPr bwMode="auto">
          <a:xfrm>
            <a:off x="2357422" y="1643050"/>
            <a:ext cx="6423877" cy="47149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1000132"/>
          </a:xfrm>
        </p:spPr>
        <p:txBody>
          <a:bodyPr>
            <a:normAutofit fontScale="90000"/>
          </a:bodyPr>
          <a:lstStyle/>
          <a:p>
            <a:pPr algn="ctr"/>
            <a:r>
              <a:rPr lang="ru-RU" sz="3600" dirty="0" smtClean="0">
                <a:solidFill>
                  <a:schemeClr val="tx1"/>
                </a:solidFill>
                <a:cs typeface="Times New Roman" pitchFamily="18" charset="0"/>
              </a:rPr>
              <a:t>Иерархические</a:t>
            </a:r>
            <a:r>
              <a:rPr lang="ru-RU" sz="3600" dirty="0" smtClean="0">
                <a:solidFill>
                  <a:schemeClr val="tx1"/>
                </a:solidFill>
                <a:latin typeface="Times New Roman" pitchFamily="18" charset="0"/>
                <a:cs typeface="Times New Roman" pitchFamily="18" charset="0"/>
              </a:rPr>
              <a:t> </a:t>
            </a:r>
            <a:r>
              <a:rPr lang="ru-RU" sz="3600" dirty="0" smtClean="0">
                <a:solidFill>
                  <a:schemeClr val="tx1"/>
                </a:solidFill>
                <a:cs typeface="Times New Roman" pitchFamily="18" charset="0"/>
              </a:rPr>
              <a:t>методы.</a:t>
            </a:r>
            <a:br>
              <a:rPr lang="ru-RU" sz="3600" dirty="0" smtClean="0">
                <a:solidFill>
                  <a:schemeClr val="tx1"/>
                </a:solidFill>
                <a:cs typeface="Times New Roman" pitchFamily="18" charset="0"/>
              </a:rPr>
            </a:br>
            <a:r>
              <a:rPr lang="ru-RU" sz="3600" dirty="0" err="1" smtClean="0">
                <a:solidFill>
                  <a:schemeClr val="tx1"/>
                </a:solidFill>
                <a:cs typeface="Times New Roman" pitchFamily="18" charset="0"/>
              </a:rPr>
              <a:t>Дендрограмма</a:t>
            </a:r>
            <a:endParaRPr lang="ru-RU" sz="3600" dirty="0">
              <a:solidFill>
                <a:schemeClr val="tx1"/>
              </a:solidFill>
              <a:effectLst/>
            </a:endParaRPr>
          </a:p>
        </p:txBody>
      </p:sp>
      <p:sp>
        <p:nvSpPr>
          <p:cNvPr id="3" name="Подзаголовок 2"/>
          <p:cNvSpPr>
            <a:spLocks noGrp="1"/>
          </p:cNvSpPr>
          <p:nvPr>
            <p:ph type="subTitle" idx="1"/>
          </p:nvPr>
        </p:nvSpPr>
        <p:spPr>
          <a:xfrm>
            <a:off x="2357422" y="1643050"/>
            <a:ext cx="6429420" cy="4643470"/>
          </a:xfrm>
        </p:spPr>
        <p:txBody>
          <a:bodyPr>
            <a:noAutofit/>
          </a:bodyPr>
          <a:lstStyle/>
          <a:p>
            <a:pPr>
              <a:spcBef>
                <a:spcPts val="0"/>
              </a:spcBef>
            </a:pPr>
            <a:endParaRPr lang="ru-RU" sz="3200" dirty="0" smtClean="0">
              <a:solidFill>
                <a:schemeClr val="tx1"/>
              </a:solidFill>
              <a:latin typeface="Times New Roman" pitchFamily="18" charset="0"/>
              <a:cs typeface="Times New Roman" pitchFamily="18" charset="0"/>
            </a:endParaRPr>
          </a:p>
        </p:txBody>
      </p:sp>
      <p:pic>
        <p:nvPicPr>
          <p:cNvPr id="104450" name="Picture 2"/>
          <p:cNvPicPr>
            <a:picLocks noChangeAspect="1" noChangeArrowheads="1"/>
          </p:cNvPicPr>
          <p:nvPr/>
        </p:nvPicPr>
        <p:blipFill>
          <a:blip r:embed="rId2" cstate="print"/>
          <a:srcRect/>
          <a:stretch>
            <a:fillRect/>
          </a:stretch>
        </p:blipFill>
        <p:spPr bwMode="auto">
          <a:xfrm>
            <a:off x="2357422" y="1643050"/>
            <a:ext cx="6429420" cy="47149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1000132"/>
          </a:xfrm>
        </p:spPr>
        <p:txBody>
          <a:bodyPr>
            <a:normAutofit fontScale="90000"/>
          </a:bodyPr>
          <a:lstStyle/>
          <a:p>
            <a:pPr algn="ctr"/>
            <a:r>
              <a:rPr lang="ru-RU" sz="3600" dirty="0" smtClean="0">
                <a:solidFill>
                  <a:schemeClr val="tx1"/>
                </a:solidFill>
                <a:cs typeface="Times New Roman" pitchFamily="18" charset="0"/>
              </a:rPr>
              <a:t>Иерархические</a:t>
            </a:r>
            <a:r>
              <a:rPr lang="ru-RU" sz="3600" dirty="0" smtClean="0">
                <a:solidFill>
                  <a:schemeClr val="tx1"/>
                </a:solidFill>
                <a:latin typeface="Times New Roman" pitchFamily="18" charset="0"/>
                <a:cs typeface="Times New Roman" pitchFamily="18" charset="0"/>
              </a:rPr>
              <a:t> </a:t>
            </a:r>
            <a:r>
              <a:rPr lang="ru-RU" sz="3600" dirty="0" smtClean="0">
                <a:solidFill>
                  <a:schemeClr val="tx1"/>
                </a:solidFill>
                <a:cs typeface="Times New Roman" pitchFamily="18" charset="0"/>
              </a:rPr>
              <a:t>методы.</a:t>
            </a:r>
            <a:br>
              <a:rPr lang="ru-RU" sz="3600" dirty="0" smtClean="0">
                <a:solidFill>
                  <a:schemeClr val="tx1"/>
                </a:solidFill>
                <a:cs typeface="Times New Roman" pitchFamily="18" charset="0"/>
              </a:rPr>
            </a:br>
            <a:r>
              <a:rPr lang="ru-RU" sz="3600" dirty="0" err="1" smtClean="0">
                <a:solidFill>
                  <a:schemeClr val="tx1"/>
                </a:solidFill>
                <a:cs typeface="Times New Roman" pitchFamily="18" charset="0"/>
              </a:rPr>
              <a:t>Дендрограмма</a:t>
            </a:r>
            <a:endParaRPr lang="ru-RU" sz="3600" dirty="0">
              <a:solidFill>
                <a:schemeClr val="tx1"/>
              </a:solidFill>
              <a:effectLst/>
            </a:endParaRPr>
          </a:p>
        </p:txBody>
      </p:sp>
      <p:sp>
        <p:nvSpPr>
          <p:cNvPr id="3" name="Подзаголовок 2"/>
          <p:cNvSpPr>
            <a:spLocks noGrp="1"/>
          </p:cNvSpPr>
          <p:nvPr>
            <p:ph type="subTitle" idx="1"/>
          </p:nvPr>
        </p:nvSpPr>
        <p:spPr>
          <a:xfrm>
            <a:off x="2357422" y="1643050"/>
            <a:ext cx="6429420" cy="4643470"/>
          </a:xfrm>
        </p:spPr>
        <p:txBody>
          <a:bodyPr>
            <a:noAutofit/>
          </a:bodyPr>
          <a:lstStyle/>
          <a:p>
            <a:pPr>
              <a:spcBef>
                <a:spcPts val="0"/>
              </a:spcBef>
            </a:pPr>
            <a:endParaRPr lang="ru-RU" sz="3200" dirty="0" smtClean="0">
              <a:solidFill>
                <a:schemeClr val="tx1"/>
              </a:solidFill>
              <a:latin typeface="Times New Roman" pitchFamily="18" charset="0"/>
              <a:cs typeface="Times New Roman" pitchFamily="18" charset="0"/>
            </a:endParaRPr>
          </a:p>
        </p:txBody>
      </p:sp>
      <p:pic>
        <p:nvPicPr>
          <p:cNvPr id="105474" name="Picture 2" descr="D:\Статистика\Наши зачетные семинары\Кластерный анализ\Журналы.jpg"/>
          <p:cNvPicPr>
            <a:picLocks noChangeAspect="1" noChangeArrowheads="1"/>
          </p:cNvPicPr>
          <p:nvPr/>
        </p:nvPicPr>
        <p:blipFill>
          <a:blip r:embed="rId2" cstate="print"/>
          <a:srcRect/>
          <a:stretch>
            <a:fillRect/>
          </a:stretch>
        </p:blipFill>
        <p:spPr bwMode="auto">
          <a:xfrm>
            <a:off x="2357422" y="1643050"/>
            <a:ext cx="6500858" cy="4714907"/>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1000132"/>
          </a:xfrm>
        </p:spPr>
        <p:txBody>
          <a:bodyPr>
            <a:normAutofit fontScale="90000"/>
          </a:bodyPr>
          <a:lstStyle/>
          <a:p>
            <a:pPr algn="ctr"/>
            <a:r>
              <a:rPr lang="ru-RU" sz="3600" dirty="0" smtClean="0">
                <a:solidFill>
                  <a:schemeClr val="tx1"/>
                </a:solidFill>
                <a:cs typeface="Times New Roman" pitchFamily="18" charset="0"/>
              </a:rPr>
              <a:t>Иерархические</a:t>
            </a:r>
            <a:r>
              <a:rPr lang="ru-RU" sz="3600" dirty="0" smtClean="0">
                <a:solidFill>
                  <a:schemeClr val="tx1"/>
                </a:solidFill>
                <a:latin typeface="Times New Roman" pitchFamily="18" charset="0"/>
                <a:cs typeface="Times New Roman" pitchFamily="18" charset="0"/>
              </a:rPr>
              <a:t> </a:t>
            </a:r>
            <a:r>
              <a:rPr lang="ru-RU" sz="3600" dirty="0" smtClean="0">
                <a:solidFill>
                  <a:schemeClr val="tx1"/>
                </a:solidFill>
                <a:cs typeface="Times New Roman" pitchFamily="18" charset="0"/>
              </a:rPr>
              <a:t>методы.</a:t>
            </a:r>
            <a:br>
              <a:rPr lang="ru-RU" sz="3600" dirty="0" smtClean="0">
                <a:solidFill>
                  <a:schemeClr val="tx1"/>
                </a:solidFill>
                <a:cs typeface="Times New Roman" pitchFamily="18" charset="0"/>
              </a:rPr>
            </a:br>
            <a:r>
              <a:rPr lang="ru-RU" sz="3600" dirty="0" err="1" smtClean="0">
                <a:solidFill>
                  <a:schemeClr val="tx1"/>
                </a:solidFill>
                <a:cs typeface="Times New Roman" pitchFamily="18" charset="0"/>
              </a:rPr>
              <a:t>Дендрограмма</a:t>
            </a:r>
            <a:endParaRPr lang="ru-RU" sz="3600" dirty="0">
              <a:solidFill>
                <a:schemeClr val="tx1"/>
              </a:solidFill>
              <a:effectLst/>
            </a:endParaRPr>
          </a:p>
        </p:txBody>
      </p:sp>
      <p:sp>
        <p:nvSpPr>
          <p:cNvPr id="3" name="Подзаголовок 2"/>
          <p:cNvSpPr>
            <a:spLocks noGrp="1"/>
          </p:cNvSpPr>
          <p:nvPr>
            <p:ph type="subTitle" idx="1"/>
          </p:nvPr>
        </p:nvSpPr>
        <p:spPr>
          <a:xfrm>
            <a:off x="2357422" y="1643050"/>
            <a:ext cx="6429420" cy="4643470"/>
          </a:xfrm>
        </p:spPr>
        <p:txBody>
          <a:bodyPr>
            <a:noAutofit/>
          </a:bodyPr>
          <a:lstStyle/>
          <a:p>
            <a:pPr>
              <a:spcBef>
                <a:spcPts val="0"/>
              </a:spcBef>
            </a:pPr>
            <a:endParaRPr lang="ru-RU" sz="3200" dirty="0" smtClean="0">
              <a:solidFill>
                <a:schemeClr val="tx1"/>
              </a:solidFill>
              <a:latin typeface="Times New Roman" pitchFamily="18" charset="0"/>
              <a:cs typeface="Times New Roman" pitchFamily="18" charset="0"/>
            </a:endParaRPr>
          </a:p>
        </p:txBody>
      </p:sp>
      <p:pic>
        <p:nvPicPr>
          <p:cNvPr id="106498" name="Picture 2" descr="D:\Статистика\Наши зачетные семинары\Кластерный анализ\Ynshin14.gif"/>
          <p:cNvPicPr>
            <a:picLocks noChangeAspect="1" noChangeArrowheads="1"/>
          </p:cNvPicPr>
          <p:nvPr/>
        </p:nvPicPr>
        <p:blipFill>
          <a:blip r:embed="rId2" cstate="print"/>
          <a:srcRect/>
          <a:stretch>
            <a:fillRect/>
          </a:stretch>
        </p:blipFill>
        <p:spPr bwMode="auto">
          <a:xfrm>
            <a:off x="2357422" y="1643050"/>
            <a:ext cx="6500858" cy="471490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571504"/>
          </a:xfrm>
        </p:spPr>
        <p:txBody>
          <a:bodyPr>
            <a:normAutofit fontScale="90000"/>
          </a:bodyPr>
          <a:lstStyle/>
          <a:p>
            <a:pPr algn="ctr"/>
            <a:r>
              <a:rPr lang="ru-RU" sz="3600" dirty="0" smtClean="0">
                <a:solidFill>
                  <a:schemeClr val="tx1"/>
                </a:solidFill>
                <a:cs typeface="Times New Roman" pitchFamily="18" charset="0"/>
              </a:rPr>
              <a:t>Неиерархические</a:t>
            </a:r>
            <a:r>
              <a:rPr lang="ru-RU" sz="3600" dirty="0" smtClean="0">
                <a:solidFill>
                  <a:schemeClr val="tx1"/>
                </a:solidFill>
                <a:latin typeface="Times New Roman" pitchFamily="18" charset="0"/>
                <a:cs typeface="Times New Roman" pitchFamily="18" charset="0"/>
              </a:rPr>
              <a:t> </a:t>
            </a:r>
            <a:r>
              <a:rPr lang="ru-RU" sz="3600" dirty="0" smtClean="0">
                <a:solidFill>
                  <a:schemeClr val="tx1"/>
                </a:solidFill>
                <a:cs typeface="Times New Roman" pitchFamily="18" charset="0"/>
              </a:rPr>
              <a:t>методы</a:t>
            </a:r>
            <a:endParaRPr lang="ru-RU" sz="3600" dirty="0">
              <a:solidFill>
                <a:schemeClr val="tx1"/>
              </a:solidFill>
              <a:effectLst/>
            </a:endParaRPr>
          </a:p>
        </p:txBody>
      </p:sp>
      <p:sp>
        <p:nvSpPr>
          <p:cNvPr id="3" name="Подзаголовок 2"/>
          <p:cNvSpPr>
            <a:spLocks noGrp="1"/>
          </p:cNvSpPr>
          <p:nvPr>
            <p:ph type="subTitle" idx="1"/>
          </p:nvPr>
        </p:nvSpPr>
        <p:spPr>
          <a:xfrm>
            <a:off x="2357422" y="2071678"/>
            <a:ext cx="6429420" cy="4214842"/>
          </a:xfrm>
        </p:spPr>
        <p:txBody>
          <a:bodyPr>
            <a:noAutofit/>
          </a:bodyPr>
          <a:lstStyle/>
          <a:p>
            <a:pPr>
              <a:spcBef>
                <a:spcPts val="0"/>
              </a:spcBef>
            </a:pPr>
            <a:r>
              <a:rPr lang="ru-RU" sz="3200" u="sng" dirty="0" smtClean="0">
                <a:solidFill>
                  <a:schemeClr val="tx1"/>
                </a:solidFill>
                <a:latin typeface="Times New Roman" pitchFamily="18" charset="0"/>
                <a:cs typeface="Times New Roman" pitchFamily="18" charset="0"/>
              </a:rPr>
              <a:t>Неиерархические итеративные </a:t>
            </a:r>
            <a:r>
              <a:rPr lang="ru-RU" sz="3200" u="sng" dirty="0" err="1" smtClean="0">
                <a:solidFill>
                  <a:schemeClr val="tx1"/>
                </a:solidFill>
                <a:latin typeface="Times New Roman" pitchFamily="18" charset="0"/>
                <a:cs typeface="Times New Roman" pitchFamily="18" charset="0"/>
              </a:rPr>
              <a:t>дивизивные</a:t>
            </a:r>
            <a:r>
              <a:rPr lang="ru-RU" sz="3200" dirty="0" smtClean="0">
                <a:solidFill>
                  <a:schemeClr val="tx1"/>
                </a:solidFill>
                <a:latin typeface="Times New Roman" pitchFamily="18" charset="0"/>
                <a:cs typeface="Times New Roman" pitchFamily="18" charset="0"/>
              </a:rPr>
              <a:t> (от </a:t>
            </a:r>
            <a:r>
              <a:rPr lang="en-US" sz="3200" dirty="0" smtClean="0">
                <a:solidFill>
                  <a:schemeClr val="tx1"/>
                </a:solidFill>
                <a:latin typeface="Times New Roman" pitchFamily="18" charset="0"/>
                <a:cs typeface="Times New Roman" pitchFamily="18" charset="0"/>
              </a:rPr>
              <a:t>division </a:t>
            </a:r>
            <a:r>
              <a:rPr lang="ru-RU" sz="3200" dirty="0" smtClean="0">
                <a:solidFill>
                  <a:schemeClr val="tx1"/>
                </a:solidFill>
                <a:latin typeface="Times New Roman" pitchFamily="18" charset="0"/>
                <a:cs typeface="Times New Roman" pitchFamily="18" charset="0"/>
              </a:rPr>
              <a:t>деление, разделение) </a:t>
            </a:r>
            <a:r>
              <a:rPr lang="ru-RU" sz="3200" u="sng" dirty="0" smtClean="0">
                <a:solidFill>
                  <a:schemeClr val="tx1"/>
                </a:solidFill>
                <a:latin typeface="Times New Roman" pitchFamily="18" charset="0"/>
                <a:cs typeface="Times New Roman" pitchFamily="18" charset="0"/>
              </a:rPr>
              <a:t>методы</a:t>
            </a:r>
            <a:r>
              <a:rPr lang="ru-RU" sz="3200" dirty="0" smtClean="0">
                <a:solidFill>
                  <a:schemeClr val="tx1"/>
                </a:solidFill>
                <a:latin typeface="Times New Roman" pitchFamily="18" charset="0"/>
                <a:cs typeface="Times New Roman" pitchFamily="18" charset="0"/>
              </a:rPr>
              <a:t> ограничиваются описанием того, к каким кластерам были отнесены анализируемые объекты.</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571504"/>
          </a:xfrm>
        </p:spPr>
        <p:txBody>
          <a:bodyPr>
            <a:normAutofit fontScale="90000"/>
          </a:bodyPr>
          <a:lstStyle/>
          <a:p>
            <a:pPr algn="ctr"/>
            <a:r>
              <a:rPr lang="ru-RU" sz="3600" dirty="0" smtClean="0">
                <a:solidFill>
                  <a:schemeClr val="tx1"/>
                </a:solidFill>
                <a:cs typeface="Times New Roman" pitchFamily="18" charset="0"/>
              </a:rPr>
              <a:t>Неиерархические</a:t>
            </a:r>
            <a:r>
              <a:rPr lang="ru-RU" sz="3600" dirty="0" smtClean="0">
                <a:solidFill>
                  <a:schemeClr val="tx1"/>
                </a:solidFill>
                <a:latin typeface="Times New Roman" pitchFamily="18" charset="0"/>
                <a:cs typeface="Times New Roman" pitchFamily="18" charset="0"/>
              </a:rPr>
              <a:t> </a:t>
            </a:r>
            <a:r>
              <a:rPr lang="ru-RU" sz="3600" dirty="0" smtClean="0">
                <a:solidFill>
                  <a:schemeClr val="tx1"/>
                </a:solidFill>
                <a:cs typeface="Times New Roman" pitchFamily="18" charset="0"/>
              </a:rPr>
              <a:t>методы</a:t>
            </a:r>
            <a:endParaRPr lang="ru-RU" sz="3600" dirty="0">
              <a:solidFill>
                <a:schemeClr val="tx1"/>
              </a:solidFill>
              <a:effectLst/>
            </a:endParaRPr>
          </a:p>
        </p:txBody>
      </p:sp>
      <p:sp>
        <p:nvSpPr>
          <p:cNvPr id="3" name="Подзаголовок 2"/>
          <p:cNvSpPr>
            <a:spLocks noGrp="1"/>
          </p:cNvSpPr>
          <p:nvPr>
            <p:ph type="subTitle" idx="1"/>
          </p:nvPr>
        </p:nvSpPr>
        <p:spPr>
          <a:xfrm>
            <a:off x="2357422" y="1571612"/>
            <a:ext cx="6429420" cy="4714908"/>
          </a:xfrm>
        </p:spPr>
        <p:txBody>
          <a:bodyPr>
            <a:noAutofit/>
          </a:bodyPr>
          <a:lstStyle/>
          <a:p>
            <a:pPr>
              <a:spcBef>
                <a:spcPts val="0"/>
              </a:spcBef>
            </a:pPr>
            <a:r>
              <a:rPr lang="ru-RU" sz="3200" dirty="0" smtClean="0">
                <a:solidFill>
                  <a:schemeClr val="tx1"/>
                </a:solidFill>
                <a:latin typeface="Times New Roman" pitchFamily="18" charset="0"/>
                <a:cs typeface="Times New Roman" pitchFamily="18" charset="0"/>
              </a:rPr>
              <a:t>Одним из наиболее распространенных методов неиерархической кластеризации является </a:t>
            </a:r>
            <a:r>
              <a:rPr lang="ru-RU" sz="3200" u="sng" dirty="0" smtClean="0">
                <a:solidFill>
                  <a:schemeClr val="tx1"/>
                </a:solidFill>
                <a:latin typeface="Times New Roman" pitchFamily="18" charset="0"/>
                <a:cs typeface="Times New Roman" pitchFamily="18" charset="0"/>
              </a:rPr>
              <a:t>метод k-средних</a:t>
            </a:r>
            <a:r>
              <a:rPr lang="ru-RU" sz="3200" dirty="0" smtClean="0">
                <a:solidFill>
                  <a:schemeClr val="tx1"/>
                </a:solidFill>
                <a:latin typeface="Times New Roman" pitchFamily="18" charset="0"/>
                <a:cs typeface="Times New Roman" pitchFamily="18" charset="0"/>
              </a:rPr>
              <a:t>. При его использовании </a:t>
            </a:r>
            <a:r>
              <a:rPr lang="ru-RU" sz="3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исследователь</a:t>
            </a:r>
            <a:r>
              <a:rPr lang="ru-RU" sz="3200" dirty="0" smtClean="0">
                <a:solidFill>
                  <a:schemeClr val="tx1"/>
                </a:solidFill>
                <a:latin typeface="Times New Roman" pitchFamily="18" charset="0"/>
                <a:cs typeface="Times New Roman" pitchFamily="18" charset="0"/>
              </a:rPr>
              <a:t> предварительно </a:t>
            </a:r>
            <a:r>
              <a:rPr lang="ru-RU" sz="3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задает</a:t>
            </a:r>
            <a:r>
              <a:rPr lang="ru-RU" sz="3200" dirty="0" smtClean="0">
                <a:solidFill>
                  <a:schemeClr val="tx1"/>
                </a:solidFill>
                <a:latin typeface="Times New Roman" pitchFamily="18" charset="0"/>
                <a:cs typeface="Times New Roman" pitchFamily="18" charset="0"/>
              </a:rPr>
              <a:t> нужное </a:t>
            </a:r>
            <a:r>
              <a:rPr lang="ru-RU" sz="3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число кластеров</a:t>
            </a:r>
            <a:r>
              <a:rPr lang="ru-RU" sz="3200" dirty="0" smtClean="0">
                <a:solidFill>
                  <a:schemeClr val="tx1"/>
                </a:solidFill>
                <a:latin typeface="Times New Roman" pitchFamily="18" charset="0"/>
                <a:cs typeface="Times New Roman" pitchFamily="18" charset="0"/>
              </a:rPr>
              <a:t> (</a:t>
            </a:r>
            <a:r>
              <a:rPr lang="ru-RU" sz="3200" dirty="0" err="1" smtClean="0">
                <a:solidFill>
                  <a:schemeClr val="tx1"/>
                </a:solidFill>
                <a:latin typeface="Times New Roman" pitchFamily="18" charset="0"/>
                <a:cs typeface="Times New Roman" pitchFamily="18" charset="0"/>
              </a:rPr>
              <a:t>k</a:t>
            </a:r>
            <a:r>
              <a:rPr lang="ru-RU" sz="3200" dirty="0" smtClean="0">
                <a:solidFill>
                  <a:schemeClr val="tx1"/>
                </a:solidFill>
                <a:latin typeface="Times New Roman" pitchFamily="18" charset="0"/>
                <a:cs typeface="Times New Roman" pitchFamily="18" charset="0"/>
              </a:rPr>
              <a:t>) </a:t>
            </a:r>
            <a:r>
              <a:rPr lang="ru-RU" sz="3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и число итераций</a:t>
            </a:r>
            <a:r>
              <a:rPr lang="ru-RU" sz="3200" dirty="0" smtClean="0">
                <a:solidFill>
                  <a:schemeClr val="tx1"/>
                </a:solidFill>
                <a:latin typeface="Times New Roman" pitchFamily="18" charset="0"/>
                <a:cs typeface="Times New Roman" pitchFamily="18" charset="0"/>
              </a:rPr>
              <a:t>, за которое должна состояться кластеризация.</a:t>
            </a:r>
          </a:p>
        </p:txBody>
      </p:sp>
      <p:pic>
        <p:nvPicPr>
          <p:cNvPr id="109570" name="Picture 2" descr="D:\Статистика\Наши зачетные семинары\Картинки для презент-и\untitled.png"/>
          <p:cNvPicPr>
            <a:picLocks noChangeAspect="1" noChangeArrowheads="1"/>
          </p:cNvPicPr>
          <p:nvPr/>
        </p:nvPicPr>
        <p:blipFill>
          <a:blip r:embed="rId2" cstate="print"/>
          <a:srcRect/>
          <a:stretch>
            <a:fillRect/>
          </a:stretch>
        </p:blipFill>
        <p:spPr bwMode="auto">
          <a:xfrm>
            <a:off x="142844" y="3429000"/>
            <a:ext cx="2305050" cy="19812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928694"/>
          </a:xfrm>
        </p:spPr>
        <p:txBody>
          <a:bodyPr>
            <a:normAutofit fontScale="90000"/>
          </a:bodyPr>
          <a:lstStyle/>
          <a:p>
            <a:pPr algn="ctr"/>
            <a:r>
              <a:rPr lang="ru-RU" sz="3600" dirty="0" smtClean="0">
                <a:solidFill>
                  <a:schemeClr val="tx1"/>
                </a:solidFill>
                <a:cs typeface="Times New Roman" pitchFamily="18" charset="0"/>
              </a:rPr>
              <a:t>Иерархические</a:t>
            </a:r>
            <a:r>
              <a:rPr lang="ru-RU" sz="3600" dirty="0" smtClean="0">
                <a:solidFill>
                  <a:schemeClr val="tx1"/>
                </a:solidFill>
                <a:latin typeface="Times New Roman" pitchFamily="18" charset="0"/>
                <a:cs typeface="Times New Roman" pitchFamily="18" charset="0"/>
              </a:rPr>
              <a:t> </a:t>
            </a:r>
            <a:r>
              <a:rPr lang="ru-RU" sz="3600" dirty="0" smtClean="0">
                <a:solidFill>
                  <a:schemeClr val="tx1"/>
                </a:solidFill>
                <a:cs typeface="Times New Roman" pitchFamily="18" charset="0"/>
              </a:rPr>
              <a:t>методы.</a:t>
            </a:r>
            <a:br>
              <a:rPr lang="ru-RU" sz="3600" dirty="0" smtClean="0">
                <a:solidFill>
                  <a:schemeClr val="tx1"/>
                </a:solidFill>
                <a:cs typeface="Times New Roman" pitchFamily="18" charset="0"/>
              </a:rPr>
            </a:br>
            <a:r>
              <a:rPr lang="ru-RU" sz="3600" dirty="0" smtClean="0">
                <a:solidFill>
                  <a:schemeClr val="tx1"/>
                </a:solidFill>
                <a:cs typeface="Times New Roman" pitchFamily="18" charset="0"/>
              </a:rPr>
              <a:t>Меры сходства (расстояния)</a:t>
            </a:r>
            <a:endParaRPr lang="ru-RU" sz="3600" dirty="0">
              <a:solidFill>
                <a:schemeClr val="tx1"/>
              </a:solidFill>
              <a:effectLst/>
            </a:endParaRPr>
          </a:p>
        </p:txBody>
      </p:sp>
      <p:sp>
        <p:nvSpPr>
          <p:cNvPr id="3" name="Подзаголовок 2"/>
          <p:cNvSpPr>
            <a:spLocks noGrp="1"/>
          </p:cNvSpPr>
          <p:nvPr>
            <p:ph type="subTitle" idx="1"/>
          </p:nvPr>
        </p:nvSpPr>
        <p:spPr>
          <a:xfrm>
            <a:off x="2357422" y="1500174"/>
            <a:ext cx="6429420" cy="4786346"/>
          </a:xfrm>
        </p:spPr>
        <p:txBody>
          <a:bodyPr>
            <a:noAutofit/>
          </a:bodyPr>
          <a:lstStyle/>
          <a:p>
            <a:pPr>
              <a:spcBef>
                <a:spcPts val="0"/>
              </a:spcBef>
            </a:pPr>
            <a:r>
              <a:rPr lang="ru-RU" sz="3200" dirty="0" smtClean="0">
                <a:solidFill>
                  <a:schemeClr val="tx1"/>
                </a:solidFill>
                <a:latin typeface="Times New Roman" pitchFamily="18" charset="0"/>
                <a:cs typeface="Times New Roman" pitchFamily="18" charset="0"/>
              </a:rPr>
              <a:t>Одной из мер сходства между объектами можно считать расстояние между ними. Поэтому для количественного оценивания сходства используется понятие расстояния, или метрики, между объектами. Интуитивно понятно, что чем меньше расстояние между ними, тем больше между ними сходство. </a:t>
            </a:r>
          </a:p>
          <a:p>
            <a:pPr>
              <a:spcBef>
                <a:spcPts val="0"/>
              </a:spcBef>
            </a:pPr>
            <a:endParaRPr lang="ru-RU" sz="3200"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571504"/>
          </a:xfrm>
        </p:spPr>
        <p:txBody>
          <a:bodyPr>
            <a:normAutofit fontScale="90000"/>
          </a:bodyPr>
          <a:lstStyle/>
          <a:p>
            <a:pPr algn="ctr"/>
            <a:r>
              <a:rPr lang="ru-RU" sz="3600" dirty="0" smtClean="0">
                <a:solidFill>
                  <a:schemeClr val="tx1"/>
                </a:solidFill>
                <a:effectLst/>
              </a:rPr>
              <a:t>Методы кластерного анализа</a:t>
            </a:r>
            <a:endParaRPr lang="ru-RU" sz="3600" dirty="0">
              <a:solidFill>
                <a:schemeClr val="tx1"/>
              </a:solidFill>
              <a:effectLst/>
            </a:endParaRPr>
          </a:p>
        </p:txBody>
      </p:sp>
      <p:sp>
        <p:nvSpPr>
          <p:cNvPr id="3" name="Подзаголовок 2"/>
          <p:cNvSpPr>
            <a:spLocks noGrp="1"/>
          </p:cNvSpPr>
          <p:nvPr>
            <p:ph type="subTitle" idx="1"/>
          </p:nvPr>
        </p:nvSpPr>
        <p:spPr>
          <a:xfrm>
            <a:off x="2357422" y="2214554"/>
            <a:ext cx="6429420" cy="4071966"/>
          </a:xfrm>
        </p:spPr>
        <p:txBody>
          <a:bodyPr>
            <a:noAutofit/>
          </a:bodyPr>
          <a:lstStyle/>
          <a:p>
            <a:pPr>
              <a:spcBef>
                <a:spcPts val="0"/>
              </a:spcBef>
            </a:pPr>
            <a:r>
              <a:rPr lang="ru-RU" sz="3200" dirty="0" smtClean="0">
                <a:solidFill>
                  <a:schemeClr val="tx1"/>
                </a:solidFill>
                <a:latin typeface="Times New Roman" pitchFamily="18" charset="0"/>
                <a:cs typeface="Times New Roman" pitchFamily="18" charset="0"/>
              </a:rPr>
              <a:t>Методы кластерного анализа можно разделить на </a:t>
            </a:r>
            <a:r>
              <a:rPr lang="ru-RU" sz="3200" i="1" dirty="0" smtClean="0">
                <a:solidFill>
                  <a:schemeClr val="tx1"/>
                </a:solidFill>
                <a:latin typeface="Times New Roman" pitchFamily="18" charset="0"/>
                <a:cs typeface="Times New Roman" pitchFamily="18" charset="0"/>
              </a:rPr>
              <a:t>две большие группы</a:t>
            </a:r>
            <a:r>
              <a:rPr lang="ru-RU" sz="3200" dirty="0" smtClean="0">
                <a:solidFill>
                  <a:schemeClr val="tx1"/>
                </a:solidFill>
                <a:latin typeface="Times New Roman" pitchFamily="18" charset="0"/>
                <a:cs typeface="Times New Roman" pitchFamily="18" charset="0"/>
              </a:rPr>
              <a:t>: </a:t>
            </a:r>
            <a:r>
              <a:rPr lang="ru-RU" sz="3200" u="sng" dirty="0" smtClean="0">
                <a:solidFill>
                  <a:schemeClr val="tx1"/>
                </a:solidFill>
                <a:latin typeface="Times New Roman" pitchFamily="18" charset="0"/>
                <a:cs typeface="Times New Roman" pitchFamily="18" charset="0"/>
              </a:rPr>
              <a:t>иерархические </a:t>
            </a:r>
            <a:r>
              <a:rPr lang="ru-RU" sz="3200" u="sng" dirty="0" err="1" smtClean="0">
                <a:solidFill>
                  <a:schemeClr val="tx1"/>
                </a:solidFill>
                <a:latin typeface="Times New Roman" pitchFamily="18" charset="0"/>
                <a:cs typeface="Times New Roman" pitchFamily="18" charset="0"/>
              </a:rPr>
              <a:t>агломеративные</a:t>
            </a:r>
            <a:r>
              <a:rPr lang="ru-RU" sz="3200" dirty="0" smtClean="0">
                <a:solidFill>
                  <a:schemeClr val="tx1"/>
                </a:solidFill>
                <a:latin typeface="Times New Roman" pitchFamily="18" charset="0"/>
                <a:cs typeface="Times New Roman" pitchFamily="18" charset="0"/>
              </a:rPr>
              <a:t> методы и </a:t>
            </a:r>
            <a:r>
              <a:rPr lang="ru-RU" sz="3200" u="sng" dirty="0" smtClean="0">
                <a:solidFill>
                  <a:schemeClr val="tx1"/>
                </a:solidFill>
                <a:latin typeface="Times New Roman" pitchFamily="18" charset="0"/>
                <a:cs typeface="Times New Roman" pitchFamily="18" charset="0"/>
              </a:rPr>
              <a:t>неиерархические итеративные </a:t>
            </a:r>
            <a:r>
              <a:rPr lang="ru-RU" sz="3200" u="sng" dirty="0" err="1" smtClean="0">
                <a:solidFill>
                  <a:schemeClr val="tx1"/>
                </a:solidFill>
                <a:latin typeface="Times New Roman" pitchFamily="18" charset="0"/>
                <a:cs typeface="Times New Roman" pitchFamily="18" charset="0"/>
              </a:rPr>
              <a:t>дивизивные</a:t>
            </a:r>
            <a:r>
              <a:rPr lang="ru-RU" sz="3200" dirty="0" smtClean="0">
                <a:solidFill>
                  <a:schemeClr val="tx1"/>
                </a:solidFill>
                <a:latin typeface="Times New Roman" pitchFamily="18" charset="0"/>
                <a:cs typeface="Times New Roman" pitchFamily="18" charset="0"/>
              </a:rPr>
              <a:t> методы.</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928694"/>
          </a:xfrm>
        </p:spPr>
        <p:txBody>
          <a:bodyPr>
            <a:normAutofit fontScale="90000"/>
          </a:bodyPr>
          <a:lstStyle/>
          <a:p>
            <a:pPr algn="ctr"/>
            <a:r>
              <a:rPr lang="ru-RU" sz="3600" dirty="0" smtClean="0">
                <a:solidFill>
                  <a:schemeClr val="tx1"/>
                </a:solidFill>
                <a:cs typeface="Times New Roman" pitchFamily="18" charset="0"/>
              </a:rPr>
              <a:t>Иерархические</a:t>
            </a:r>
            <a:r>
              <a:rPr lang="ru-RU" sz="3600" dirty="0" smtClean="0">
                <a:solidFill>
                  <a:schemeClr val="tx1"/>
                </a:solidFill>
                <a:latin typeface="Times New Roman" pitchFamily="18" charset="0"/>
                <a:cs typeface="Times New Roman" pitchFamily="18" charset="0"/>
              </a:rPr>
              <a:t> </a:t>
            </a:r>
            <a:r>
              <a:rPr lang="ru-RU" sz="3600" dirty="0" smtClean="0">
                <a:solidFill>
                  <a:schemeClr val="tx1"/>
                </a:solidFill>
                <a:cs typeface="Times New Roman" pitchFamily="18" charset="0"/>
              </a:rPr>
              <a:t>методы.</a:t>
            </a:r>
            <a:br>
              <a:rPr lang="ru-RU" sz="3600" dirty="0" smtClean="0">
                <a:solidFill>
                  <a:schemeClr val="tx1"/>
                </a:solidFill>
                <a:cs typeface="Times New Roman" pitchFamily="18" charset="0"/>
              </a:rPr>
            </a:br>
            <a:r>
              <a:rPr lang="ru-RU" sz="3600" dirty="0" smtClean="0">
                <a:solidFill>
                  <a:schemeClr val="tx1"/>
                </a:solidFill>
                <a:cs typeface="Times New Roman" pitchFamily="18" charset="0"/>
              </a:rPr>
              <a:t>Меры сходства (расстояния)</a:t>
            </a:r>
            <a:endParaRPr lang="ru-RU" sz="3600" dirty="0">
              <a:solidFill>
                <a:schemeClr val="tx1"/>
              </a:solidFill>
              <a:effectLst/>
            </a:endParaRPr>
          </a:p>
        </p:txBody>
      </p:sp>
      <p:sp>
        <p:nvSpPr>
          <p:cNvPr id="3" name="Подзаголовок 2"/>
          <p:cNvSpPr>
            <a:spLocks noGrp="1"/>
          </p:cNvSpPr>
          <p:nvPr>
            <p:ph type="subTitle" idx="1"/>
          </p:nvPr>
        </p:nvSpPr>
        <p:spPr>
          <a:xfrm>
            <a:off x="2357422" y="1643050"/>
            <a:ext cx="6429420" cy="4643470"/>
          </a:xfrm>
        </p:spPr>
        <p:txBody>
          <a:bodyPr>
            <a:noAutofit/>
          </a:bodyPr>
          <a:lstStyle/>
          <a:p>
            <a:pPr>
              <a:spcBef>
                <a:spcPts val="0"/>
              </a:spcBef>
            </a:pPr>
            <a:r>
              <a:rPr lang="ru-RU" sz="3100" dirty="0" smtClean="0">
                <a:solidFill>
                  <a:schemeClr val="tx1"/>
                </a:solidFill>
                <a:latin typeface="Times New Roman" pitchFamily="18" charset="0"/>
                <a:cs typeface="Times New Roman" pitchFamily="18" charset="0"/>
                <a:sym typeface="Wingdings" pitchFamily="2" charset="2"/>
              </a:rPr>
              <a:t></a:t>
            </a:r>
            <a:r>
              <a:rPr lang="ru-RU" sz="3100" dirty="0" smtClean="0">
                <a:solidFill>
                  <a:schemeClr val="tx1"/>
                </a:solidFill>
                <a:latin typeface="Times New Roman" pitchFamily="18" charset="0"/>
                <a:cs typeface="Times New Roman" pitchFamily="18" charset="0"/>
              </a:rPr>
              <a:t> </a:t>
            </a:r>
            <a:r>
              <a:rPr lang="ru-RU" sz="3100" u="sng" dirty="0" smtClean="0">
                <a:solidFill>
                  <a:schemeClr val="tx1"/>
                </a:solidFill>
                <a:latin typeface="Times New Roman" pitchFamily="18" charset="0"/>
                <a:cs typeface="Times New Roman" pitchFamily="18" charset="0"/>
              </a:rPr>
              <a:t>Евклидова метрика</a:t>
            </a:r>
            <a:r>
              <a:rPr lang="ru-RU" sz="3100" dirty="0" smtClean="0">
                <a:solidFill>
                  <a:schemeClr val="tx1"/>
                </a:solidFill>
                <a:latin typeface="Times New Roman" pitchFamily="18" charset="0"/>
                <a:cs typeface="Times New Roman" pitchFamily="18" charset="0"/>
              </a:rPr>
              <a:t> (евклидово расстояние) – наиболее часто используемая мера сходства. Если объект описывается двумя параметрами, то его можно изобразить как точку на плоскости. Тогда расстояние между точками-объектами вычисляется по теореме Пифагора.</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928694"/>
          </a:xfrm>
        </p:spPr>
        <p:txBody>
          <a:bodyPr>
            <a:normAutofit fontScale="90000"/>
          </a:bodyPr>
          <a:lstStyle/>
          <a:p>
            <a:pPr algn="ctr"/>
            <a:r>
              <a:rPr lang="ru-RU" sz="3600" dirty="0" smtClean="0">
                <a:solidFill>
                  <a:schemeClr val="tx1"/>
                </a:solidFill>
                <a:cs typeface="Times New Roman" pitchFamily="18" charset="0"/>
              </a:rPr>
              <a:t>Иерархические</a:t>
            </a:r>
            <a:r>
              <a:rPr lang="ru-RU" sz="3600" dirty="0" smtClean="0">
                <a:solidFill>
                  <a:schemeClr val="tx1"/>
                </a:solidFill>
                <a:latin typeface="Times New Roman" pitchFamily="18" charset="0"/>
                <a:cs typeface="Times New Roman" pitchFamily="18" charset="0"/>
              </a:rPr>
              <a:t> </a:t>
            </a:r>
            <a:r>
              <a:rPr lang="ru-RU" sz="3600" dirty="0" smtClean="0">
                <a:solidFill>
                  <a:schemeClr val="tx1"/>
                </a:solidFill>
                <a:cs typeface="Times New Roman" pitchFamily="18" charset="0"/>
              </a:rPr>
              <a:t>методы.</a:t>
            </a:r>
            <a:br>
              <a:rPr lang="ru-RU" sz="3600" dirty="0" smtClean="0">
                <a:solidFill>
                  <a:schemeClr val="tx1"/>
                </a:solidFill>
                <a:cs typeface="Times New Roman" pitchFamily="18" charset="0"/>
              </a:rPr>
            </a:br>
            <a:r>
              <a:rPr lang="ru-RU" sz="3600" dirty="0" smtClean="0">
                <a:solidFill>
                  <a:schemeClr val="tx1"/>
                </a:solidFill>
                <a:cs typeface="Times New Roman" pitchFamily="18" charset="0"/>
              </a:rPr>
              <a:t>Меры сходства (расстояния)</a:t>
            </a:r>
            <a:endParaRPr lang="ru-RU" sz="3600" dirty="0">
              <a:solidFill>
                <a:schemeClr val="tx1"/>
              </a:solidFill>
              <a:effectLst/>
            </a:endParaRPr>
          </a:p>
        </p:txBody>
      </p:sp>
      <p:sp>
        <p:nvSpPr>
          <p:cNvPr id="3" name="Подзаголовок 2"/>
          <p:cNvSpPr>
            <a:spLocks noGrp="1"/>
          </p:cNvSpPr>
          <p:nvPr>
            <p:ph type="subTitle" idx="1"/>
          </p:nvPr>
        </p:nvSpPr>
        <p:spPr>
          <a:xfrm>
            <a:off x="2357422" y="1643050"/>
            <a:ext cx="6429420" cy="4643470"/>
          </a:xfrm>
        </p:spPr>
        <p:txBody>
          <a:bodyPr>
            <a:noAutofit/>
          </a:bodyPr>
          <a:lstStyle/>
          <a:p>
            <a:pPr>
              <a:spcBef>
                <a:spcPts val="0"/>
              </a:spcBef>
            </a:pPr>
            <a:endParaRPr lang="ru-RU" sz="3100" dirty="0" smtClean="0">
              <a:solidFill>
                <a:schemeClr val="tx1"/>
              </a:solidFill>
              <a:latin typeface="Times New Roman" pitchFamily="18" charset="0"/>
              <a:cs typeface="Times New Roman" pitchFamily="18" charset="0"/>
            </a:endParaRPr>
          </a:p>
        </p:txBody>
      </p:sp>
      <p:cxnSp>
        <p:nvCxnSpPr>
          <p:cNvPr id="9" name="Прямая со стрелкой 8"/>
          <p:cNvCxnSpPr/>
          <p:nvPr/>
        </p:nvCxnSpPr>
        <p:spPr>
          <a:xfrm>
            <a:off x="3000364" y="5643578"/>
            <a:ext cx="4786346"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rot="5400000" flipH="1" flipV="1">
            <a:off x="1500166" y="4143380"/>
            <a:ext cx="3000396"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rot="5400000">
            <a:off x="2964645" y="4321975"/>
            <a:ext cx="1357322"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3643306" y="5000636"/>
            <a:ext cx="1285884"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rot="16200000" flipH="1">
            <a:off x="3607587" y="3679033"/>
            <a:ext cx="1357322" cy="128588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357554" y="3071810"/>
            <a:ext cx="500066" cy="584775"/>
          </a:xfrm>
          <a:prstGeom prst="rect">
            <a:avLst/>
          </a:prstGeom>
          <a:noFill/>
        </p:spPr>
        <p:txBody>
          <a:bodyPr wrap="square" rtlCol="0">
            <a:spAutoFit/>
          </a:bodyPr>
          <a:lstStyle/>
          <a:p>
            <a:r>
              <a:rPr lang="ru-RU" sz="3200" b="1" dirty="0" smtClean="0"/>
              <a:t>А</a:t>
            </a:r>
            <a:endParaRPr lang="ru-RU" sz="3200" b="1" dirty="0"/>
          </a:p>
        </p:txBody>
      </p:sp>
      <p:sp>
        <p:nvSpPr>
          <p:cNvPr id="23" name="TextBox 22"/>
          <p:cNvSpPr txBox="1"/>
          <p:nvPr/>
        </p:nvSpPr>
        <p:spPr>
          <a:xfrm>
            <a:off x="4929190" y="4929198"/>
            <a:ext cx="500066" cy="584775"/>
          </a:xfrm>
          <a:prstGeom prst="rect">
            <a:avLst/>
          </a:prstGeom>
          <a:noFill/>
        </p:spPr>
        <p:txBody>
          <a:bodyPr wrap="square" rtlCol="0">
            <a:spAutoFit/>
          </a:bodyPr>
          <a:lstStyle/>
          <a:p>
            <a:r>
              <a:rPr lang="ru-RU" sz="3200" b="1" dirty="0" smtClean="0"/>
              <a:t>В</a:t>
            </a:r>
            <a:endParaRPr lang="ru-RU" sz="3200" b="1" dirty="0"/>
          </a:p>
        </p:txBody>
      </p:sp>
      <p:graphicFrame>
        <p:nvGraphicFramePr>
          <p:cNvPr id="2050" name="Object 1024"/>
          <p:cNvGraphicFramePr>
            <a:graphicFrameLocks noChangeAspect="1"/>
          </p:cNvGraphicFramePr>
          <p:nvPr/>
        </p:nvGraphicFramePr>
        <p:xfrm>
          <a:off x="4841875" y="2724150"/>
          <a:ext cx="3013075" cy="749300"/>
        </p:xfrm>
        <a:graphic>
          <a:graphicData uri="http://schemas.openxmlformats.org/presentationml/2006/ole">
            <mc:AlternateContent xmlns:mc="http://schemas.openxmlformats.org/markup-compatibility/2006">
              <mc:Choice xmlns:v="urn:schemas-microsoft-com:vml" Requires="v">
                <p:oleObj spid="_x0000_s2051" name="Формула" r:id="rId3" imgW="1028520" imgH="253800" progId="Equation.3">
                  <p:embed/>
                </p:oleObj>
              </mc:Choice>
              <mc:Fallback>
                <p:oleObj name="Формула" r:id="rId3" imgW="1028520" imgH="253800" progId="Equation.3">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41875" y="2724150"/>
                        <a:ext cx="3013075" cy="74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TextBox 24"/>
          <p:cNvSpPr txBox="1"/>
          <p:nvPr/>
        </p:nvSpPr>
        <p:spPr>
          <a:xfrm>
            <a:off x="4071934" y="4857760"/>
            <a:ext cx="428628" cy="584775"/>
          </a:xfrm>
          <a:prstGeom prst="rect">
            <a:avLst/>
          </a:prstGeom>
          <a:noFill/>
        </p:spPr>
        <p:txBody>
          <a:bodyPr wrap="square" rtlCol="0">
            <a:spAutoFit/>
          </a:bodyPr>
          <a:lstStyle/>
          <a:p>
            <a:r>
              <a:rPr lang="ru-RU" sz="3200" b="1" dirty="0" err="1" smtClean="0"/>
              <a:t>х</a:t>
            </a:r>
            <a:endParaRPr lang="ru-RU" sz="3200" b="1" dirty="0"/>
          </a:p>
        </p:txBody>
      </p:sp>
      <p:sp>
        <p:nvSpPr>
          <p:cNvPr id="26" name="TextBox 25"/>
          <p:cNvSpPr txBox="1"/>
          <p:nvPr/>
        </p:nvSpPr>
        <p:spPr>
          <a:xfrm>
            <a:off x="3214678" y="3929066"/>
            <a:ext cx="428628" cy="584775"/>
          </a:xfrm>
          <a:prstGeom prst="rect">
            <a:avLst/>
          </a:prstGeom>
          <a:noFill/>
        </p:spPr>
        <p:txBody>
          <a:bodyPr wrap="square" rtlCol="0">
            <a:spAutoFit/>
          </a:bodyPr>
          <a:lstStyle/>
          <a:p>
            <a:r>
              <a:rPr lang="ru-RU" sz="3200" b="1" dirty="0" smtClean="0"/>
              <a:t>у</a:t>
            </a:r>
            <a:endParaRPr lang="ru-RU" sz="32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928694"/>
          </a:xfrm>
        </p:spPr>
        <p:txBody>
          <a:bodyPr>
            <a:normAutofit fontScale="90000"/>
          </a:bodyPr>
          <a:lstStyle/>
          <a:p>
            <a:pPr algn="ctr"/>
            <a:r>
              <a:rPr lang="ru-RU" sz="3600" dirty="0" smtClean="0">
                <a:solidFill>
                  <a:schemeClr val="tx1"/>
                </a:solidFill>
                <a:cs typeface="Times New Roman" pitchFamily="18" charset="0"/>
              </a:rPr>
              <a:t>Иерархические</a:t>
            </a:r>
            <a:r>
              <a:rPr lang="ru-RU" sz="3600" dirty="0" smtClean="0">
                <a:solidFill>
                  <a:schemeClr val="tx1"/>
                </a:solidFill>
                <a:latin typeface="Times New Roman" pitchFamily="18" charset="0"/>
                <a:cs typeface="Times New Roman" pitchFamily="18" charset="0"/>
              </a:rPr>
              <a:t> </a:t>
            </a:r>
            <a:r>
              <a:rPr lang="ru-RU" sz="3600" dirty="0" smtClean="0">
                <a:solidFill>
                  <a:schemeClr val="tx1"/>
                </a:solidFill>
                <a:cs typeface="Times New Roman" pitchFamily="18" charset="0"/>
              </a:rPr>
              <a:t>методы.</a:t>
            </a:r>
            <a:br>
              <a:rPr lang="ru-RU" sz="3600" dirty="0" smtClean="0">
                <a:solidFill>
                  <a:schemeClr val="tx1"/>
                </a:solidFill>
                <a:cs typeface="Times New Roman" pitchFamily="18" charset="0"/>
              </a:rPr>
            </a:br>
            <a:r>
              <a:rPr lang="ru-RU" sz="3600" dirty="0" smtClean="0">
                <a:solidFill>
                  <a:schemeClr val="tx1"/>
                </a:solidFill>
                <a:cs typeface="Times New Roman" pitchFamily="18" charset="0"/>
              </a:rPr>
              <a:t>Меры сходства (расстояния)</a:t>
            </a:r>
            <a:endParaRPr lang="ru-RU" sz="3600" dirty="0">
              <a:solidFill>
                <a:schemeClr val="tx1"/>
              </a:solidFill>
              <a:effectLst/>
            </a:endParaRPr>
          </a:p>
        </p:txBody>
      </p:sp>
      <p:sp>
        <p:nvSpPr>
          <p:cNvPr id="3" name="Подзаголовок 2"/>
          <p:cNvSpPr>
            <a:spLocks noGrp="1"/>
          </p:cNvSpPr>
          <p:nvPr>
            <p:ph type="subTitle" idx="1"/>
          </p:nvPr>
        </p:nvSpPr>
        <p:spPr>
          <a:xfrm>
            <a:off x="2357422" y="2714620"/>
            <a:ext cx="6429420" cy="3571900"/>
          </a:xfrm>
        </p:spPr>
        <p:txBody>
          <a:bodyPr>
            <a:noAutofit/>
          </a:bodyPr>
          <a:lstStyle/>
          <a:p>
            <a:pPr>
              <a:spcBef>
                <a:spcPts val="0"/>
              </a:spcBef>
            </a:pPr>
            <a:r>
              <a:rPr lang="ru-RU" sz="3200" dirty="0" smtClean="0">
                <a:solidFill>
                  <a:schemeClr val="tx1"/>
                </a:solidFill>
                <a:latin typeface="Times New Roman" pitchFamily="18" charset="0"/>
                <a:cs typeface="Times New Roman" pitchFamily="18" charset="0"/>
                <a:sym typeface="Wingdings" pitchFamily="2" charset="2"/>
              </a:rPr>
              <a:t></a:t>
            </a:r>
            <a:r>
              <a:rPr lang="ru-RU" sz="3200" dirty="0" smtClean="0">
                <a:solidFill>
                  <a:schemeClr val="tx1"/>
                </a:solidFill>
                <a:latin typeface="Times New Roman" pitchFamily="18" charset="0"/>
                <a:cs typeface="Times New Roman" pitchFamily="18" charset="0"/>
              </a:rPr>
              <a:t> Квадрат евклидовой метрики (евклидова расстояния).</a:t>
            </a:r>
          </a:p>
          <a:p>
            <a:pPr>
              <a:spcBef>
                <a:spcPts val="0"/>
              </a:spcBef>
            </a:pPr>
            <a:endParaRPr lang="ru-RU" sz="3200" dirty="0" smtClean="0">
              <a:solidFill>
                <a:schemeClr val="tx1"/>
              </a:solidFill>
              <a:latin typeface="Times New Roman" pitchFamily="18" charset="0"/>
              <a:cs typeface="Times New Roman" pitchFamily="18" charset="0"/>
            </a:endParaRPr>
          </a:p>
        </p:txBody>
      </p:sp>
      <p:graphicFrame>
        <p:nvGraphicFramePr>
          <p:cNvPr id="3074" name="Object 1024"/>
          <p:cNvGraphicFramePr>
            <a:graphicFrameLocks noChangeAspect="1"/>
          </p:cNvGraphicFramePr>
          <p:nvPr/>
        </p:nvGraphicFramePr>
        <p:xfrm>
          <a:off x="4071934" y="4214818"/>
          <a:ext cx="2641600" cy="600075"/>
        </p:xfrm>
        <a:graphic>
          <a:graphicData uri="http://schemas.openxmlformats.org/presentationml/2006/ole">
            <mc:AlternateContent xmlns:mc="http://schemas.openxmlformats.org/markup-compatibility/2006">
              <mc:Choice xmlns:v="urn:schemas-microsoft-com:vml" Requires="v">
                <p:oleObj spid="_x0000_s3075" name="Формула" r:id="rId3" imgW="901440" imgH="203040" progId="Equation.3">
                  <p:embed/>
                </p:oleObj>
              </mc:Choice>
              <mc:Fallback>
                <p:oleObj name="Формула" r:id="rId3" imgW="901440" imgH="203040" progId="Equation.3">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1934" y="4214818"/>
                        <a:ext cx="2641600" cy="600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928694"/>
          </a:xfrm>
        </p:spPr>
        <p:txBody>
          <a:bodyPr>
            <a:normAutofit fontScale="90000"/>
          </a:bodyPr>
          <a:lstStyle/>
          <a:p>
            <a:pPr algn="ctr"/>
            <a:r>
              <a:rPr lang="ru-RU" sz="3600" dirty="0" smtClean="0">
                <a:solidFill>
                  <a:schemeClr val="tx1"/>
                </a:solidFill>
                <a:cs typeface="Times New Roman" pitchFamily="18" charset="0"/>
              </a:rPr>
              <a:t>Иерархические</a:t>
            </a:r>
            <a:r>
              <a:rPr lang="ru-RU" sz="3600" dirty="0" smtClean="0">
                <a:solidFill>
                  <a:schemeClr val="tx1"/>
                </a:solidFill>
                <a:latin typeface="Times New Roman" pitchFamily="18" charset="0"/>
                <a:cs typeface="Times New Roman" pitchFamily="18" charset="0"/>
              </a:rPr>
              <a:t> </a:t>
            </a:r>
            <a:r>
              <a:rPr lang="ru-RU" sz="3600" dirty="0" smtClean="0">
                <a:solidFill>
                  <a:schemeClr val="tx1"/>
                </a:solidFill>
                <a:cs typeface="Times New Roman" pitchFamily="18" charset="0"/>
              </a:rPr>
              <a:t>методы.</a:t>
            </a:r>
            <a:br>
              <a:rPr lang="ru-RU" sz="3600" dirty="0" smtClean="0">
                <a:solidFill>
                  <a:schemeClr val="tx1"/>
                </a:solidFill>
                <a:cs typeface="Times New Roman" pitchFamily="18" charset="0"/>
              </a:rPr>
            </a:br>
            <a:r>
              <a:rPr lang="ru-RU" sz="3600" dirty="0" smtClean="0">
                <a:solidFill>
                  <a:schemeClr val="tx1"/>
                </a:solidFill>
                <a:cs typeface="Times New Roman" pitchFamily="18" charset="0"/>
              </a:rPr>
              <a:t>Меры сходства (расстояния)</a:t>
            </a:r>
            <a:endParaRPr lang="ru-RU" sz="3600" dirty="0">
              <a:solidFill>
                <a:schemeClr val="tx1"/>
              </a:solidFill>
              <a:effectLst/>
            </a:endParaRPr>
          </a:p>
        </p:txBody>
      </p:sp>
      <p:sp>
        <p:nvSpPr>
          <p:cNvPr id="3" name="Подзаголовок 2"/>
          <p:cNvSpPr>
            <a:spLocks noGrp="1"/>
          </p:cNvSpPr>
          <p:nvPr>
            <p:ph type="subTitle" idx="1"/>
          </p:nvPr>
        </p:nvSpPr>
        <p:spPr>
          <a:xfrm>
            <a:off x="2357422" y="1643050"/>
            <a:ext cx="6429420" cy="4643470"/>
          </a:xfrm>
        </p:spPr>
        <p:txBody>
          <a:bodyPr>
            <a:noAutofit/>
          </a:bodyPr>
          <a:lstStyle/>
          <a:p>
            <a:pPr algn="just">
              <a:spcBef>
                <a:spcPct val="50000"/>
              </a:spcBef>
            </a:pPr>
            <a:r>
              <a:rPr lang="ru-RU" sz="2800" dirty="0" smtClean="0">
                <a:solidFill>
                  <a:schemeClr val="tx1"/>
                </a:solidFill>
                <a:latin typeface="Times New Roman" pitchFamily="18" charset="0"/>
                <a:cs typeface="Times New Roman" pitchFamily="18" charset="0"/>
                <a:sym typeface="Wingdings" pitchFamily="2" charset="2"/>
              </a:rPr>
              <a:t></a:t>
            </a:r>
            <a:r>
              <a:rPr lang="ru-RU" sz="2800" dirty="0" smtClean="0">
                <a:solidFill>
                  <a:schemeClr val="tx1"/>
                </a:solidFill>
                <a:latin typeface="Times New Roman" pitchFamily="18" charset="0"/>
                <a:cs typeface="Times New Roman" pitchFamily="18" charset="0"/>
              </a:rPr>
              <a:t> Манхэттенское расстояние, или «расстояние городских кварталов». Если бы два объекта были зданиями в городе, то путь от одного к другому пролегал бы вдоль городских улиц, пересекающихся под прямым углом. Пересекать по диагонали квартал или дом нельзя.  Это отличает эту манхэттенскую метрику от прямого кратчайшего маршрута, представляющего евклидову метрику. </a:t>
            </a:r>
            <a:endParaRPr lang="ru-RU"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928694"/>
          </a:xfrm>
        </p:spPr>
        <p:txBody>
          <a:bodyPr>
            <a:normAutofit fontScale="90000"/>
          </a:bodyPr>
          <a:lstStyle/>
          <a:p>
            <a:pPr algn="ctr"/>
            <a:r>
              <a:rPr lang="ru-RU" sz="3600" dirty="0" smtClean="0">
                <a:solidFill>
                  <a:schemeClr val="tx1"/>
                </a:solidFill>
                <a:cs typeface="Times New Roman" pitchFamily="18" charset="0"/>
              </a:rPr>
              <a:t>Иерархические</a:t>
            </a:r>
            <a:r>
              <a:rPr lang="ru-RU" sz="3600" dirty="0" smtClean="0">
                <a:solidFill>
                  <a:schemeClr val="tx1"/>
                </a:solidFill>
                <a:latin typeface="Times New Roman" pitchFamily="18" charset="0"/>
                <a:cs typeface="Times New Roman" pitchFamily="18" charset="0"/>
              </a:rPr>
              <a:t> </a:t>
            </a:r>
            <a:r>
              <a:rPr lang="ru-RU" sz="3600" dirty="0" smtClean="0">
                <a:solidFill>
                  <a:schemeClr val="tx1"/>
                </a:solidFill>
                <a:cs typeface="Times New Roman" pitchFamily="18" charset="0"/>
              </a:rPr>
              <a:t>методы.</a:t>
            </a:r>
            <a:br>
              <a:rPr lang="ru-RU" sz="3600" dirty="0" smtClean="0">
                <a:solidFill>
                  <a:schemeClr val="tx1"/>
                </a:solidFill>
                <a:cs typeface="Times New Roman" pitchFamily="18" charset="0"/>
              </a:rPr>
            </a:br>
            <a:r>
              <a:rPr lang="ru-RU" sz="3600" dirty="0" smtClean="0">
                <a:solidFill>
                  <a:schemeClr val="tx1"/>
                </a:solidFill>
                <a:cs typeface="Times New Roman" pitchFamily="18" charset="0"/>
              </a:rPr>
              <a:t>Меры сходства (расстояния)</a:t>
            </a:r>
            <a:endParaRPr lang="ru-RU" sz="3600" dirty="0">
              <a:solidFill>
                <a:schemeClr val="tx1"/>
              </a:solidFill>
              <a:effectLst/>
            </a:endParaRPr>
          </a:p>
        </p:txBody>
      </p:sp>
      <p:sp>
        <p:nvSpPr>
          <p:cNvPr id="3" name="Подзаголовок 2"/>
          <p:cNvSpPr>
            <a:spLocks noGrp="1"/>
          </p:cNvSpPr>
          <p:nvPr>
            <p:ph type="subTitle" idx="1"/>
          </p:nvPr>
        </p:nvSpPr>
        <p:spPr>
          <a:xfrm>
            <a:off x="2357422" y="1643050"/>
            <a:ext cx="6429420" cy="4643470"/>
          </a:xfrm>
        </p:spPr>
        <p:txBody>
          <a:bodyPr>
            <a:noAutofit/>
          </a:bodyPr>
          <a:lstStyle/>
          <a:p>
            <a:pPr>
              <a:spcBef>
                <a:spcPts val="0"/>
              </a:spcBef>
            </a:pPr>
            <a:r>
              <a:rPr lang="ru-RU" sz="2800" dirty="0" smtClean="0">
                <a:solidFill>
                  <a:schemeClr val="tx1"/>
                </a:solidFill>
                <a:latin typeface="Times New Roman" pitchFamily="18" charset="0"/>
                <a:cs typeface="Times New Roman" pitchFamily="18" charset="0"/>
              </a:rPr>
              <a:t>В этом случае расстояния, которые брались для расчета евклидовой метрики, просто суммируются.</a:t>
            </a:r>
          </a:p>
          <a:p>
            <a:pPr>
              <a:spcBef>
                <a:spcPts val="0"/>
              </a:spcBef>
            </a:pPr>
            <a:endParaRPr lang="ru-RU" sz="3100" dirty="0" smtClean="0">
              <a:solidFill>
                <a:schemeClr val="tx1"/>
              </a:solidFill>
              <a:latin typeface="Times New Roman" pitchFamily="18" charset="0"/>
              <a:cs typeface="Times New Roman" pitchFamily="18" charset="0"/>
            </a:endParaRPr>
          </a:p>
        </p:txBody>
      </p:sp>
      <p:cxnSp>
        <p:nvCxnSpPr>
          <p:cNvPr id="9" name="Прямая со стрелкой 8"/>
          <p:cNvCxnSpPr/>
          <p:nvPr/>
        </p:nvCxnSpPr>
        <p:spPr>
          <a:xfrm>
            <a:off x="3000364" y="6286520"/>
            <a:ext cx="4786346"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rot="5400000" flipH="1" flipV="1">
            <a:off x="1500960" y="4785528"/>
            <a:ext cx="3000396"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rot="5400000">
            <a:off x="2964645" y="5250669"/>
            <a:ext cx="1357322"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3643306" y="5929330"/>
            <a:ext cx="1285884"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rot="16200000" flipH="1">
            <a:off x="3607587" y="4607727"/>
            <a:ext cx="1357322" cy="1285884"/>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050" name="Object 1024"/>
          <p:cNvGraphicFramePr>
            <a:graphicFrameLocks noChangeAspect="1"/>
          </p:cNvGraphicFramePr>
          <p:nvPr/>
        </p:nvGraphicFramePr>
        <p:xfrm>
          <a:off x="5157788" y="3613150"/>
          <a:ext cx="2268537" cy="523875"/>
        </p:xfrm>
        <a:graphic>
          <a:graphicData uri="http://schemas.openxmlformats.org/presentationml/2006/ole">
            <mc:AlternateContent xmlns:mc="http://schemas.openxmlformats.org/markup-compatibility/2006">
              <mc:Choice xmlns:v="urn:schemas-microsoft-com:vml" Requires="v">
                <p:oleObj spid="_x0000_s4099" name="Формула" r:id="rId3" imgW="774360" imgH="177480" progId="Equation.3">
                  <p:embed/>
                </p:oleObj>
              </mc:Choice>
              <mc:Fallback>
                <p:oleObj name="Формула" r:id="rId3" imgW="774360" imgH="177480" progId="Equation.3">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7788" y="3613150"/>
                        <a:ext cx="2268537" cy="523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TextBox 24"/>
          <p:cNvSpPr txBox="1"/>
          <p:nvPr/>
        </p:nvSpPr>
        <p:spPr>
          <a:xfrm>
            <a:off x="4071934" y="5786454"/>
            <a:ext cx="428628" cy="584775"/>
          </a:xfrm>
          <a:prstGeom prst="rect">
            <a:avLst/>
          </a:prstGeom>
          <a:noFill/>
        </p:spPr>
        <p:txBody>
          <a:bodyPr wrap="square" rtlCol="0">
            <a:spAutoFit/>
          </a:bodyPr>
          <a:lstStyle/>
          <a:p>
            <a:r>
              <a:rPr lang="ru-RU" sz="3200" b="1" dirty="0" err="1" smtClean="0"/>
              <a:t>х</a:t>
            </a:r>
            <a:endParaRPr lang="ru-RU" sz="3200" b="1" dirty="0"/>
          </a:p>
        </p:txBody>
      </p:sp>
      <p:sp>
        <p:nvSpPr>
          <p:cNvPr id="26" name="TextBox 25"/>
          <p:cNvSpPr txBox="1"/>
          <p:nvPr/>
        </p:nvSpPr>
        <p:spPr>
          <a:xfrm>
            <a:off x="3143240" y="4929198"/>
            <a:ext cx="428628" cy="584775"/>
          </a:xfrm>
          <a:prstGeom prst="rect">
            <a:avLst/>
          </a:prstGeom>
          <a:noFill/>
        </p:spPr>
        <p:txBody>
          <a:bodyPr wrap="square" rtlCol="0">
            <a:spAutoFit/>
          </a:bodyPr>
          <a:lstStyle/>
          <a:p>
            <a:r>
              <a:rPr lang="ru-RU" sz="3200" b="1" dirty="0" smtClean="0"/>
              <a:t>у</a:t>
            </a:r>
            <a:endParaRPr lang="ru-RU" sz="3200" b="1" dirty="0"/>
          </a:p>
        </p:txBody>
      </p:sp>
      <p:sp>
        <p:nvSpPr>
          <p:cNvPr id="17" name="Прямоугольник 16"/>
          <p:cNvSpPr/>
          <p:nvPr/>
        </p:nvSpPr>
        <p:spPr>
          <a:xfrm>
            <a:off x="3357554" y="4071942"/>
            <a:ext cx="571504" cy="500066"/>
          </a:xfrm>
          <a:prstGeom prst="rect">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4929190" y="5643578"/>
            <a:ext cx="571504" cy="500066"/>
          </a:xfrm>
          <a:prstGeom prst="rect">
            <a:avLst/>
          </a:prstGeom>
          <a:solidFill>
            <a:schemeClr val="accent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TextBox 19"/>
          <p:cNvSpPr txBox="1"/>
          <p:nvPr/>
        </p:nvSpPr>
        <p:spPr>
          <a:xfrm>
            <a:off x="3428992" y="3500438"/>
            <a:ext cx="500066" cy="584775"/>
          </a:xfrm>
          <a:prstGeom prst="rect">
            <a:avLst/>
          </a:prstGeom>
          <a:noFill/>
        </p:spPr>
        <p:txBody>
          <a:bodyPr wrap="square" rtlCol="0">
            <a:spAutoFit/>
          </a:bodyPr>
          <a:lstStyle/>
          <a:p>
            <a:r>
              <a:rPr lang="ru-RU" sz="3200" b="1" dirty="0" smtClean="0"/>
              <a:t>А</a:t>
            </a:r>
            <a:endParaRPr lang="ru-RU" sz="3200" b="1" dirty="0"/>
          </a:p>
        </p:txBody>
      </p:sp>
      <p:sp>
        <p:nvSpPr>
          <p:cNvPr id="24" name="TextBox 23"/>
          <p:cNvSpPr txBox="1"/>
          <p:nvPr/>
        </p:nvSpPr>
        <p:spPr>
          <a:xfrm>
            <a:off x="5500694" y="5572141"/>
            <a:ext cx="571504" cy="584775"/>
          </a:xfrm>
          <a:prstGeom prst="rect">
            <a:avLst/>
          </a:prstGeom>
          <a:noFill/>
        </p:spPr>
        <p:txBody>
          <a:bodyPr wrap="square" rtlCol="0">
            <a:spAutoFit/>
          </a:bodyPr>
          <a:lstStyle/>
          <a:p>
            <a:r>
              <a:rPr lang="ru-RU" sz="3200" b="1" dirty="0" smtClean="0"/>
              <a:t>В</a:t>
            </a:r>
            <a:endParaRPr lang="ru-RU" sz="32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928694"/>
          </a:xfrm>
        </p:spPr>
        <p:txBody>
          <a:bodyPr>
            <a:normAutofit fontScale="90000"/>
          </a:bodyPr>
          <a:lstStyle/>
          <a:p>
            <a:pPr algn="ctr"/>
            <a:r>
              <a:rPr lang="ru-RU" sz="3600" dirty="0" smtClean="0">
                <a:solidFill>
                  <a:schemeClr val="tx1"/>
                </a:solidFill>
                <a:cs typeface="Times New Roman" pitchFamily="18" charset="0"/>
              </a:rPr>
              <a:t>Иерархические</a:t>
            </a:r>
            <a:r>
              <a:rPr lang="ru-RU" sz="3600" dirty="0" smtClean="0">
                <a:solidFill>
                  <a:schemeClr val="tx1"/>
                </a:solidFill>
                <a:latin typeface="Times New Roman" pitchFamily="18" charset="0"/>
                <a:cs typeface="Times New Roman" pitchFamily="18" charset="0"/>
              </a:rPr>
              <a:t> </a:t>
            </a:r>
            <a:r>
              <a:rPr lang="ru-RU" sz="3600" dirty="0" smtClean="0">
                <a:solidFill>
                  <a:schemeClr val="tx1"/>
                </a:solidFill>
                <a:cs typeface="Times New Roman" pitchFamily="18" charset="0"/>
              </a:rPr>
              <a:t>методы.</a:t>
            </a:r>
            <a:br>
              <a:rPr lang="ru-RU" sz="3600" dirty="0" smtClean="0">
                <a:solidFill>
                  <a:schemeClr val="tx1"/>
                </a:solidFill>
                <a:cs typeface="Times New Roman" pitchFamily="18" charset="0"/>
              </a:rPr>
            </a:br>
            <a:r>
              <a:rPr lang="ru-RU" sz="3600" dirty="0" smtClean="0">
                <a:solidFill>
                  <a:schemeClr val="tx1"/>
                </a:solidFill>
                <a:cs typeface="Times New Roman" pitchFamily="18" charset="0"/>
              </a:rPr>
              <a:t>Меры сходства (расстояния)</a:t>
            </a:r>
            <a:endParaRPr lang="ru-RU" sz="3600" dirty="0">
              <a:solidFill>
                <a:schemeClr val="tx1"/>
              </a:solidFill>
              <a:effectLst/>
            </a:endParaRPr>
          </a:p>
        </p:txBody>
      </p:sp>
      <p:sp>
        <p:nvSpPr>
          <p:cNvPr id="3" name="Подзаголовок 2"/>
          <p:cNvSpPr>
            <a:spLocks noGrp="1"/>
          </p:cNvSpPr>
          <p:nvPr>
            <p:ph type="subTitle" idx="1"/>
          </p:nvPr>
        </p:nvSpPr>
        <p:spPr>
          <a:xfrm>
            <a:off x="2357422" y="1785926"/>
            <a:ext cx="6429420" cy="4500594"/>
          </a:xfrm>
        </p:spPr>
        <p:txBody>
          <a:bodyPr>
            <a:noAutofit/>
          </a:bodyPr>
          <a:lstStyle/>
          <a:p>
            <a:pPr algn="just">
              <a:spcBef>
                <a:spcPts val="1200"/>
              </a:spcBef>
            </a:pPr>
            <a:r>
              <a:rPr lang="ru-RU" sz="3200" dirty="0" smtClean="0">
                <a:solidFill>
                  <a:schemeClr val="tx1"/>
                </a:solidFill>
                <a:latin typeface="Times New Roman" pitchFamily="18" charset="0"/>
                <a:cs typeface="Times New Roman" pitchFamily="18" charset="0"/>
                <a:sym typeface="Wingdings" pitchFamily="2" charset="2"/>
              </a:rPr>
              <a:t></a:t>
            </a:r>
            <a:r>
              <a:rPr lang="ru-RU" sz="3200" dirty="0" smtClean="0">
                <a:solidFill>
                  <a:schemeClr val="tx1"/>
                </a:solidFill>
                <a:latin typeface="Times New Roman" pitchFamily="18" charset="0"/>
                <a:cs typeface="Times New Roman" pitchFamily="18" charset="0"/>
              </a:rPr>
              <a:t> Метрика Чебышева</a:t>
            </a:r>
          </a:p>
          <a:p>
            <a:pPr algn="just">
              <a:spcBef>
                <a:spcPts val="1200"/>
              </a:spcBef>
            </a:pPr>
            <a:r>
              <a:rPr lang="ru-RU" sz="3200" dirty="0" smtClean="0">
                <a:solidFill>
                  <a:schemeClr val="tx1"/>
                </a:solidFill>
                <a:latin typeface="Times New Roman" pitchFamily="18" charset="0"/>
                <a:cs typeface="Times New Roman" pitchFamily="18" charset="0"/>
                <a:sym typeface="Wingdings" pitchFamily="2" charset="2"/>
              </a:rPr>
              <a:t></a:t>
            </a:r>
            <a:r>
              <a:rPr lang="ru-RU" sz="3200" dirty="0" smtClean="0">
                <a:solidFill>
                  <a:schemeClr val="tx1"/>
                </a:solidFill>
                <a:latin typeface="Times New Roman" pitchFamily="18" charset="0"/>
                <a:cs typeface="Times New Roman" pitchFamily="18" charset="0"/>
              </a:rPr>
              <a:t> 1 - коэффициент корреляции Пирсона (1-</a:t>
            </a:r>
            <a:r>
              <a:rPr lang="en-US" sz="3200" dirty="0" smtClean="0">
                <a:solidFill>
                  <a:schemeClr val="tx1"/>
                </a:solidFill>
                <a:latin typeface="Times New Roman" pitchFamily="18" charset="0"/>
                <a:cs typeface="Times New Roman" pitchFamily="18" charset="0"/>
              </a:rPr>
              <a:t>r</a:t>
            </a:r>
            <a:r>
              <a:rPr lang="ru-RU" sz="3200" dirty="0" smtClean="0">
                <a:solidFill>
                  <a:schemeClr val="tx1"/>
                </a:solidFill>
                <a:latin typeface="Times New Roman" pitchFamily="18" charset="0"/>
                <a:cs typeface="Times New Roman" pitchFamily="18" charset="0"/>
              </a:rPr>
              <a:t>) </a:t>
            </a:r>
          </a:p>
          <a:p>
            <a:pPr algn="just">
              <a:spcBef>
                <a:spcPts val="1200"/>
              </a:spcBef>
            </a:pPr>
            <a:r>
              <a:rPr lang="ru-RU" sz="3200" dirty="0" smtClean="0">
                <a:solidFill>
                  <a:schemeClr val="tx1"/>
                </a:solidFill>
                <a:latin typeface="Times New Roman" pitchFamily="18" charset="0"/>
                <a:cs typeface="Times New Roman" pitchFamily="18" charset="0"/>
                <a:sym typeface="Wingdings" pitchFamily="2" charset="2"/>
              </a:rPr>
              <a:t></a:t>
            </a:r>
            <a:r>
              <a:rPr lang="ru-RU" sz="3200" dirty="0" smtClean="0">
                <a:solidFill>
                  <a:schemeClr val="tx1"/>
                </a:solidFill>
                <a:latin typeface="Times New Roman" pitchFamily="18" charset="0"/>
                <a:cs typeface="Times New Roman" pitchFamily="18" charset="0"/>
              </a:rPr>
              <a:t> </a:t>
            </a:r>
            <a:r>
              <a:rPr lang="en-US" sz="3200" dirty="0" smtClean="0">
                <a:solidFill>
                  <a:schemeClr val="tx1"/>
                </a:solidFill>
                <a:latin typeface="Times New Roman" pitchFamily="18" charset="0"/>
                <a:cs typeface="Times New Roman" pitchFamily="18" charset="0"/>
              </a:rPr>
              <a:t>1 - </a:t>
            </a:r>
            <a:r>
              <a:rPr lang="ru-RU" sz="3200" smtClean="0">
                <a:solidFill>
                  <a:schemeClr val="tx1"/>
                </a:solidFill>
                <a:latin typeface="Times New Roman" pitchFamily="18" charset="0"/>
                <a:cs typeface="Times New Roman" pitchFamily="18" charset="0"/>
              </a:rPr>
              <a:t>коэффициент </a:t>
            </a:r>
            <a:r>
              <a:rPr lang="ru-RU" sz="3200" dirty="0" err="1" smtClean="0">
                <a:solidFill>
                  <a:schemeClr val="tx1"/>
                </a:solidFill>
                <a:latin typeface="Times New Roman" pitchFamily="18" charset="0"/>
                <a:cs typeface="Times New Roman" pitchFamily="18" charset="0"/>
              </a:rPr>
              <a:t>совстречаемости</a:t>
            </a:r>
            <a:r>
              <a:rPr lang="ru-RU" sz="3200" dirty="0" smtClean="0">
                <a:solidFill>
                  <a:schemeClr val="tx1"/>
                </a:solidFill>
                <a:latin typeface="Times New Roman" pitchFamily="18" charset="0"/>
                <a:cs typeface="Times New Roman" pitchFamily="18" charset="0"/>
              </a:rPr>
              <a:t> – метрика, наиболее пригодная для данных, представленных в шкале наименований</a:t>
            </a:r>
          </a:p>
          <a:p>
            <a:pPr algn="just">
              <a:spcBef>
                <a:spcPts val="1200"/>
              </a:spcBef>
            </a:pPr>
            <a:r>
              <a:rPr lang="ru-RU" sz="3200" dirty="0" smtClean="0">
                <a:solidFill>
                  <a:schemeClr val="tx1"/>
                </a:solidFill>
                <a:latin typeface="Times New Roman" pitchFamily="18" charset="0"/>
                <a:cs typeface="Times New Roman" pitchFamily="18" charset="0"/>
                <a:sym typeface="Wingdings" pitchFamily="2" charset="2"/>
              </a:rPr>
              <a:t> </a:t>
            </a:r>
            <a:r>
              <a:rPr lang="ru-RU" sz="3200" dirty="0" smtClean="0">
                <a:solidFill>
                  <a:schemeClr val="tx1"/>
                </a:solidFill>
                <a:latin typeface="Times New Roman" pitchFamily="18" charset="0"/>
                <a:cs typeface="Times New Roman" pitchFamily="18" charset="0"/>
              </a:rPr>
              <a:t> Метрика </a:t>
            </a:r>
            <a:r>
              <a:rPr lang="ru-RU" sz="3200" dirty="0" err="1" smtClean="0">
                <a:solidFill>
                  <a:schemeClr val="tx1"/>
                </a:solidFill>
                <a:latin typeface="Times New Roman" pitchFamily="18" charset="0"/>
                <a:cs typeface="Times New Roman" pitchFamily="18" charset="0"/>
              </a:rPr>
              <a:t>Минковского</a:t>
            </a:r>
            <a:endParaRPr lang="ru-RU" sz="3200" dirty="0" smtClean="0">
              <a:solidFill>
                <a:schemeClr val="tx1"/>
              </a:solidFill>
              <a:latin typeface="Times New Roman" pitchFamily="18" charset="0"/>
              <a:cs typeface="Times New Roman" pitchFamily="18" charset="0"/>
            </a:endParaRPr>
          </a:p>
          <a:p>
            <a:pPr algn="just">
              <a:spcBef>
                <a:spcPct val="50000"/>
              </a:spcBef>
            </a:pPr>
            <a:endParaRPr lang="ru-RU" sz="32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928694"/>
          </a:xfrm>
        </p:spPr>
        <p:txBody>
          <a:bodyPr>
            <a:normAutofit fontScale="90000"/>
          </a:bodyPr>
          <a:lstStyle/>
          <a:p>
            <a:pPr algn="ctr"/>
            <a:r>
              <a:rPr lang="ru-RU" sz="3600" dirty="0" smtClean="0">
                <a:solidFill>
                  <a:schemeClr val="tx1"/>
                </a:solidFill>
                <a:cs typeface="Times New Roman" pitchFamily="18" charset="0"/>
              </a:rPr>
              <a:t>Иерархические</a:t>
            </a:r>
            <a:r>
              <a:rPr lang="ru-RU" sz="3600" dirty="0" smtClean="0">
                <a:solidFill>
                  <a:schemeClr val="tx1"/>
                </a:solidFill>
                <a:latin typeface="Times New Roman" pitchFamily="18" charset="0"/>
                <a:cs typeface="Times New Roman" pitchFamily="18" charset="0"/>
              </a:rPr>
              <a:t> </a:t>
            </a:r>
            <a:r>
              <a:rPr lang="ru-RU" sz="3600" dirty="0" smtClean="0">
                <a:solidFill>
                  <a:schemeClr val="tx1"/>
                </a:solidFill>
                <a:cs typeface="Times New Roman" pitchFamily="18" charset="0"/>
              </a:rPr>
              <a:t>методы.</a:t>
            </a:r>
            <a:br>
              <a:rPr lang="ru-RU" sz="3600" dirty="0" smtClean="0">
                <a:solidFill>
                  <a:schemeClr val="tx1"/>
                </a:solidFill>
                <a:cs typeface="Times New Roman" pitchFamily="18" charset="0"/>
              </a:rPr>
            </a:br>
            <a:r>
              <a:rPr lang="ru-RU" sz="3600" dirty="0" smtClean="0">
                <a:solidFill>
                  <a:schemeClr val="tx1"/>
                </a:solidFill>
                <a:cs typeface="Times New Roman" pitchFamily="18" charset="0"/>
              </a:rPr>
              <a:t>Меры сходства (расстояния)</a:t>
            </a:r>
            <a:endParaRPr lang="ru-RU" sz="3600" dirty="0">
              <a:solidFill>
                <a:schemeClr val="tx1"/>
              </a:solidFill>
              <a:effectLst/>
            </a:endParaRPr>
          </a:p>
        </p:txBody>
      </p:sp>
      <p:sp>
        <p:nvSpPr>
          <p:cNvPr id="3" name="Подзаголовок 2"/>
          <p:cNvSpPr>
            <a:spLocks noGrp="1"/>
          </p:cNvSpPr>
          <p:nvPr>
            <p:ph type="subTitle" idx="1"/>
          </p:nvPr>
        </p:nvSpPr>
        <p:spPr>
          <a:xfrm>
            <a:off x="2357422" y="1928802"/>
            <a:ext cx="6429420" cy="4357718"/>
          </a:xfrm>
        </p:spPr>
        <p:txBody>
          <a:bodyPr>
            <a:noAutofit/>
          </a:bodyPr>
          <a:lstStyle/>
          <a:p>
            <a:pPr>
              <a:spcBef>
                <a:spcPts val="0"/>
              </a:spcBef>
            </a:pPr>
            <a:r>
              <a:rPr lang="ru-RU" sz="3200" dirty="0" smtClean="0">
                <a:solidFill>
                  <a:schemeClr val="tx1"/>
                </a:solidFill>
                <a:latin typeface="Times New Roman" pitchFamily="18" charset="0"/>
                <a:cs typeface="Times New Roman" pitchFamily="18" charset="0"/>
              </a:rPr>
              <a:t>Однозначного ответа на вопрос, какую из мер сходства выбрать, не существует. Ответ зависит от типа данных и решаемой задачи.</a:t>
            </a:r>
          </a:p>
          <a:p>
            <a:pPr>
              <a:spcBef>
                <a:spcPts val="0"/>
              </a:spcBef>
            </a:pPr>
            <a:endParaRPr lang="ru-RU" sz="3200" dirty="0" smtClean="0">
              <a:solidFill>
                <a:schemeClr val="tx1"/>
              </a:solidFill>
              <a:latin typeface="Times New Roman" pitchFamily="18" charset="0"/>
              <a:cs typeface="Times New Roman" pitchFamily="18" charset="0"/>
            </a:endParaRPr>
          </a:p>
          <a:p>
            <a:pPr>
              <a:spcBef>
                <a:spcPts val="0"/>
              </a:spcBef>
            </a:pPr>
            <a:r>
              <a:rPr lang="ru-RU" sz="3200" dirty="0" smtClean="0">
                <a:solidFill>
                  <a:schemeClr val="tx1"/>
                </a:solidFill>
                <a:latin typeface="Times New Roman" pitchFamily="18" charset="0"/>
                <a:cs typeface="Times New Roman" pitchFamily="18" charset="0"/>
              </a:rPr>
              <a:t>Как показывает практика, выбор меры сходства не оказывает большого влияния на решение.</a:t>
            </a:r>
          </a:p>
          <a:p>
            <a:pPr algn="just">
              <a:spcBef>
                <a:spcPct val="50000"/>
              </a:spcBef>
            </a:pPr>
            <a:endParaRPr lang="ru-RU" sz="3200" dirty="0">
              <a:solidFill>
                <a:schemeClr val="tx1"/>
              </a:solidFill>
              <a:latin typeface="Times New Roman" pitchFamily="18" charset="0"/>
              <a:cs typeface="Times New Roman" pitchFamily="18" charset="0"/>
            </a:endParaRPr>
          </a:p>
        </p:txBody>
      </p:sp>
      <p:pic>
        <p:nvPicPr>
          <p:cNvPr id="5122" name="Picture 2" descr="D:\Статистика\Наши зачетные семинары\Картинки для презент-и\магистр.jpeg"/>
          <p:cNvPicPr>
            <a:picLocks noChangeAspect="1" noChangeArrowheads="1"/>
          </p:cNvPicPr>
          <p:nvPr/>
        </p:nvPicPr>
        <p:blipFill>
          <a:blip r:embed="rId2" cstate="print"/>
          <a:srcRect/>
          <a:stretch>
            <a:fillRect/>
          </a:stretch>
        </p:blipFill>
        <p:spPr bwMode="auto">
          <a:xfrm>
            <a:off x="214282" y="4286256"/>
            <a:ext cx="2131234" cy="1763779"/>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928694"/>
          </a:xfrm>
        </p:spPr>
        <p:txBody>
          <a:bodyPr>
            <a:normAutofit fontScale="90000"/>
          </a:bodyPr>
          <a:lstStyle/>
          <a:p>
            <a:pPr algn="ctr"/>
            <a:r>
              <a:rPr lang="ru-RU" sz="3600" dirty="0" smtClean="0">
                <a:solidFill>
                  <a:schemeClr val="tx1"/>
                </a:solidFill>
                <a:cs typeface="Times New Roman" pitchFamily="18" charset="0"/>
              </a:rPr>
              <a:t>Иерархические</a:t>
            </a:r>
            <a:r>
              <a:rPr lang="ru-RU" sz="3600" dirty="0" smtClean="0">
                <a:solidFill>
                  <a:schemeClr val="tx1"/>
                </a:solidFill>
                <a:latin typeface="Times New Roman" pitchFamily="18" charset="0"/>
                <a:cs typeface="Times New Roman" pitchFamily="18" charset="0"/>
              </a:rPr>
              <a:t> </a:t>
            </a:r>
            <a:r>
              <a:rPr lang="ru-RU" sz="3600" dirty="0" smtClean="0">
                <a:solidFill>
                  <a:schemeClr val="tx1"/>
                </a:solidFill>
                <a:cs typeface="Times New Roman" pitchFamily="18" charset="0"/>
              </a:rPr>
              <a:t>методы.</a:t>
            </a:r>
            <a:br>
              <a:rPr lang="ru-RU" sz="3600" dirty="0" smtClean="0">
                <a:solidFill>
                  <a:schemeClr val="tx1"/>
                </a:solidFill>
                <a:cs typeface="Times New Roman" pitchFamily="18" charset="0"/>
              </a:rPr>
            </a:br>
            <a:r>
              <a:rPr lang="ru-RU" sz="3600" dirty="0" smtClean="0">
                <a:solidFill>
                  <a:schemeClr val="tx1"/>
                </a:solidFill>
                <a:cs typeface="Times New Roman" pitchFamily="18" charset="0"/>
              </a:rPr>
              <a:t>Правила объединения</a:t>
            </a:r>
            <a:endParaRPr lang="ru-RU" sz="3600" dirty="0">
              <a:solidFill>
                <a:schemeClr val="tx1"/>
              </a:solidFill>
              <a:effectLst/>
            </a:endParaRPr>
          </a:p>
        </p:txBody>
      </p:sp>
      <p:sp>
        <p:nvSpPr>
          <p:cNvPr id="3" name="Подзаголовок 2"/>
          <p:cNvSpPr>
            <a:spLocks noGrp="1"/>
          </p:cNvSpPr>
          <p:nvPr>
            <p:ph type="subTitle" idx="1"/>
          </p:nvPr>
        </p:nvSpPr>
        <p:spPr>
          <a:xfrm>
            <a:off x="2357422" y="1928802"/>
            <a:ext cx="6429420" cy="4357718"/>
          </a:xfrm>
        </p:spPr>
        <p:txBody>
          <a:bodyPr>
            <a:noAutofit/>
          </a:bodyPr>
          <a:lstStyle/>
          <a:p>
            <a:pPr>
              <a:spcBef>
                <a:spcPct val="50000"/>
              </a:spcBef>
            </a:pPr>
            <a:r>
              <a:rPr lang="ru-RU" sz="3200" dirty="0" smtClean="0">
                <a:solidFill>
                  <a:schemeClr val="tx1"/>
                </a:solidFill>
                <a:latin typeface="Times New Roman" pitchFamily="18" charset="0"/>
                <a:cs typeface="Times New Roman" pitchFamily="18" charset="0"/>
                <a:sym typeface="Wingdings" pitchFamily="2" charset="2"/>
              </a:rPr>
              <a:t> </a:t>
            </a:r>
            <a:r>
              <a:rPr lang="ru-RU" sz="3200" u="sng" dirty="0" smtClean="0">
                <a:solidFill>
                  <a:schemeClr val="tx1"/>
                </a:solidFill>
                <a:latin typeface="Times New Roman" pitchFamily="18" charset="0"/>
                <a:cs typeface="Times New Roman" pitchFamily="18" charset="0"/>
              </a:rPr>
              <a:t>Метод одиночной связи</a:t>
            </a:r>
            <a:r>
              <a:rPr lang="ru-RU" sz="3200" dirty="0" smtClean="0">
                <a:solidFill>
                  <a:schemeClr val="tx1"/>
                </a:solidFill>
                <a:latin typeface="Times New Roman" pitchFamily="18" charset="0"/>
                <a:cs typeface="Times New Roman" pitchFamily="18" charset="0"/>
              </a:rPr>
              <a:t> (</a:t>
            </a:r>
            <a:r>
              <a:rPr lang="ru-RU" sz="3200" u="sng" dirty="0" smtClean="0">
                <a:solidFill>
                  <a:schemeClr val="tx1"/>
                </a:solidFill>
                <a:latin typeface="Times New Roman" pitchFamily="18" charset="0"/>
                <a:cs typeface="Times New Roman" pitchFamily="18" charset="0"/>
              </a:rPr>
              <a:t>метод «ближайшего соседа»</a:t>
            </a:r>
            <a:r>
              <a:rPr lang="ru-RU" sz="3200" dirty="0" smtClean="0">
                <a:solidFill>
                  <a:schemeClr val="tx1"/>
                </a:solidFill>
                <a:latin typeface="Times New Roman" pitchFamily="18" charset="0"/>
                <a:cs typeface="Times New Roman" pitchFamily="18" charset="0"/>
              </a:rPr>
              <a:t>) (</a:t>
            </a:r>
            <a:r>
              <a:rPr lang="en-US" sz="3200" dirty="0" smtClean="0">
                <a:solidFill>
                  <a:schemeClr val="tx1"/>
                </a:solidFill>
                <a:latin typeface="Times New Roman" pitchFamily="18" charset="0"/>
                <a:cs typeface="Times New Roman" pitchFamily="18" charset="0"/>
              </a:rPr>
              <a:t>Single linkage</a:t>
            </a:r>
            <a:r>
              <a:rPr lang="ru-RU" sz="3200" dirty="0" smtClean="0">
                <a:solidFill>
                  <a:schemeClr val="tx1"/>
                </a:solidFill>
                <a:latin typeface="Times New Roman" pitchFamily="18" charset="0"/>
                <a:cs typeface="Times New Roman" pitchFamily="18" charset="0"/>
              </a:rPr>
              <a:t>). Наиболее понятный метод. Первоначально объединяются два объекта, имеющие между собой максимальную меру сходства.</a:t>
            </a:r>
            <a:endParaRPr lang="ru-RU" sz="32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714380"/>
          </a:xfrm>
        </p:spPr>
        <p:txBody>
          <a:bodyPr>
            <a:normAutofit fontScale="90000"/>
          </a:bodyPr>
          <a:lstStyle/>
          <a:p>
            <a:pPr algn="ctr"/>
            <a:r>
              <a:rPr lang="ru-RU" sz="3600" dirty="0" smtClean="0">
                <a:solidFill>
                  <a:schemeClr val="tx1"/>
                </a:solidFill>
                <a:cs typeface="Times New Roman" pitchFamily="18" charset="0"/>
              </a:rPr>
              <a:t>Иерархические</a:t>
            </a:r>
            <a:r>
              <a:rPr lang="ru-RU" sz="3600" dirty="0" smtClean="0">
                <a:solidFill>
                  <a:schemeClr val="tx1"/>
                </a:solidFill>
                <a:latin typeface="Times New Roman" pitchFamily="18" charset="0"/>
                <a:cs typeface="Times New Roman" pitchFamily="18" charset="0"/>
              </a:rPr>
              <a:t> </a:t>
            </a:r>
            <a:r>
              <a:rPr lang="ru-RU" sz="3600" dirty="0" smtClean="0">
                <a:solidFill>
                  <a:schemeClr val="tx1"/>
                </a:solidFill>
                <a:cs typeface="Times New Roman" pitchFamily="18" charset="0"/>
              </a:rPr>
              <a:t>методы.</a:t>
            </a:r>
            <a:br>
              <a:rPr lang="ru-RU" sz="3600" dirty="0" smtClean="0">
                <a:solidFill>
                  <a:schemeClr val="tx1"/>
                </a:solidFill>
                <a:cs typeface="Times New Roman" pitchFamily="18" charset="0"/>
              </a:rPr>
            </a:br>
            <a:r>
              <a:rPr lang="ru-RU" sz="3600" dirty="0" smtClean="0">
                <a:solidFill>
                  <a:schemeClr val="tx1"/>
                </a:solidFill>
                <a:cs typeface="Times New Roman" pitchFamily="18" charset="0"/>
              </a:rPr>
              <a:t>Правила объединения</a:t>
            </a:r>
            <a:endParaRPr lang="ru-RU" sz="3600" dirty="0">
              <a:solidFill>
                <a:schemeClr val="tx1"/>
              </a:solidFill>
              <a:effectLst/>
            </a:endParaRPr>
          </a:p>
        </p:txBody>
      </p:sp>
      <p:sp>
        <p:nvSpPr>
          <p:cNvPr id="3" name="Подзаголовок 2"/>
          <p:cNvSpPr>
            <a:spLocks noGrp="1"/>
          </p:cNvSpPr>
          <p:nvPr>
            <p:ph type="subTitle" idx="1"/>
          </p:nvPr>
        </p:nvSpPr>
        <p:spPr>
          <a:xfrm>
            <a:off x="2357422" y="1357298"/>
            <a:ext cx="6429420" cy="4929222"/>
          </a:xfrm>
        </p:spPr>
        <p:txBody>
          <a:bodyPr>
            <a:noAutofit/>
          </a:bodyPr>
          <a:lstStyle/>
          <a:p>
            <a:pPr>
              <a:spcBef>
                <a:spcPct val="50000"/>
              </a:spcBef>
            </a:pPr>
            <a:r>
              <a:rPr lang="ru-RU" sz="2800" dirty="0" smtClean="0">
                <a:solidFill>
                  <a:schemeClr val="tx1"/>
                </a:solidFill>
                <a:latin typeface="Times New Roman" pitchFamily="18" charset="0"/>
                <a:cs typeface="Times New Roman" pitchFamily="18" charset="0"/>
              </a:rPr>
              <a:t>Далее к ним присоединяется объект с </a:t>
            </a:r>
            <a:r>
              <a:rPr lang="ru-RU"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минимальным расстоянием до ближайшего к нему объекта</a:t>
            </a:r>
            <a:r>
              <a:rPr lang="ru-RU" sz="2800" dirty="0" smtClean="0">
                <a:solidFill>
                  <a:schemeClr val="tx1"/>
                </a:solidFill>
                <a:latin typeface="Times New Roman" pitchFamily="18" charset="0"/>
                <a:cs typeface="Times New Roman" pitchFamily="18" charset="0"/>
              </a:rPr>
              <a:t> данного </a:t>
            </a:r>
            <a:r>
              <a:rPr lang="ru-RU" sz="2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кластера</a:t>
            </a:r>
            <a:r>
              <a:rPr lang="ru-RU" sz="2800" dirty="0" smtClean="0">
                <a:solidFill>
                  <a:schemeClr val="tx1"/>
                </a:solidFill>
                <a:latin typeface="Times New Roman" pitchFamily="18" charset="0"/>
                <a:cs typeface="Times New Roman" pitchFamily="18" charset="0"/>
              </a:rPr>
              <a:t> – до «ближайшего соседа». Таким образом процесс продолжается дальше.</a:t>
            </a:r>
          </a:p>
          <a:p>
            <a:pPr algn="just">
              <a:spcBef>
                <a:spcPct val="50000"/>
              </a:spcBef>
            </a:pPr>
            <a:endParaRPr lang="ru-RU" sz="3200" dirty="0">
              <a:solidFill>
                <a:schemeClr val="tx1"/>
              </a:solidFill>
              <a:latin typeface="Times New Roman" pitchFamily="18" charset="0"/>
              <a:cs typeface="Times New Roman" pitchFamily="18" charset="0"/>
            </a:endParaRPr>
          </a:p>
        </p:txBody>
      </p:sp>
      <p:pic>
        <p:nvPicPr>
          <p:cNvPr id="68612" name="Picture 4" descr="D:\Статистика\Наши зачетные семинары\Кластерный анализ\Схема правил объединения в кластеры.gif"/>
          <p:cNvPicPr>
            <a:picLocks noChangeAspect="1" noChangeArrowheads="1"/>
          </p:cNvPicPr>
          <p:nvPr/>
        </p:nvPicPr>
        <p:blipFill>
          <a:blip r:embed="rId2" cstate="print"/>
          <a:srcRect/>
          <a:stretch>
            <a:fillRect/>
          </a:stretch>
        </p:blipFill>
        <p:spPr bwMode="auto">
          <a:xfrm>
            <a:off x="2786050" y="3571876"/>
            <a:ext cx="6096000" cy="3095625"/>
          </a:xfrm>
          <a:prstGeom prst="rect">
            <a:avLst/>
          </a:prstGeom>
          <a:noFill/>
        </p:spPr>
      </p:pic>
      <p:cxnSp>
        <p:nvCxnSpPr>
          <p:cNvPr id="7" name="Прямая со стрелкой 6"/>
          <p:cNvCxnSpPr/>
          <p:nvPr/>
        </p:nvCxnSpPr>
        <p:spPr>
          <a:xfrm rot="5400000">
            <a:off x="5000628" y="4643446"/>
            <a:ext cx="142876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rot="16200000" flipH="1">
            <a:off x="4750595" y="4822041"/>
            <a:ext cx="571504" cy="500066"/>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rot="5400000">
            <a:off x="6107917" y="4750603"/>
            <a:ext cx="642942" cy="571504"/>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928694"/>
          </a:xfrm>
        </p:spPr>
        <p:txBody>
          <a:bodyPr>
            <a:normAutofit fontScale="90000"/>
          </a:bodyPr>
          <a:lstStyle/>
          <a:p>
            <a:pPr algn="ctr"/>
            <a:r>
              <a:rPr lang="ru-RU" sz="3600" dirty="0" smtClean="0">
                <a:solidFill>
                  <a:schemeClr val="tx1"/>
                </a:solidFill>
                <a:cs typeface="Times New Roman" pitchFamily="18" charset="0"/>
              </a:rPr>
              <a:t>Иерархические</a:t>
            </a:r>
            <a:r>
              <a:rPr lang="ru-RU" sz="3600" dirty="0" smtClean="0">
                <a:solidFill>
                  <a:schemeClr val="tx1"/>
                </a:solidFill>
                <a:latin typeface="Times New Roman" pitchFamily="18" charset="0"/>
                <a:cs typeface="Times New Roman" pitchFamily="18" charset="0"/>
              </a:rPr>
              <a:t> </a:t>
            </a:r>
            <a:r>
              <a:rPr lang="ru-RU" sz="3600" dirty="0" smtClean="0">
                <a:solidFill>
                  <a:schemeClr val="tx1"/>
                </a:solidFill>
                <a:cs typeface="Times New Roman" pitchFamily="18" charset="0"/>
              </a:rPr>
              <a:t>методы.</a:t>
            </a:r>
            <a:br>
              <a:rPr lang="ru-RU" sz="3600" dirty="0" smtClean="0">
                <a:solidFill>
                  <a:schemeClr val="tx1"/>
                </a:solidFill>
                <a:cs typeface="Times New Roman" pitchFamily="18" charset="0"/>
              </a:rPr>
            </a:br>
            <a:r>
              <a:rPr lang="ru-RU" sz="3600" dirty="0" smtClean="0">
                <a:solidFill>
                  <a:schemeClr val="tx1"/>
                </a:solidFill>
                <a:cs typeface="Times New Roman" pitchFamily="18" charset="0"/>
              </a:rPr>
              <a:t>Правила объединения</a:t>
            </a:r>
            <a:endParaRPr lang="ru-RU" sz="3600" dirty="0">
              <a:solidFill>
                <a:schemeClr val="tx1"/>
              </a:solidFill>
              <a:effectLst/>
            </a:endParaRPr>
          </a:p>
        </p:txBody>
      </p:sp>
      <p:sp>
        <p:nvSpPr>
          <p:cNvPr id="3" name="Подзаголовок 2"/>
          <p:cNvSpPr>
            <a:spLocks noGrp="1"/>
          </p:cNvSpPr>
          <p:nvPr>
            <p:ph type="subTitle" idx="1"/>
          </p:nvPr>
        </p:nvSpPr>
        <p:spPr>
          <a:xfrm>
            <a:off x="2357422" y="1643050"/>
            <a:ext cx="6429420" cy="4643470"/>
          </a:xfrm>
        </p:spPr>
        <p:txBody>
          <a:bodyPr>
            <a:noAutofit/>
          </a:bodyPr>
          <a:lstStyle/>
          <a:p>
            <a:pPr>
              <a:spcBef>
                <a:spcPct val="50000"/>
              </a:spcBef>
            </a:pPr>
            <a:r>
              <a:rPr lang="ru-RU" sz="3000" dirty="0" smtClean="0">
                <a:solidFill>
                  <a:schemeClr val="tx1"/>
                </a:solidFill>
                <a:latin typeface="Times New Roman" pitchFamily="18" charset="0"/>
                <a:cs typeface="Times New Roman" pitchFamily="18" charset="0"/>
              </a:rPr>
              <a:t>Итак, для включения объекта в кластер требуется его максимальное сходство лишь с одним членом этого кластера. В результате применения метода одиночной связи образуются немногочисленные, но крупные, удлиненные – «</a:t>
            </a:r>
            <a:r>
              <a:rPr lang="ru-RU" sz="3000" dirty="0" err="1" smtClean="0">
                <a:solidFill>
                  <a:schemeClr val="tx1"/>
                </a:solidFill>
                <a:latin typeface="Times New Roman" pitchFamily="18" charset="0"/>
                <a:cs typeface="Times New Roman" pitchFamily="18" charset="0"/>
              </a:rPr>
              <a:t>колбасообразные</a:t>
            </a:r>
            <a:r>
              <a:rPr lang="ru-RU" sz="3000" dirty="0" smtClean="0">
                <a:solidFill>
                  <a:schemeClr val="tx1"/>
                </a:solidFill>
                <a:latin typeface="Times New Roman" pitchFamily="18" charset="0"/>
                <a:cs typeface="Times New Roman" pitchFamily="18" charset="0"/>
              </a:rPr>
              <a:t>» кластеры. Этот метод «сжимает» пространство.</a:t>
            </a:r>
          </a:p>
          <a:p>
            <a:pPr algn="just">
              <a:spcBef>
                <a:spcPct val="50000"/>
              </a:spcBef>
            </a:pPr>
            <a:endParaRPr lang="ru-RU" sz="32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571504"/>
          </a:xfrm>
        </p:spPr>
        <p:txBody>
          <a:bodyPr>
            <a:normAutofit fontScale="90000"/>
          </a:bodyPr>
          <a:lstStyle/>
          <a:p>
            <a:pPr algn="ctr"/>
            <a:r>
              <a:rPr lang="ru-RU" sz="3600" dirty="0" smtClean="0">
                <a:solidFill>
                  <a:schemeClr val="tx1"/>
                </a:solidFill>
                <a:effectLst/>
              </a:rPr>
              <a:t>Методы кластерного анализа</a:t>
            </a:r>
            <a:endParaRPr lang="ru-RU" sz="3600" dirty="0">
              <a:solidFill>
                <a:schemeClr val="tx1"/>
              </a:solidFill>
              <a:effectLst/>
            </a:endParaRPr>
          </a:p>
        </p:txBody>
      </p:sp>
      <p:sp>
        <p:nvSpPr>
          <p:cNvPr id="3" name="Подзаголовок 2"/>
          <p:cNvSpPr>
            <a:spLocks noGrp="1"/>
          </p:cNvSpPr>
          <p:nvPr>
            <p:ph type="subTitle" idx="1"/>
          </p:nvPr>
        </p:nvSpPr>
        <p:spPr>
          <a:xfrm>
            <a:off x="2357422" y="1785926"/>
            <a:ext cx="6429420" cy="4500594"/>
          </a:xfrm>
        </p:spPr>
        <p:txBody>
          <a:bodyPr>
            <a:noAutofit/>
          </a:bodyPr>
          <a:lstStyle/>
          <a:p>
            <a:pPr>
              <a:spcBef>
                <a:spcPts val="0"/>
              </a:spcBef>
            </a:pPr>
            <a:r>
              <a:rPr lang="ru-RU" sz="3200" dirty="0" smtClean="0">
                <a:solidFill>
                  <a:schemeClr val="tx1"/>
                </a:solidFill>
                <a:latin typeface="Times New Roman" pitchFamily="18" charset="0"/>
                <a:cs typeface="Times New Roman" pitchFamily="18" charset="0"/>
              </a:rPr>
              <a:t>Разные методы кластерного анализа соответствуют различным подходам к созданию групп, и применение различных методов к одним и тем же данным может привести к сильно различающимся результатам. </a:t>
            </a:r>
          </a:p>
          <a:p>
            <a:pPr>
              <a:spcBef>
                <a:spcPts val="0"/>
              </a:spcBef>
            </a:pPr>
            <a:endParaRPr lang="ru-RU" sz="3200"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928694"/>
          </a:xfrm>
        </p:spPr>
        <p:txBody>
          <a:bodyPr>
            <a:normAutofit fontScale="90000"/>
          </a:bodyPr>
          <a:lstStyle/>
          <a:p>
            <a:pPr algn="ctr"/>
            <a:r>
              <a:rPr lang="ru-RU" sz="3600" dirty="0" smtClean="0">
                <a:solidFill>
                  <a:schemeClr val="tx1"/>
                </a:solidFill>
                <a:cs typeface="Times New Roman" pitchFamily="18" charset="0"/>
              </a:rPr>
              <a:t>Иерархические</a:t>
            </a:r>
            <a:r>
              <a:rPr lang="ru-RU" sz="3600" dirty="0" smtClean="0">
                <a:solidFill>
                  <a:schemeClr val="tx1"/>
                </a:solidFill>
                <a:latin typeface="Times New Roman" pitchFamily="18" charset="0"/>
                <a:cs typeface="Times New Roman" pitchFamily="18" charset="0"/>
              </a:rPr>
              <a:t> </a:t>
            </a:r>
            <a:r>
              <a:rPr lang="ru-RU" sz="3600" dirty="0" smtClean="0">
                <a:solidFill>
                  <a:schemeClr val="tx1"/>
                </a:solidFill>
                <a:cs typeface="Times New Roman" pitchFamily="18" charset="0"/>
              </a:rPr>
              <a:t>методы.</a:t>
            </a:r>
            <a:br>
              <a:rPr lang="ru-RU" sz="3600" dirty="0" smtClean="0">
                <a:solidFill>
                  <a:schemeClr val="tx1"/>
                </a:solidFill>
                <a:cs typeface="Times New Roman" pitchFamily="18" charset="0"/>
              </a:rPr>
            </a:br>
            <a:r>
              <a:rPr lang="ru-RU" sz="3600" dirty="0" smtClean="0">
                <a:solidFill>
                  <a:schemeClr val="tx1"/>
                </a:solidFill>
                <a:cs typeface="Times New Roman" pitchFamily="18" charset="0"/>
              </a:rPr>
              <a:t>Правила объединения</a:t>
            </a:r>
            <a:endParaRPr lang="ru-RU" sz="3600" dirty="0">
              <a:solidFill>
                <a:schemeClr val="tx1"/>
              </a:solidFill>
              <a:effectLst/>
            </a:endParaRPr>
          </a:p>
        </p:txBody>
      </p:sp>
      <p:sp>
        <p:nvSpPr>
          <p:cNvPr id="3" name="Подзаголовок 2"/>
          <p:cNvSpPr>
            <a:spLocks noGrp="1"/>
          </p:cNvSpPr>
          <p:nvPr>
            <p:ph type="subTitle" idx="1"/>
          </p:nvPr>
        </p:nvSpPr>
        <p:spPr>
          <a:xfrm>
            <a:off x="2357422" y="1643050"/>
            <a:ext cx="6429420" cy="4643470"/>
          </a:xfrm>
        </p:spPr>
        <p:txBody>
          <a:bodyPr>
            <a:noAutofit/>
          </a:bodyPr>
          <a:lstStyle/>
          <a:p>
            <a:pPr algn="just">
              <a:spcBef>
                <a:spcPct val="50000"/>
              </a:spcBef>
            </a:pPr>
            <a:endParaRPr lang="ru-RU" sz="3200" dirty="0">
              <a:solidFill>
                <a:schemeClr val="tx1"/>
              </a:solidFill>
              <a:latin typeface="Times New Roman" pitchFamily="18" charset="0"/>
              <a:cs typeface="Times New Roman" pitchFamily="18" charset="0"/>
            </a:endParaRPr>
          </a:p>
        </p:txBody>
      </p:sp>
      <p:pic>
        <p:nvPicPr>
          <p:cNvPr id="74754" name="Picture 2" descr="D:\Статистика\Наши зачетные семинары\Кластерный анализ\Kost_Saf_3.jpg"/>
          <p:cNvPicPr>
            <a:picLocks noChangeAspect="1" noChangeArrowheads="1"/>
          </p:cNvPicPr>
          <p:nvPr/>
        </p:nvPicPr>
        <p:blipFill>
          <a:blip r:embed="rId2" cstate="print"/>
          <a:srcRect/>
          <a:stretch>
            <a:fillRect/>
          </a:stretch>
        </p:blipFill>
        <p:spPr bwMode="auto">
          <a:xfrm>
            <a:off x="2357422" y="1643050"/>
            <a:ext cx="6500858" cy="471490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571504"/>
          </a:xfrm>
        </p:spPr>
        <p:txBody>
          <a:bodyPr>
            <a:normAutofit fontScale="90000"/>
          </a:bodyPr>
          <a:lstStyle/>
          <a:p>
            <a:pPr algn="ctr"/>
            <a:r>
              <a:rPr lang="ru-RU" sz="3600" dirty="0" smtClean="0">
                <a:solidFill>
                  <a:schemeClr val="tx1"/>
                </a:solidFill>
                <a:effectLst/>
              </a:rPr>
              <a:t>Методы кластерного анализа</a:t>
            </a:r>
            <a:endParaRPr lang="ru-RU" sz="3600" dirty="0">
              <a:solidFill>
                <a:schemeClr val="tx1"/>
              </a:solidFill>
              <a:effectLst/>
            </a:endParaRPr>
          </a:p>
        </p:txBody>
      </p:sp>
      <p:sp>
        <p:nvSpPr>
          <p:cNvPr id="3" name="Подзаголовок 2"/>
          <p:cNvSpPr>
            <a:spLocks noGrp="1"/>
          </p:cNvSpPr>
          <p:nvPr>
            <p:ph type="subTitle" idx="1"/>
          </p:nvPr>
        </p:nvSpPr>
        <p:spPr>
          <a:xfrm>
            <a:off x="2357422" y="2500306"/>
            <a:ext cx="6429420" cy="3786214"/>
          </a:xfrm>
        </p:spPr>
        <p:txBody>
          <a:bodyPr>
            <a:noAutofit/>
          </a:bodyPr>
          <a:lstStyle/>
          <a:p>
            <a:pPr>
              <a:spcBef>
                <a:spcPts val="0"/>
              </a:spcBef>
            </a:pPr>
            <a:r>
              <a:rPr lang="ru-RU" sz="3200" dirty="0" smtClean="0">
                <a:solidFill>
                  <a:schemeClr val="tx1"/>
                </a:solidFill>
                <a:latin typeface="Times New Roman" pitchFamily="18" charset="0"/>
                <a:cs typeface="Times New Roman" pitchFamily="18" charset="0"/>
              </a:rPr>
              <a:t>Важно помнить, что выбранный метод должен находиться в согласии с ожидаемым характером классификации и применяемыми признаками.</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571504"/>
          </a:xfrm>
        </p:spPr>
        <p:txBody>
          <a:bodyPr>
            <a:normAutofit fontScale="90000"/>
          </a:bodyPr>
          <a:lstStyle/>
          <a:p>
            <a:pPr algn="ctr"/>
            <a:r>
              <a:rPr lang="ru-RU" sz="3600" dirty="0" smtClean="0">
                <a:solidFill>
                  <a:schemeClr val="tx1"/>
                </a:solidFill>
                <a:effectLst/>
              </a:rPr>
              <a:t>Методы кластерного анализа</a:t>
            </a:r>
            <a:endParaRPr lang="ru-RU" sz="3600" dirty="0">
              <a:solidFill>
                <a:schemeClr val="tx1"/>
              </a:solidFill>
              <a:effectLst/>
            </a:endParaRPr>
          </a:p>
        </p:txBody>
      </p:sp>
      <p:sp>
        <p:nvSpPr>
          <p:cNvPr id="3" name="Подзаголовок 2"/>
          <p:cNvSpPr>
            <a:spLocks noGrp="1"/>
          </p:cNvSpPr>
          <p:nvPr>
            <p:ph type="subTitle" idx="1"/>
          </p:nvPr>
        </p:nvSpPr>
        <p:spPr>
          <a:xfrm>
            <a:off x="2357422" y="1285860"/>
            <a:ext cx="6429420" cy="5000660"/>
          </a:xfrm>
        </p:spPr>
        <p:txBody>
          <a:bodyPr>
            <a:noAutofit/>
          </a:bodyPr>
          <a:lstStyle/>
          <a:p>
            <a:pPr>
              <a:spcBef>
                <a:spcPts val="0"/>
              </a:spcBef>
            </a:pPr>
            <a:r>
              <a:rPr lang="ru-RU" sz="3000" dirty="0" smtClean="0">
                <a:solidFill>
                  <a:schemeClr val="tx1"/>
                </a:solidFill>
                <a:latin typeface="Times New Roman" pitchFamily="18" charset="0"/>
                <a:cs typeface="Times New Roman" pitchFamily="18" charset="0"/>
              </a:rPr>
              <a:t>В программе </a:t>
            </a:r>
            <a:r>
              <a:rPr lang="en-US" sz="3000" dirty="0" smtClean="0">
                <a:solidFill>
                  <a:schemeClr val="tx1"/>
                </a:solidFill>
                <a:latin typeface="Times New Roman" pitchFamily="18" charset="0"/>
                <a:cs typeface="Times New Roman" pitchFamily="18" charset="0"/>
              </a:rPr>
              <a:t>STATISTICA</a:t>
            </a:r>
            <a:r>
              <a:rPr lang="ru-RU" sz="3000" dirty="0" smtClean="0">
                <a:solidFill>
                  <a:schemeClr val="tx1"/>
                </a:solidFill>
                <a:latin typeface="Times New Roman" pitchFamily="18" charset="0"/>
                <a:cs typeface="Times New Roman" pitchFamily="18" charset="0"/>
              </a:rPr>
              <a:t> реализованы следующие методы кластеризации: </a:t>
            </a:r>
          </a:p>
          <a:p>
            <a:pPr>
              <a:spcBef>
                <a:spcPts val="0"/>
              </a:spcBef>
            </a:pPr>
            <a:r>
              <a:rPr lang="ru-RU" sz="3000" dirty="0" smtClean="0">
                <a:solidFill>
                  <a:schemeClr val="tx1"/>
                </a:solidFill>
                <a:latin typeface="Times New Roman" pitchFamily="18" charset="0"/>
                <a:cs typeface="Times New Roman" pitchFamily="18" charset="0"/>
                <a:sym typeface="Wingdings" pitchFamily="2" charset="2"/>
              </a:rPr>
              <a:t> </a:t>
            </a:r>
            <a:r>
              <a:rPr lang="ru-RU" sz="3000" dirty="0" smtClean="0">
                <a:solidFill>
                  <a:schemeClr val="tx1"/>
                </a:solidFill>
                <a:latin typeface="Times New Roman" pitchFamily="18" charset="0"/>
                <a:cs typeface="Times New Roman" pitchFamily="18" charset="0"/>
              </a:rPr>
              <a:t>иерархический </a:t>
            </a:r>
            <a:r>
              <a:rPr lang="ru-RU" sz="3000" dirty="0" err="1" smtClean="0">
                <a:solidFill>
                  <a:schemeClr val="tx1"/>
                </a:solidFill>
                <a:latin typeface="Times New Roman" pitchFamily="18" charset="0"/>
                <a:cs typeface="Times New Roman" pitchFamily="18" charset="0"/>
              </a:rPr>
              <a:t>агломеративный</a:t>
            </a:r>
            <a:r>
              <a:rPr lang="ru-RU" sz="3000" dirty="0" smtClean="0">
                <a:solidFill>
                  <a:schemeClr val="tx1"/>
                </a:solidFill>
                <a:latin typeface="Times New Roman" pitchFamily="18" charset="0"/>
                <a:cs typeface="Times New Roman" pitchFamily="18" charset="0"/>
              </a:rPr>
              <a:t> метод – древовидная кластеризация (</a:t>
            </a:r>
            <a:r>
              <a:rPr lang="en-US" sz="3000" dirty="0" smtClean="0">
                <a:solidFill>
                  <a:schemeClr val="tx1"/>
                </a:solidFill>
                <a:latin typeface="Times New Roman" pitchFamily="18" charset="0"/>
                <a:cs typeface="Times New Roman" pitchFamily="18" charset="0"/>
              </a:rPr>
              <a:t>joining</a:t>
            </a:r>
            <a:r>
              <a:rPr lang="ru-RU" sz="3000" dirty="0" smtClean="0">
                <a:solidFill>
                  <a:schemeClr val="tx1"/>
                </a:solidFill>
                <a:latin typeface="Times New Roman" pitchFamily="18" charset="0"/>
                <a:cs typeface="Times New Roman" pitchFamily="18" charset="0"/>
              </a:rPr>
              <a:t> (</a:t>
            </a:r>
            <a:r>
              <a:rPr lang="en-US" sz="3000" dirty="0" smtClean="0">
                <a:solidFill>
                  <a:schemeClr val="tx1"/>
                </a:solidFill>
                <a:latin typeface="Times New Roman" pitchFamily="18" charset="0"/>
                <a:cs typeface="Times New Roman" pitchFamily="18" charset="0"/>
              </a:rPr>
              <a:t>tree clustering</a:t>
            </a:r>
            <a:r>
              <a:rPr lang="ru-RU" sz="3000" dirty="0" smtClean="0">
                <a:solidFill>
                  <a:schemeClr val="tx1"/>
                </a:solidFill>
                <a:latin typeface="Times New Roman" pitchFamily="18" charset="0"/>
                <a:cs typeface="Times New Roman" pitchFamily="18" charset="0"/>
              </a:rPr>
              <a:t>)); </a:t>
            </a:r>
          </a:p>
          <a:p>
            <a:pPr>
              <a:spcBef>
                <a:spcPts val="0"/>
              </a:spcBef>
            </a:pPr>
            <a:r>
              <a:rPr lang="ru-RU" sz="3000" dirty="0" smtClean="0">
                <a:solidFill>
                  <a:schemeClr val="tx1"/>
                </a:solidFill>
                <a:latin typeface="Times New Roman" pitchFamily="18" charset="0"/>
                <a:cs typeface="Times New Roman" pitchFamily="18" charset="0"/>
                <a:sym typeface="Wingdings" pitchFamily="2" charset="2"/>
              </a:rPr>
              <a:t></a:t>
            </a:r>
            <a:r>
              <a:rPr lang="ru-RU" sz="3000" dirty="0" smtClean="0">
                <a:solidFill>
                  <a:schemeClr val="tx1"/>
                </a:solidFill>
                <a:latin typeface="Times New Roman" pitchFamily="18" charset="0"/>
                <a:cs typeface="Times New Roman" pitchFamily="18" charset="0"/>
              </a:rPr>
              <a:t> итеративный метод </a:t>
            </a:r>
            <a:r>
              <a:rPr lang="en-US" sz="3000" dirty="0" smtClean="0">
                <a:solidFill>
                  <a:schemeClr val="tx1"/>
                </a:solidFill>
                <a:latin typeface="Times New Roman" pitchFamily="18" charset="0"/>
                <a:cs typeface="Times New Roman" pitchFamily="18" charset="0"/>
              </a:rPr>
              <a:t>k</a:t>
            </a:r>
            <a:r>
              <a:rPr lang="ru-RU" sz="3000" dirty="0" smtClean="0">
                <a:solidFill>
                  <a:schemeClr val="tx1"/>
                </a:solidFill>
                <a:latin typeface="Times New Roman" pitchFamily="18" charset="0"/>
                <a:cs typeface="Times New Roman" pitchFamily="18" charset="0"/>
              </a:rPr>
              <a:t>-средних (</a:t>
            </a:r>
            <a:r>
              <a:rPr lang="en-US" sz="3000" dirty="0" smtClean="0">
                <a:solidFill>
                  <a:schemeClr val="tx1"/>
                </a:solidFill>
                <a:latin typeface="Times New Roman" pitchFamily="18" charset="0"/>
                <a:cs typeface="Times New Roman" pitchFamily="18" charset="0"/>
              </a:rPr>
              <a:t>k</a:t>
            </a:r>
            <a:r>
              <a:rPr lang="ru-RU" sz="3000" dirty="0" smtClean="0">
                <a:solidFill>
                  <a:schemeClr val="tx1"/>
                </a:solidFill>
                <a:latin typeface="Times New Roman" pitchFamily="18" charset="0"/>
                <a:cs typeface="Times New Roman" pitchFamily="18" charset="0"/>
              </a:rPr>
              <a:t>-</a:t>
            </a:r>
            <a:r>
              <a:rPr lang="en-US" sz="3000" dirty="0" smtClean="0">
                <a:solidFill>
                  <a:schemeClr val="tx1"/>
                </a:solidFill>
                <a:latin typeface="Times New Roman" pitchFamily="18" charset="0"/>
                <a:cs typeface="Times New Roman" pitchFamily="18" charset="0"/>
              </a:rPr>
              <a:t>means clustering</a:t>
            </a:r>
            <a:r>
              <a:rPr lang="ru-RU" sz="3000" dirty="0" smtClean="0">
                <a:solidFill>
                  <a:schemeClr val="tx1"/>
                </a:solidFill>
                <a:latin typeface="Times New Roman" pitchFamily="18" charset="0"/>
                <a:cs typeface="Times New Roman" pitchFamily="18" charset="0"/>
              </a:rPr>
              <a:t>);</a:t>
            </a:r>
          </a:p>
          <a:p>
            <a:pPr>
              <a:spcBef>
                <a:spcPts val="0"/>
              </a:spcBef>
            </a:pPr>
            <a:r>
              <a:rPr lang="ru-RU" sz="3000" dirty="0" smtClean="0">
                <a:solidFill>
                  <a:schemeClr val="tx1"/>
                </a:solidFill>
                <a:latin typeface="Times New Roman" pitchFamily="18" charset="0"/>
                <a:cs typeface="Times New Roman" pitchFamily="18" charset="0"/>
                <a:sym typeface="Wingdings" pitchFamily="2" charset="2"/>
              </a:rPr>
              <a:t></a:t>
            </a:r>
            <a:r>
              <a:rPr lang="ru-RU" sz="3000" dirty="0" smtClean="0">
                <a:solidFill>
                  <a:schemeClr val="tx1"/>
                </a:solidFill>
                <a:latin typeface="Times New Roman" pitchFamily="18" charset="0"/>
                <a:cs typeface="Times New Roman" pitchFamily="18" charset="0"/>
              </a:rPr>
              <a:t> иерархический </a:t>
            </a:r>
            <a:r>
              <a:rPr lang="ru-RU" sz="3000" dirty="0" err="1" smtClean="0">
                <a:solidFill>
                  <a:schemeClr val="tx1"/>
                </a:solidFill>
                <a:latin typeface="Times New Roman" pitchFamily="18" charset="0"/>
                <a:cs typeface="Times New Roman" pitchFamily="18" charset="0"/>
              </a:rPr>
              <a:t>агломеративный</a:t>
            </a:r>
            <a:r>
              <a:rPr lang="ru-RU" sz="3000" dirty="0" smtClean="0">
                <a:solidFill>
                  <a:schemeClr val="tx1"/>
                </a:solidFill>
                <a:latin typeface="Times New Roman" pitchFamily="18" charset="0"/>
                <a:cs typeface="Times New Roman" pitchFamily="18" charset="0"/>
              </a:rPr>
              <a:t> метод – двухвходовое объединение (</a:t>
            </a:r>
            <a:r>
              <a:rPr lang="en-US" sz="3000" dirty="0" smtClean="0">
                <a:solidFill>
                  <a:schemeClr val="tx1"/>
                </a:solidFill>
                <a:latin typeface="Times New Roman" pitchFamily="18" charset="0"/>
                <a:cs typeface="Times New Roman" pitchFamily="18" charset="0"/>
              </a:rPr>
              <a:t>two</a:t>
            </a:r>
            <a:r>
              <a:rPr lang="ru-RU" sz="3000" dirty="0" smtClean="0">
                <a:solidFill>
                  <a:schemeClr val="tx1"/>
                </a:solidFill>
                <a:latin typeface="Times New Roman" pitchFamily="18" charset="0"/>
                <a:cs typeface="Times New Roman" pitchFamily="18" charset="0"/>
              </a:rPr>
              <a:t>-</a:t>
            </a:r>
            <a:r>
              <a:rPr lang="en-US" sz="3000" dirty="0" smtClean="0">
                <a:solidFill>
                  <a:schemeClr val="tx1"/>
                </a:solidFill>
                <a:latin typeface="Times New Roman" pitchFamily="18" charset="0"/>
                <a:cs typeface="Times New Roman" pitchFamily="18" charset="0"/>
              </a:rPr>
              <a:t>way joining</a:t>
            </a:r>
            <a:r>
              <a:rPr lang="ru-RU" sz="3000" dirty="0" smtClean="0">
                <a:solidFill>
                  <a:schemeClr val="tx1"/>
                </a:solidFill>
                <a:latin typeface="Times New Roman" pitchFamily="18" charset="0"/>
                <a:cs typeface="Times New Roman" pitchFamily="18" charset="0"/>
              </a:rPr>
              <a:t>).</a:t>
            </a:r>
          </a:p>
        </p:txBody>
      </p:sp>
      <p:pic>
        <p:nvPicPr>
          <p:cNvPr id="107522" name="Picture 2" descr="D:\Статистика\Наши зачетные семинары\Картинки для презент-и\untitled4.png"/>
          <p:cNvPicPr>
            <a:picLocks noChangeAspect="1" noChangeArrowheads="1"/>
          </p:cNvPicPr>
          <p:nvPr/>
        </p:nvPicPr>
        <p:blipFill>
          <a:blip r:embed="rId2" cstate="print"/>
          <a:srcRect/>
          <a:stretch>
            <a:fillRect/>
          </a:stretch>
        </p:blipFill>
        <p:spPr bwMode="auto">
          <a:xfrm>
            <a:off x="142844" y="1142984"/>
            <a:ext cx="2276475" cy="200977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1029"/>
          <p:cNvPicPr>
            <a:picLocks noChangeAspect="1" noChangeArrowheads="1"/>
          </p:cNvPicPr>
          <p:nvPr/>
        </p:nvPicPr>
        <p:blipFill>
          <a:blip r:embed="rId2" cstate="print"/>
          <a:srcRect/>
          <a:stretch>
            <a:fillRect/>
          </a:stretch>
        </p:blipFill>
        <p:spPr bwMode="auto">
          <a:xfrm>
            <a:off x="838200" y="1828800"/>
            <a:ext cx="7543800" cy="4271963"/>
          </a:xfrm>
          <a:prstGeom prst="rect">
            <a:avLst/>
          </a:prstGeom>
          <a:noFill/>
          <a:ln w="12700" cap="sq">
            <a:noFill/>
            <a:miter lim="800000"/>
            <a:headEnd/>
            <a:tailEnd/>
          </a:ln>
        </p:spPr>
      </p:pic>
      <p:sp>
        <p:nvSpPr>
          <p:cNvPr id="43011" name="Rectangle 1026"/>
          <p:cNvSpPr>
            <a:spLocks noGrp="1" noChangeArrowheads="1"/>
          </p:cNvSpPr>
          <p:nvPr>
            <p:ph type="title"/>
          </p:nvPr>
        </p:nvSpPr>
        <p:spPr/>
        <p:txBody>
          <a:bodyPr/>
          <a:lstStyle/>
          <a:p>
            <a:r>
              <a:rPr lang="ru-RU" smtClean="0"/>
              <a:t>Методы кластерного анализа</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571504"/>
          </a:xfrm>
        </p:spPr>
        <p:txBody>
          <a:bodyPr>
            <a:normAutofit fontScale="90000"/>
          </a:bodyPr>
          <a:lstStyle/>
          <a:p>
            <a:pPr algn="ctr"/>
            <a:r>
              <a:rPr lang="ru-RU" sz="3600" dirty="0" smtClean="0">
                <a:solidFill>
                  <a:schemeClr val="tx1"/>
                </a:solidFill>
                <a:cs typeface="Times New Roman" pitchFamily="18" charset="0"/>
              </a:rPr>
              <a:t>Иерархические методы</a:t>
            </a:r>
            <a:endParaRPr lang="ru-RU" sz="3600" dirty="0">
              <a:solidFill>
                <a:schemeClr val="tx1"/>
              </a:solidFill>
              <a:effectLst/>
            </a:endParaRPr>
          </a:p>
        </p:txBody>
      </p:sp>
      <p:sp>
        <p:nvSpPr>
          <p:cNvPr id="3" name="Подзаголовок 2"/>
          <p:cNvSpPr>
            <a:spLocks noGrp="1"/>
          </p:cNvSpPr>
          <p:nvPr>
            <p:ph type="subTitle" idx="1"/>
          </p:nvPr>
        </p:nvSpPr>
        <p:spPr>
          <a:xfrm>
            <a:off x="2357422" y="1785926"/>
            <a:ext cx="6429420" cy="4500594"/>
          </a:xfrm>
        </p:spPr>
        <p:txBody>
          <a:bodyPr>
            <a:noAutofit/>
          </a:bodyPr>
          <a:lstStyle/>
          <a:p>
            <a:pPr>
              <a:spcBef>
                <a:spcPts val="0"/>
              </a:spcBef>
            </a:pPr>
            <a:r>
              <a:rPr lang="ru-RU" sz="3200" dirty="0" smtClean="0">
                <a:solidFill>
                  <a:schemeClr val="tx1"/>
                </a:solidFill>
                <a:latin typeface="Times New Roman" pitchFamily="18" charset="0"/>
                <a:cs typeface="Times New Roman" pitchFamily="18" charset="0"/>
              </a:rPr>
              <a:t>При использовании </a:t>
            </a:r>
            <a:r>
              <a:rPr lang="ru-RU" sz="3200" u="sng" dirty="0" smtClean="0">
                <a:solidFill>
                  <a:schemeClr val="tx1"/>
                </a:solidFill>
                <a:latin typeface="Times New Roman" pitchFamily="18" charset="0"/>
                <a:cs typeface="Times New Roman" pitchFamily="18" charset="0"/>
              </a:rPr>
              <a:t>иерархических </a:t>
            </a:r>
            <a:r>
              <a:rPr lang="ru-RU" sz="3200" u="sng" dirty="0" err="1" smtClean="0">
                <a:solidFill>
                  <a:schemeClr val="tx1"/>
                </a:solidFill>
                <a:latin typeface="Times New Roman" pitchFamily="18" charset="0"/>
                <a:cs typeface="Times New Roman" pitchFamily="18" charset="0"/>
              </a:rPr>
              <a:t>агломеративных</a:t>
            </a:r>
            <a:r>
              <a:rPr lang="ru-RU" sz="3200" dirty="0" smtClean="0">
                <a:solidFill>
                  <a:schemeClr val="tx1"/>
                </a:solidFill>
                <a:latin typeface="Times New Roman" pitchFamily="18" charset="0"/>
                <a:cs typeface="Times New Roman" pitchFamily="18" charset="0"/>
              </a:rPr>
              <a:t> (объединительных) методов (от </a:t>
            </a:r>
            <a:r>
              <a:rPr lang="en-US" sz="3200" dirty="0" smtClean="0">
                <a:solidFill>
                  <a:schemeClr val="tx1"/>
                </a:solidFill>
                <a:latin typeface="Times New Roman" pitchFamily="18" charset="0"/>
                <a:cs typeface="Times New Roman" pitchFamily="18" charset="0"/>
              </a:rPr>
              <a:t>a</a:t>
            </a:r>
            <a:r>
              <a:rPr lang="ru-RU" sz="3200" dirty="0" err="1" smtClean="0">
                <a:solidFill>
                  <a:schemeClr val="tx1"/>
                </a:solidFill>
                <a:latin typeface="Times New Roman" pitchFamily="18" charset="0"/>
                <a:cs typeface="Times New Roman" pitchFamily="18" charset="0"/>
              </a:rPr>
              <a:t>gglomerat</a:t>
            </a:r>
            <a:r>
              <a:rPr lang="ru-RU" sz="3200" dirty="0" smtClean="0">
                <a:solidFill>
                  <a:schemeClr val="tx1"/>
                </a:solidFill>
                <a:latin typeface="Times New Roman" pitchFamily="18" charset="0"/>
                <a:cs typeface="Times New Roman" pitchFamily="18" charset="0"/>
              </a:rPr>
              <a:t> – скопление) происходит </a:t>
            </a:r>
            <a:r>
              <a:rPr lang="ru-RU" sz="3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последовательное объединение</a:t>
            </a:r>
            <a:r>
              <a:rPr lang="ru-RU" sz="3200" dirty="0" smtClean="0">
                <a:solidFill>
                  <a:schemeClr val="tx1"/>
                </a:solidFill>
                <a:latin typeface="Times New Roman" pitchFamily="18" charset="0"/>
                <a:cs typeface="Times New Roman" pitchFamily="18" charset="0"/>
              </a:rPr>
              <a:t> (агломерация) наиболее </a:t>
            </a:r>
            <a:r>
              <a:rPr lang="ru-RU" sz="3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близких</a:t>
            </a:r>
            <a:r>
              <a:rPr lang="ru-RU" sz="3200" dirty="0" smtClean="0">
                <a:solidFill>
                  <a:schemeClr val="tx1"/>
                </a:solidFill>
                <a:latin typeface="Times New Roman" pitchFamily="18" charset="0"/>
                <a:cs typeface="Times New Roman" pitchFamily="18" charset="0"/>
              </a:rPr>
              <a:t> объектов и/или кластеров </a:t>
            </a:r>
            <a:r>
              <a:rPr lang="ru-RU" sz="3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в</a:t>
            </a:r>
            <a:r>
              <a:rPr lang="ru-RU" sz="3200" dirty="0" smtClean="0">
                <a:solidFill>
                  <a:schemeClr val="tx1"/>
                </a:solidFill>
                <a:latin typeface="Times New Roman" pitchFamily="18" charset="0"/>
                <a:cs typeface="Times New Roman" pitchFamily="18" charset="0"/>
              </a:rPr>
              <a:t> один </a:t>
            </a:r>
            <a:r>
              <a:rPr lang="ru-RU" sz="3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кластер</a:t>
            </a:r>
            <a:r>
              <a:rPr lang="ru-RU" sz="3200" dirty="0" smtClean="0">
                <a:solidFill>
                  <a:schemeClr val="tx1"/>
                </a:solidFill>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571504"/>
          </a:xfrm>
        </p:spPr>
        <p:txBody>
          <a:bodyPr>
            <a:normAutofit fontScale="90000"/>
          </a:bodyPr>
          <a:lstStyle/>
          <a:p>
            <a:pPr algn="ctr"/>
            <a:r>
              <a:rPr lang="ru-RU" sz="3600" dirty="0" smtClean="0">
                <a:solidFill>
                  <a:schemeClr val="tx1"/>
                </a:solidFill>
                <a:cs typeface="Times New Roman" pitchFamily="18" charset="0"/>
              </a:rPr>
              <a:t>Иерархические методы</a:t>
            </a:r>
            <a:endParaRPr lang="ru-RU" sz="3600" dirty="0">
              <a:solidFill>
                <a:schemeClr val="tx1"/>
              </a:solidFill>
              <a:effectLst/>
            </a:endParaRPr>
          </a:p>
        </p:txBody>
      </p:sp>
      <p:sp>
        <p:nvSpPr>
          <p:cNvPr id="3" name="Подзаголовок 2"/>
          <p:cNvSpPr>
            <a:spLocks noGrp="1"/>
          </p:cNvSpPr>
          <p:nvPr>
            <p:ph type="subTitle" idx="1"/>
          </p:nvPr>
        </p:nvSpPr>
        <p:spPr>
          <a:xfrm>
            <a:off x="2357422" y="1785926"/>
            <a:ext cx="6429420" cy="4500594"/>
          </a:xfrm>
        </p:spPr>
        <p:txBody>
          <a:bodyPr>
            <a:noAutofit/>
          </a:bodyPr>
          <a:lstStyle/>
          <a:p>
            <a:pPr>
              <a:spcBef>
                <a:spcPts val="0"/>
              </a:spcBef>
            </a:pPr>
            <a:endParaRPr lang="ru-RU" sz="3200" dirty="0" smtClean="0">
              <a:solidFill>
                <a:schemeClr val="tx1"/>
              </a:solidFill>
              <a:latin typeface="Times New Roman" pitchFamily="18" charset="0"/>
              <a:cs typeface="Times New Roman" pitchFamily="18" charset="0"/>
            </a:endParaRPr>
          </a:p>
        </p:txBody>
      </p:sp>
      <p:pic>
        <p:nvPicPr>
          <p:cNvPr id="108546" name="Picture 2"/>
          <p:cNvPicPr>
            <a:picLocks noChangeAspect="1" noChangeArrowheads="1"/>
          </p:cNvPicPr>
          <p:nvPr/>
        </p:nvPicPr>
        <p:blipFill>
          <a:blip r:embed="rId2" cstate="print"/>
          <a:srcRect/>
          <a:stretch>
            <a:fillRect/>
          </a:stretch>
        </p:blipFill>
        <p:spPr bwMode="auto">
          <a:xfrm>
            <a:off x="2643174" y="1357298"/>
            <a:ext cx="5857916" cy="51964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571480"/>
            <a:ext cx="6858048" cy="571504"/>
          </a:xfrm>
        </p:spPr>
        <p:txBody>
          <a:bodyPr>
            <a:normAutofit fontScale="90000"/>
          </a:bodyPr>
          <a:lstStyle/>
          <a:p>
            <a:pPr algn="ctr"/>
            <a:r>
              <a:rPr lang="ru-RU" sz="3600" dirty="0" smtClean="0">
                <a:solidFill>
                  <a:schemeClr val="tx1"/>
                </a:solidFill>
                <a:cs typeface="Times New Roman" pitchFamily="18" charset="0"/>
              </a:rPr>
              <a:t>Иерархические</a:t>
            </a:r>
            <a:r>
              <a:rPr lang="ru-RU" sz="3600" dirty="0" smtClean="0">
                <a:solidFill>
                  <a:schemeClr val="tx1"/>
                </a:solidFill>
                <a:latin typeface="Times New Roman" pitchFamily="18" charset="0"/>
                <a:cs typeface="Times New Roman" pitchFamily="18" charset="0"/>
              </a:rPr>
              <a:t> </a:t>
            </a:r>
            <a:r>
              <a:rPr lang="ru-RU" sz="3600" dirty="0" smtClean="0">
                <a:solidFill>
                  <a:schemeClr val="tx1"/>
                </a:solidFill>
                <a:cs typeface="Times New Roman" pitchFamily="18" charset="0"/>
              </a:rPr>
              <a:t>методы</a:t>
            </a:r>
            <a:endParaRPr lang="ru-RU" sz="3600" dirty="0">
              <a:solidFill>
                <a:schemeClr val="tx1"/>
              </a:solidFill>
              <a:effectLst/>
            </a:endParaRPr>
          </a:p>
        </p:txBody>
      </p:sp>
      <p:sp>
        <p:nvSpPr>
          <p:cNvPr id="3" name="Подзаголовок 2"/>
          <p:cNvSpPr>
            <a:spLocks noGrp="1"/>
          </p:cNvSpPr>
          <p:nvPr>
            <p:ph type="subTitle" idx="1"/>
          </p:nvPr>
        </p:nvSpPr>
        <p:spPr>
          <a:xfrm>
            <a:off x="2357422" y="1857364"/>
            <a:ext cx="6429420" cy="4429156"/>
          </a:xfrm>
          <a:noFill/>
        </p:spPr>
        <p:txBody>
          <a:bodyPr>
            <a:noAutofit/>
          </a:bodyPr>
          <a:lstStyle/>
          <a:p>
            <a:pPr>
              <a:spcBef>
                <a:spcPts val="0"/>
              </a:spcBef>
            </a:pPr>
            <a:r>
              <a:rPr lang="ru-RU" sz="3200" dirty="0" smtClean="0">
                <a:solidFill>
                  <a:schemeClr val="tx1"/>
                </a:solidFill>
                <a:latin typeface="Times New Roman" pitchFamily="18" charset="0"/>
                <a:cs typeface="Times New Roman" pitchFamily="18" charset="0"/>
              </a:rPr>
              <a:t>Иерархические </a:t>
            </a:r>
            <a:r>
              <a:rPr lang="ru-RU" sz="3200" dirty="0" err="1" smtClean="0">
                <a:solidFill>
                  <a:schemeClr val="tx1"/>
                </a:solidFill>
                <a:latin typeface="Times New Roman" pitchFamily="18" charset="0"/>
                <a:cs typeface="Times New Roman" pitchFamily="18" charset="0"/>
              </a:rPr>
              <a:t>агломеративные</a:t>
            </a:r>
            <a:r>
              <a:rPr lang="ru-RU" sz="3200" dirty="0" smtClean="0">
                <a:solidFill>
                  <a:schemeClr val="tx1"/>
                </a:solidFill>
                <a:latin typeface="Times New Roman" pitchFamily="18" charset="0"/>
                <a:cs typeface="Times New Roman" pitchFamily="18" charset="0"/>
              </a:rPr>
              <a:t> методы имеют следующие отличительные </a:t>
            </a:r>
            <a:r>
              <a:rPr lang="ru-RU" sz="3200" u="sng" dirty="0" smtClean="0">
                <a:solidFill>
                  <a:schemeClr val="tx1"/>
                </a:solidFill>
                <a:latin typeface="Times New Roman" pitchFamily="18" charset="0"/>
                <a:cs typeface="Times New Roman" pitchFamily="18" charset="0"/>
              </a:rPr>
              <a:t>особенности</a:t>
            </a:r>
            <a:r>
              <a:rPr lang="ru-RU" sz="3200" dirty="0" smtClean="0">
                <a:solidFill>
                  <a:schemeClr val="tx1"/>
                </a:solidFill>
                <a:latin typeface="Times New Roman" pitchFamily="18" charset="0"/>
                <a:cs typeface="Times New Roman" pitchFamily="18" charset="0"/>
              </a:rPr>
              <a:t>.</a:t>
            </a:r>
          </a:p>
          <a:p>
            <a:pPr>
              <a:spcBef>
                <a:spcPts val="0"/>
              </a:spcBef>
            </a:pPr>
            <a:endParaRPr lang="ru-RU" sz="3200" dirty="0" smtClean="0">
              <a:latin typeface="Times New Roman" pitchFamily="18" charset="0"/>
              <a:cs typeface="Times New Roman" pitchFamily="18" charset="0"/>
            </a:endParaRPr>
          </a:p>
          <a:p>
            <a:pPr>
              <a:spcBef>
                <a:spcPts val="0"/>
              </a:spcBef>
            </a:pPr>
            <a:r>
              <a:rPr lang="ru-RU" sz="3200" dirty="0" smtClean="0">
                <a:solidFill>
                  <a:schemeClr val="tx1"/>
                </a:solidFill>
                <a:latin typeface="Times New Roman" pitchFamily="18" charset="0"/>
                <a:cs typeface="Times New Roman" pitchFamily="18" charset="0"/>
              </a:rPr>
              <a:t>1) Кластеры иерархически организованы, т.е. видно их взаимное расположение (иерархия).</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А">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ДА</Template>
  <TotalTime>945</TotalTime>
  <Words>688</Words>
  <Application>Microsoft Office PowerPoint</Application>
  <PresentationFormat>Экран (4:3)</PresentationFormat>
  <Paragraphs>72</Paragraphs>
  <Slides>30</Slides>
  <Notes>0</Notes>
  <HiddenSlides>0</HiddenSlides>
  <MMClips>0</MMClips>
  <ScaleCrop>false</ScaleCrop>
  <HeadingPairs>
    <vt:vector size="8" baseType="variant">
      <vt:variant>
        <vt:lpstr>Использованные шрифты</vt:lpstr>
      </vt:variant>
      <vt:variant>
        <vt:i4>4</vt:i4>
      </vt:variant>
      <vt:variant>
        <vt:lpstr>Тема</vt:lpstr>
      </vt:variant>
      <vt:variant>
        <vt:i4>1</vt:i4>
      </vt:variant>
      <vt:variant>
        <vt:lpstr>Внедренные серверы OLE</vt:lpstr>
      </vt:variant>
      <vt:variant>
        <vt:i4>1</vt:i4>
      </vt:variant>
      <vt:variant>
        <vt:lpstr>Заголовки слайдов</vt:lpstr>
      </vt:variant>
      <vt:variant>
        <vt:i4>30</vt:i4>
      </vt:variant>
    </vt:vector>
  </HeadingPairs>
  <TitlesOfParts>
    <vt:vector size="36" baseType="lpstr">
      <vt:lpstr>Century Schoolbook</vt:lpstr>
      <vt:lpstr>Times New Roman</vt:lpstr>
      <vt:lpstr>Wingdings</vt:lpstr>
      <vt:lpstr>Wingdings 2</vt:lpstr>
      <vt:lpstr>ДА</vt:lpstr>
      <vt:lpstr>Формула</vt:lpstr>
      <vt:lpstr>Презентация PowerPoint</vt:lpstr>
      <vt:lpstr>Методы кластерного анализа</vt:lpstr>
      <vt:lpstr>Методы кластерного анализа</vt:lpstr>
      <vt:lpstr>Методы кластерного анализа</vt:lpstr>
      <vt:lpstr>Методы кластерного анализа</vt:lpstr>
      <vt:lpstr>Методы кластерного анализа</vt:lpstr>
      <vt:lpstr>Иерархические методы</vt:lpstr>
      <vt:lpstr>Иерархические методы</vt:lpstr>
      <vt:lpstr>Иерархические методы</vt:lpstr>
      <vt:lpstr>Иерархические методы</vt:lpstr>
      <vt:lpstr>Иерархические методы. Дендрограмма</vt:lpstr>
      <vt:lpstr>Иерархические методы. Дендрограмма</vt:lpstr>
      <vt:lpstr>Иерархические методы. Дендрограмма</vt:lpstr>
      <vt:lpstr>Иерархические методы. Дендрограмма</vt:lpstr>
      <vt:lpstr>Иерархические методы. Дендрограмма</vt:lpstr>
      <vt:lpstr>Иерархические методы. Дендрограмма</vt:lpstr>
      <vt:lpstr>Неиерархические методы</vt:lpstr>
      <vt:lpstr>Неиерархические методы</vt:lpstr>
      <vt:lpstr>Иерархические методы. Меры сходства (расстояния)</vt:lpstr>
      <vt:lpstr>Иерархические методы. Меры сходства (расстояния)</vt:lpstr>
      <vt:lpstr>Иерархические методы. Меры сходства (расстояния)</vt:lpstr>
      <vt:lpstr>Иерархические методы. Меры сходства (расстояния)</vt:lpstr>
      <vt:lpstr>Иерархические методы. Меры сходства (расстояния)</vt:lpstr>
      <vt:lpstr>Иерархические методы. Меры сходства (расстояния)</vt:lpstr>
      <vt:lpstr>Иерархические методы. Меры сходства (расстояния)</vt:lpstr>
      <vt:lpstr>Иерархические методы. Меры сходства (расстояния)</vt:lpstr>
      <vt:lpstr>Иерархические методы. Правила объединения</vt:lpstr>
      <vt:lpstr>Иерархические методы. Правила объединения</vt:lpstr>
      <vt:lpstr>Иерархические методы. Правила объединения</vt:lpstr>
      <vt:lpstr>Иерархические методы. Правила объединения</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AngryWlad</cp:lastModifiedBy>
  <cp:revision>122</cp:revision>
  <dcterms:created xsi:type="dcterms:W3CDTF">2014-10-27T13:45:12Z</dcterms:created>
  <dcterms:modified xsi:type="dcterms:W3CDTF">2017-09-17T12:39:11Z</dcterms:modified>
</cp:coreProperties>
</file>