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407" r:id="rId3"/>
    <p:sldId id="412" r:id="rId4"/>
    <p:sldId id="414" r:id="rId5"/>
    <p:sldId id="415" r:id="rId6"/>
    <p:sldId id="406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6" r:id="rId17"/>
    <p:sldId id="425" r:id="rId18"/>
    <p:sldId id="427" r:id="rId19"/>
    <p:sldId id="42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0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7.jpeg"/><Relationship Id="rId1" Type="http://schemas.openxmlformats.org/officeDocument/2006/relationships/image" Target="../media/image6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7.jpeg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D2D786-B7A6-492B-B6F3-C8582B29D8B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jpeg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jpeg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jpeg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8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jpeg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571612"/>
            <a:ext cx="7743234" cy="500066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9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Дисперсионный анализ</a:t>
            </a:r>
          </a:p>
          <a:p>
            <a:endParaRPr lang="ru-RU" sz="71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«Статистический анализ данных в научных исследованиях</a:t>
            </a: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ru-RU" sz="5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2</a:t>
            </a:r>
            <a:endParaRPr lang="en-US" sz="5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Математическая основа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214422"/>
            <a:ext cx="6429420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Соответственно, рассчитываются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SS</a:t>
            </a:r>
            <a:r>
              <a:rPr lang="ru-RU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межгрупповая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Between-Group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 – SS</a:t>
            </a:r>
            <a:r>
              <a:rPr lang="ru-RU" sz="305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м/г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внутригрупповая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Within-Group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SS – SS</a:t>
            </a:r>
            <a:r>
              <a:rPr lang="ru-RU" sz="305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в/г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spcBef>
                <a:spcPts val="0"/>
              </a:spcBef>
            </a:pP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</a:t>
            </a:r>
          </a:p>
          <a:p>
            <a:pPr algn="ctr">
              <a:spcBef>
                <a:spcPts val="0"/>
              </a:spcBef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50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ru-RU" sz="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5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м/</a:t>
            </a:r>
            <a:r>
              <a:rPr lang="ru-RU" sz="50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SS</a:t>
            </a:r>
            <a:r>
              <a:rPr lang="ru-RU" sz="5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в/г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Математическая основа.</a:t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rgbClr val="FF0000"/>
                </a:solidFill>
              </a:rPr>
              <a:t>ВАЖНО!</a:t>
            </a:r>
            <a:endParaRPr lang="ru-RU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571612"/>
            <a:ext cx="6858048" cy="47149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Соотношение межгрупповой и общей </a:t>
            </a:r>
            <a:r>
              <a:rPr lang="en-US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показывает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долю общей дисперсии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зависимой переменной,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обусловленную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воздействием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фактора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Этот показатель по смыслу идентичен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коэффициенту детерминации </a:t>
            </a:r>
            <a:r>
              <a:rPr lang="en-US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05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регрессионном анализе, поэтому обозначается и называется так же.</a:t>
            </a:r>
          </a:p>
          <a:p>
            <a:pPr>
              <a:spcBef>
                <a:spcPts val="0"/>
              </a:spcBef>
            </a:pP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5030788" y="6072205"/>
          <a:ext cx="168275" cy="193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Формула" r:id="rId3" imgW="63308" imgH="88631" progId="Equation.3">
                  <p:embed/>
                </p:oleObj>
              </mc:Choice>
              <mc:Fallback>
                <p:oleObj name="Формула" r:id="rId3" imgW="63308" imgH="88631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6072205"/>
                        <a:ext cx="168275" cy="193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6"/>
          <p:cNvGraphicFramePr>
            <a:graphicFrameLocks noChangeAspect="1"/>
          </p:cNvGraphicFramePr>
          <p:nvPr/>
        </p:nvGraphicFramePr>
        <p:xfrm>
          <a:off x="6072198" y="5429264"/>
          <a:ext cx="207803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Формула" r:id="rId5" imgW="787058" imgH="444307" progId="Equation.3">
                  <p:embed/>
                </p:oleObj>
              </mc:Choice>
              <mc:Fallback>
                <p:oleObj name="Формула" r:id="rId5" imgW="787058" imgH="444307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5429264"/>
                        <a:ext cx="2078037" cy="1184275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66003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6" descr="D:\Статистика\Наши зачетные семинары\ДА\упц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285728"/>
            <a:ext cx="157163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Математическая основа.</a:t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rgbClr val="FF0000"/>
                </a:solidFill>
              </a:rPr>
              <a:t>ВАЖНО!</a:t>
            </a:r>
            <a:endParaRPr lang="ru-RU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714488"/>
            <a:ext cx="6429420" cy="45720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детерминации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принимать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значения от 0 до 1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Чем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этот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тем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 влияние фактора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зависимую переменную. Умноженный на сто, он выражает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процент объясненной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(учтенной)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дисперсии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5030788" y="6072205"/>
          <a:ext cx="168275" cy="193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Формула" r:id="rId3" imgW="63308" imgH="88631" progId="Equation.3">
                  <p:embed/>
                </p:oleObj>
              </mc:Choice>
              <mc:Fallback>
                <p:oleObj name="Формула" r:id="rId3" imgW="63308" imgH="88631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6072205"/>
                        <a:ext cx="168275" cy="193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6" descr="D:\Статистика\Наши зачетные семинары\ДА\упц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285728"/>
            <a:ext cx="157163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Математическая основа.</a:t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rgbClr val="FF0000"/>
                </a:solidFill>
              </a:rPr>
              <a:t>ОДНАКО!</a:t>
            </a:r>
            <a:endParaRPr lang="ru-RU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500306"/>
            <a:ext cx="6429420" cy="378621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величину сумм квадратов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влияют численность и количество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сравниваемых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Это влияние выражается благодаря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числу степеней свободы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(Degrees of Freedom)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5030788" y="6072205"/>
          <a:ext cx="168275" cy="193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Формула" r:id="rId3" imgW="63308" imgH="88631" progId="Equation.3">
                  <p:embed/>
                </p:oleObj>
              </mc:Choice>
              <mc:Fallback>
                <p:oleObj name="Формула" r:id="rId3" imgW="63308" imgH="88631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6072205"/>
                        <a:ext cx="168275" cy="193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1" name="Picture 3" descr="D:\Статистика\Наши зачетные семинары\ДА\Картинки для презент-и\4н3нн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57166"/>
            <a:ext cx="1357322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Математическая основа.</a:t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rgbClr val="FF0000"/>
                </a:solidFill>
              </a:rPr>
              <a:t>ОДНАКО!</a:t>
            </a:r>
            <a:endParaRPr lang="ru-RU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714488"/>
            <a:ext cx="6429420" cy="45720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32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м/г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32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в/г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делятся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каждая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свое соответствующее ей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результате чего получаются два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средних квадрата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два 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Means of Squares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spcBef>
                <a:spcPts val="0"/>
              </a:spcBef>
            </a:pP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5030788" y="6072205"/>
          <a:ext cx="168275" cy="193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Формула" r:id="rId3" imgW="63308" imgH="88631" progId="Equation.3">
                  <p:embed/>
                </p:oleObj>
              </mc:Choice>
              <mc:Fallback>
                <p:oleObj name="Формула" r:id="rId3" imgW="63308" imgH="88631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6072205"/>
                        <a:ext cx="168275" cy="193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1" name="Picture 3" descr="D:\Статистика\Наши зачетные семинары\ДА\Картинки для презент-и\4н3нн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57166"/>
            <a:ext cx="1357322" cy="2214578"/>
          </a:xfrm>
          <a:prstGeom prst="rect">
            <a:avLst/>
          </a:prstGeom>
          <a:noFill/>
        </p:spPr>
      </p:pic>
      <p:graphicFrame>
        <p:nvGraphicFramePr>
          <p:cNvPr id="49155" name="Object 6"/>
          <p:cNvGraphicFramePr>
            <a:graphicFrameLocks noChangeAspect="1"/>
          </p:cNvGraphicFramePr>
          <p:nvPr/>
        </p:nvGraphicFramePr>
        <p:xfrm>
          <a:off x="2500298" y="4714884"/>
          <a:ext cx="3000396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Формула" r:id="rId6" imgW="1040948" imgH="431613" progId="Equation.3">
                  <p:embed/>
                </p:oleObj>
              </mc:Choice>
              <mc:Fallback>
                <p:oleObj name="Формула" r:id="rId6" imgW="1040948" imgH="431613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4714884"/>
                        <a:ext cx="3000396" cy="1285884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66003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5715008" y="4714884"/>
          <a:ext cx="2857520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name="Формула" r:id="rId9" imgW="977900" imgH="431800" progId="Equation.3">
                  <p:embed/>
                </p:oleObj>
              </mc:Choice>
              <mc:Fallback>
                <p:oleObj name="Формула" r:id="rId9" imgW="977900" imgH="431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4714884"/>
                        <a:ext cx="2857520" cy="1285884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66003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Математическая основа.</a:t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Вот оно!</a:t>
            </a:r>
            <a:endParaRPr lang="ru-RU" sz="3600" dirty="0"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785926"/>
            <a:ext cx="6429420" cy="450059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Соотношение 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ru-RU" sz="305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м/г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MS</a:t>
            </a:r>
            <a:r>
              <a:rPr lang="ru-RU" sz="305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в/г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 показателем ДА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F-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критерий Фишера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 больше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величина этого </a:t>
            </a: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 более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вероятно, что сравниваемые </a:t>
            </a: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группы различаются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5030788" y="6072205"/>
          <a:ext cx="168275" cy="193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Формула" r:id="rId3" imgW="63308" imgH="88631" progId="Equation.3">
                  <p:embed/>
                </p:oleObj>
              </mc:Choice>
              <mc:Fallback>
                <p:oleObj name="Формула" r:id="rId3" imgW="63308" imgH="88631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6072205"/>
                        <a:ext cx="168275" cy="193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179" name="Picture 3" descr="D:\Статистика\Наши зачетные семинары\ДА\Картинки для презент-и\хитрый смайл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1500174"/>
            <a:ext cx="1676404" cy="1643074"/>
          </a:xfrm>
          <a:prstGeom prst="rect">
            <a:avLst/>
          </a:prstGeom>
          <a:noFill/>
        </p:spPr>
      </p:pic>
      <p:graphicFrame>
        <p:nvGraphicFramePr>
          <p:cNvPr id="50180" name="Object 6"/>
          <p:cNvGraphicFramePr>
            <a:graphicFrameLocks noChangeAspect="1"/>
          </p:cNvGraphicFramePr>
          <p:nvPr/>
        </p:nvGraphicFramePr>
        <p:xfrm>
          <a:off x="4286248" y="3357562"/>
          <a:ext cx="20447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Формула" r:id="rId6" imgW="774364" imgH="431613" progId="Equation.3">
                  <p:embed/>
                </p:oleObj>
              </mc:Choice>
              <mc:Fallback>
                <p:oleObj name="Формула" r:id="rId6" imgW="774364" imgH="431613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3357562"/>
                        <a:ext cx="2044700" cy="1150937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66003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Алгоритм ДА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1214422"/>
            <a:ext cx="6786610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75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последователь-</a:t>
            </a:r>
          </a:p>
          <a:p>
            <a:pPr>
              <a:spcBef>
                <a:spcPts val="0"/>
              </a:spcBef>
            </a:pPr>
            <a:r>
              <a:rPr lang="ru-RU" sz="275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ность</a:t>
            </a:r>
            <a:r>
              <a:rPr lang="ru-RU" sz="275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шагов выполнения </a:t>
            </a:r>
            <a:r>
              <a:rPr lang="ru-RU" sz="275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такова:</a:t>
            </a:r>
          </a:p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проверка </a:t>
            </a:r>
            <a:r>
              <a:rPr lang="ru-RU" sz="27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гомогенности</a:t>
            </a: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дисперсий</a:t>
            </a:r>
          </a:p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(критерий </a:t>
            </a:r>
            <a:r>
              <a:rPr lang="ru-RU" sz="27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Ливена</a:t>
            </a: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7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Levene’s</a:t>
            </a:r>
            <a:r>
              <a:rPr lang="en-US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Test</a:t>
            </a: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вычисление </a:t>
            </a:r>
            <a:r>
              <a:rPr lang="en-US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275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м/г</a:t>
            </a:r>
            <a:r>
              <a:rPr lang="ru-RU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SS</a:t>
            </a:r>
            <a:r>
              <a:rPr lang="ru-RU" sz="275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в/г</a:t>
            </a: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вычисление числа степеней</a:t>
            </a:r>
          </a:p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свободы </a:t>
            </a:r>
            <a:r>
              <a:rPr lang="en-US" sz="275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ru-RU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en-US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275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м/г</a:t>
            </a:r>
            <a:r>
              <a:rPr lang="ru-RU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SS</a:t>
            </a:r>
            <a:r>
              <a:rPr lang="ru-RU" sz="275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в/г</a:t>
            </a: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вычисление </a:t>
            </a:r>
            <a:r>
              <a:rPr lang="en-US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ru-RU" sz="275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м/г</a:t>
            </a:r>
            <a:r>
              <a:rPr lang="ru-RU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ru-RU" sz="275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в/г</a:t>
            </a: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вычисление </a:t>
            </a:r>
            <a:r>
              <a:rPr lang="en-US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F-</a:t>
            </a:r>
            <a:r>
              <a:rPr lang="ru-RU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критерия</a:t>
            </a:r>
          </a:p>
          <a:p>
            <a:pPr>
              <a:spcBef>
                <a:spcPts val="0"/>
              </a:spcBef>
            </a:pPr>
            <a:r>
              <a:rPr lang="ru-RU" sz="27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Фишера</a:t>
            </a: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определение </a:t>
            </a:r>
            <a:r>
              <a:rPr lang="ru-RU" sz="275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р-уровня</a:t>
            </a:r>
            <a:endParaRPr lang="ru-RU" sz="275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статистической значимости. 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3" name="Picture 3" descr="D:\Статистика\Наши зачетные семинары\ДА\Картинки для презент-и\препо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71448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Где это делается?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1214422"/>
            <a:ext cx="6500858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Расчеты «вручную»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ходе ДА связаны с ощутимыми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вычислительными сложностями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4" name="Picture 4" descr="D:\Статистика\Наши зачетные семинары\ДА\Картинки для презент-и\imagesB7Y17S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071810"/>
            <a:ext cx="492922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Где это делается?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928670"/>
            <a:ext cx="7929618" cy="53578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Поэтому эти расчеты ведутся с помощью современных специальных </a:t>
            </a:r>
            <a:r>
              <a:rPr lang="ru-RU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компьютерных</a:t>
            </a:r>
          </a:p>
          <a:p>
            <a:pPr>
              <a:spcBef>
                <a:spcPts val="0"/>
              </a:spcBef>
            </a:pPr>
            <a:r>
              <a:rPr lang="ru-RU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</a:p>
          <a:p>
            <a:pPr>
              <a:spcBef>
                <a:spcPts val="0"/>
              </a:spcBef>
            </a:pPr>
            <a:r>
              <a:rPr lang="en-US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STATISTICA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060848"/>
            <a:ext cx="53285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3635896" y="2060848"/>
            <a:ext cx="3888432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1835696" y="4581128"/>
            <a:ext cx="216024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Результаты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1785926"/>
            <a:ext cx="6500858" cy="450059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3200" dirty="0" smtClean="0"/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1142984"/>
            <a:ext cx="1357322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SS</a:t>
            </a:r>
            <a:r>
              <a:rPr lang="ru-RU" sz="3200" baseline="-25000" dirty="0" smtClean="0"/>
              <a:t>м/г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1143008"/>
            <a:ext cx="128588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df</a:t>
            </a:r>
            <a:r>
              <a:rPr lang="ru-RU" sz="3200" baseline="-25000" dirty="0" smtClean="0"/>
              <a:t>м/г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786314" y="1142984"/>
            <a:ext cx="1357322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MS</a:t>
            </a:r>
            <a:r>
              <a:rPr lang="ru-RU" sz="3200" baseline="-25000" dirty="0" smtClean="0"/>
              <a:t>м/г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948264" y="5877272"/>
            <a:ext cx="642942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7740352" y="5877272"/>
            <a:ext cx="114300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714612" y="4786322"/>
            <a:ext cx="1357322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SS</a:t>
            </a:r>
            <a:r>
              <a:rPr lang="ru-RU" sz="3200" baseline="-25000" dirty="0" smtClean="0"/>
              <a:t>в/г</a:t>
            </a:r>
            <a:endParaRPr lang="ru-RU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4214810" y="4786322"/>
            <a:ext cx="128588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df</a:t>
            </a:r>
            <a:r>
              <a:rPr lang="ru-RU" sz="3200" baseline="-25000" dirty="0" smtClean="0"/>
              <a:t>в/г</a:t>
            </a:r>
            <a:endParaRPr lang="ru-RU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5643570" y="4786322"/>
            <a:ext cx="1357322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MS</a:t>
            </a:r>
            <a:r>
              <a:rPr lang="ru-RU" sz="3200" baseline="-25000" dirty="0" smtClean="0"/>
              <a:t>в/г</a:t>
            </a:r>
            <a:endParaRPr lang="ru-RU" sz="3200" dirty="0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print"/>
          <a:srcRect t="4000" r="820" b="4000"/>
          <a:stretch>
            <a:fillRect/>
          </a:stretch>
        </p:blipFill>
        <p:spPr bwMode="auto">
          <a:xfrm>
            <a:off x="179512" y="2636912"/>
            <a:ext cx="87129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Прямая со стрелкой 24"/>
          <p:cNvCxnSpPr>
            <a:stCxn id="15" idx="2"/>
          </p:cNvCxnSpPr>
          <p:nvPr/>
        </p:nvCxnSpPr>
        <p:spPr>
          <a:xfrm flipH="1">
            <a:off x="2339752" y="1727759"/>
            <a:ext cx="196265" cy="22052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7" idx="2"/>
          </p:cNvCxnSpPr>
          <p:nvPr/>
        </p:nvCxnSpPr>
        <p:spPr>
          <a:xfrm flipH="1">
            <a:off x="3203848" y="1727783"/>
            <a:ext cx="796648" cy="22052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1" idx="2"/>
          </p:cNvCxnSpPr>
          <p:nvPr/>
        </p:nvCxnSpPr>
        <p:spPr>
          <a:xfrm flipH="1">
            <a:off x="4139952" y="1727759"/>
            <a:ext cx="1325023" cy="22052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7" idx="0"/>
          </p:cNvCxnSpPr>
          <p:nvPr/>
        </p:nvCxnSpPr>
        <p:spPr>
          <a:xfrm flipV="1">
            <a:off x="3393273" y="4293096"/>
            <a:ext cx="1538767" cy="4932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48" idx="0"/>
          </p:cNvCxnSpPr>
          <p:nvPr/>
        </p:nvCxnSpPr>
        <p:spPr>
          <a:xfrm flipV="1">
            <a:off x="4857752" y="4293096"/>
            <a:ext cx="892975" cy="4932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9" idx="0"/>
          </p:cNvCxnSpPr>
          <p:nvPr/>
        </p:nvCxnSpPr>
        <p:spPr>
          <a:xfrm flipV="1">
            <a:off x="6322231" y="4293096"/>
            <a:ext cx="364600" cy="4932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6" idx="0"/>
          </p:cNvCxnSpPr>
          <p:nvPr/>
        </p:nvCxnSpPr>
        <p:spPr>
          <a:xfrm flipV="1">
            <a:off x="7269735" y="4293096"/>
            <a:ext cx="353200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7" idx="0"/>
          </p:cNvCxnSpPr>
          <p:nvPr/>
        </p:nvCxnSpPr>
        <p:spPr>
          <a:xfrm flipV="1">
            <a:off x="8311856" y="4293096"/>
            <a:ext cx="175175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Виды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214422"/>
            <a:ext cx="6429420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зависимости от реализуемого экспериментального плана можно выделить следующие 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ДА:</a:t>
            </a:r>
          </a:p>
          <a:p>
            <a:pPr marL="514350" indent="-51435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однофакторный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(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One-Way ANOVA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многофакторный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(двух-, трех-, … -факторный) ДА (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2-Way, 3-Way, … ANOVA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с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повторными измерениями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Repeated Measures ANOVA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многомерный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(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Multivariate ANOVA - MANOVA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Допущения ДА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785926"/>
            <a:ext cx="6429420" cy="4500594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Нормальное распределение зависимой переменной в каждой из выборок, соответствующих уровням независимой переменной;</a:t>
            </a:r>
          </a:p>
          <a:p>
            <a:pPr marL="514350" indent="-514350"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равенство дисперсий зависимой переменной в выборках.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Нарушения допущений ДА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357298"/>
            <a:ext cx="6429420" cy="49292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предположения о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нормальности распределения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оказывает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существенного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результаты ДА.</a:t>
            </a:r>
          </a:p>
        </p:txBody>
      </p:sp>
      <p:pic>
        <p:nvPicPr>
          <p:cNvPr id="6146" name="Picture 2" descr="D:\Статистика\Наши зачетные семинары\ДА\ук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786190"/>
            <a:ext cx="250033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Нарушения допущений ДА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214422"/>
            <a:ext cx="6429420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предположения о </a:t>
            </a: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равенстве дисперсий 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существенное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ДА тогда, когда сравниваемые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выборки отличаются по численности.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этом случае необходима </a:t>
            </a: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30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гомогенности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(однородности - равенства) </a:t>
            </a: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дисперсий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помощи </a:t>
            </a: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критерия </a:t>
            </a:r>
            <a:r>
              <a:rPr lang="ru-RU" sz="30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Ливена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Levene’s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Test of </a:t>
            </a:r>
            <a:r>
              <a:rPr lang="en-US" sz="3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Homogeniety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Variances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Статистика\Наши зачетные семинары\ДА\4р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2000264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Однофакторный ДА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1071546"/>
            <a:ext cx="7000924" cy="521497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Однофакторный ДА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One-Way ANOVA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используется при изучении влияния на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одну зависимую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переменную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одной независимой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переменной (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одного фактора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pic>
        <p:nvPicPr>
          <p:cNvPr id="7171" name="Picture 3" descr="D:\Статистика\Наши зачетные семинары\ДА\image001.gif"/>
          <p:cNvPicPr>
            <a:picLocks noChangeAspect="1" noChangeArrowheads="1"/>
          </p:cNvPicPr>
          <p:nvPr/>
        </p:nvPicPr>
        <p:blipFill>
          <a:blip r:embed="rId2" cstate="print"/>
          <a:srcRect b="54128"/>
          <a:stretch>
            <a:fillRect/>
          </a:stretch>
        </p:blipFill>
        <p:spPr bwMode="auto">
          <a:xfrm>
            <a:off x="2357422" y="3786190"/>
            <a:ext cx="6357982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Математическая основа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142984"/>
            <a:ext cx="6429420" cy="5143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модель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однофакторного ДА предполагает выделение </a:t>
            </a: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общей дисперсии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(изменчивости) зависимой переменной </a:t>
            </a: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двух составляющих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межгрупповая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(факторная) составляющая, обусловленная воздействием фактора;</a:t>
            </a:r>
          </a:p>
          <a:p>
            <a:pPr>
              <a:spcBef>
                <a:spcPts val="0"/>
              </a:spcBef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внутригрупповая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(случайная) составляющая, обусловленная влиянием неизвестных и, как итог, неучтенных причин.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Математическая основа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285860"/>
            <a:ext cx="6929486" cy="50006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Величина соотношения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межгрупповой и внутригрупповой </a:t>
            </a: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составляющих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дисперсии зависимой переменной является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показателем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статистической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значимости воздействия фактора</a:t>
            </a:r>
            <a:endParaRPr lang="ru-RU" sz="3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(независимой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переменной)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результативный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3313" name="Picture 1" descr="D:\Статистика\Наши зачетные семинары\ДА\Картинки для презент-и\1350281218_008_19740_emoti_cats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143380"/>
            <a:ext cx="3587744" cy="2544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Математическая основа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214422"/>
            <a:ext cx="6429420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качестве </a:t>
            </a:r>
            <a:r>
              <a:rPr lang="ru-RU" sz="3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показателя изменчивости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зависимой переменной в ДА используется </a:t>
            </a:r>
            <a:r>
              <a:rPr lang="ru-RU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сумма квадратов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05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(Sum of Squares)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получается </a:t>
            </a:r>
            <a:r>
              <a:rPr lang="ru-RU" sz="305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путем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вычитания из каждого значения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переменной ее среднего;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возведения каждой полученной разности в квадрат;</a:t>
            </a:r>
          </a:p>
          <a:p>
            <a:pPr>
              <a:spcBef>
                <a:spcPts val="0"/>
              </a:spcBef>
            </a:pPr>
            <a:r>
              <a:rPr lang="ru-RU" sz="3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суммирования полученных квадратов.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А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</Template>
  <TotalTime>146</TotalTime>
  <Words>652</Words>
  <Application>Microsoft Office PowerPoint</Application>
  <PresentationFormat>Экран (4:3)</PresentationFormat>
  <Paragraphs>89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Century Schoolbook</vt:lpstr>
      <vt:lpstr>Comic Sans MS</vt:lpstr>
      <vt:lpstr>Times New Roman</vt:lpstr>
      <vt:lpstr>Wingdings</vt:lpstr>
      <vt:lpstr>Wingdings 2</vt:lpstr>
      <vt:lpstr>ДА</vt:lpstr>
      <vt:lpstr>Формула</vt:lpstr>
      <vt:lpstr>Презентация PowerPoint</vt:lpstr>
      <vt:lpstr>Виды</vt:lpstr>
      <vt:lpstr>Допущения ДА</vt:lpstr>
      <vt:lpstr>Нарушения допущений ДА</vt:lpstr>
      <vt:lpstr>Нарушения допущений ДА</vt:lpstr>
      <vt:lpstr>Однофакторный ДА</vt:lpstr>
      <vt:lpstr>Математическая основа</vt:lpstr>
      <vt:lpstr>Математическая основа</vt:lpstr>
      <vt:lpstr>Математическая основа</vt:lpstr>
      <vt:lpstr>Математическая основа</vt:lpstr>
      <vt:lpstr>Математическая основа. ВАЖНО!</vt:lpstr>
      <vt:lpstr>Математическая основа. ВАЖНО!</vt:lpstr>
      <vt:lpstr>Математическая основа. ОДНАКО!</vt:lpstr>
      <vt:lpstr>Математическая основа. ОДНАКО!</vt:lpstr>
      <vt:lpstr>Математическая основа. Вот оно!</vt:lpstr>
      <vt:lpstr>Алгоритм ДА</vt:lpstr>
      <vt:lpstr>Где это делается?</vt:lpstr>
      <vt:lpstr>Где это делается?</vt:lpstr>
      <vt:lpstr>Результаты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AngryWlad</cp:lastModifiedBy>
  <cp:revision>20</cp:revision>
  <dcterms:created xsi:type="dcterms:W3CDTF">2014-10-27T13:45:12Z</dcterms:created>
  <dcterms:modified xsi:type="dcterms:W3CDTF">2017-09-24T19:45:38Z</dcterms:modified>
</cp:coreProperties>
</file>