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6" d="100"/>
          <a:sy n="46" d="100"/>
        </p:scale>
        <p:origin x="-1170" y="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5B106E36-FD25-4E2D-B0AA-010F637433A0}" type="datetimeFigureOut">
              <a:rPr lang="ru-RU" smtClean="0"/>
              <a:pPr/>
              <a:t>24.06.2017</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24.06.2017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24.06.2017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5B106E36-FD25-4E2D-B0AA-010F637433A0}" type="datetimeFigureOut">
              <a:rPr lang="ru-RU" smtClean="0"/>
              <a:pPr/>
              <a:t>24.06.2017</a:t>
            </a:fld>
            <a:endParaRPr lang="ru-RU"/>
          </a:p>
        </p:txBody>
      </p:sp>
      <p:sp>
        <p:nvSpPr>
          <p:cNvPr id="9" name="Номер слайда 8"/>
          <p:cNvSpPr>
            <a:spLocks noGrp="1"/>
          </p:cNvSpPr>
          <p:nvPr>
            <p:ph type="sldNum" sz="quarter" idx="15"/>
          </p:nvPr>
        </p:nvSpPr>
        <p:spPr/>
        <p:txBody>
          <a:bodyPr rtlCol="0"/>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5B106E36-FD25-4E2D-B0AA-010F637433A0}" type="datetimeFigureOut">
              <a:rPr lang="ru-RU" smtClean="0"/>
              <a:pPr/>
              <a:t>24.06.2017</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24.06.2017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24.06.2017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5B106E36-FD25-4E2D-B0AA-010F637433A0}" type="datetimeFigureOut">
              <a:rPr lang="ru-RU" smtClean="0"/>
              <a:pPr/>
              <a:t>24.06.2017</a:t>
            </a:fld>
            <a:endParaRPr lang="ru-RU"/>
          </a:p>
        </p:txBody>
      </p:sp>
      <p:sp>
        <p:nvSpPr>
          <p:cNvPr id="7" name="Номер слайда 6"/>
          <p:cNvSpPr>
            <a:spLocks noGrp="1"/>
          </p:cNvSpPr>
          <p:nvPr>
            <p:ph type="sldNum" sz="quarter" idx="11"/>
          </p:nvPr>
        </p:nvSpPr>
        <p:spPr/>
        <p:txBody>
          <a:bodyPr rtlCol="0"/>
          <a:lstStyle/>
          <a:p>
            <a:fld id="{725C68B6-61C2-468F-89AB-4B9F7531AA68}"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24.06.2017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5B106E36-FD25-4E2D-B0AA-010F637433A0}" type="datetimeFigureOut">
              <a:rPr lang="ru-RU" smtClean="0"/>
              <a:pPr/>
              <a:t>24.06.2017</a:t>
            </a:fld>
            <a:endParaRPr lang="ru-RU"/>
          </a:p>
        </p:txBody>
      </p:sp>
      <p:sp>
        <p:nvSpPr>
          <p:cNvPr id="22" name="Номер слайда 21"/>
          <p:cNvSpPr>
            <a:spLocks noGrp="1"/>
          </p:cNvSpPr>
          <p:nvPr>
            <p:ph type="sldNum" sz="quarter" idx="15"/>
          </p:nvPr>
        </p:nvSpPr>
        <p:spPr/>
        <p:txBody>
          <a:bodyPr rtlCol="0"/>
          <a:lstStyle/>
          <a:p>
            <a:fld id="{725C68B6-61C2-468F-89AB-4B9F7531AA68}"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5B106E36-FD25-4E2D-B0AA-010F637433A0}" type="datetimeFigureOut">
              <a:rPr lang="ru-RU" smtClean="0"/>
              <a:pPr/>
              <a:t>24.06.2017</a:t>
            </a:fld>
            <a:endParaRPr lang="ru-RU"/>
          </a:p>
        </p:txBody>
      </p:sp>
      <p:sp>
        <p:nvSpPr>
          <p:cNvPr id="18" name="Номер слайда 17"/>
          <p:cNvSpPr>
            <a:spLocks noGrp="1"/>
          </p:cNvSpPr>
          <p:nvPr>
            <p:ph type="sldNum" sz="quarter" idx="11"/>
          </p:nvPr>
        </p:nvSpPr>
        <p:spPr/>
        <p:txBody>
          <a:bodyPr rtlCol="0"/>
          <a:lstStyle/>
          <a:p>
            <a:fld id="{725C68B6-61C2-468F-89AB-4B9F7531AA68}"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B106E36-FD25-4E2D-B0AA-010F637433A0}" type="datetimeFigureOut">
              <a:rPr lang="ru-RU" smtClean="0"/>
              <a:pPr/>
              <a:t>24.06.2017</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latin typeface="Segoe Script" pitchFamily="66" charset="0"/>
              </a:rPr>
              <a:t>Воображение и упражнения для его развития</a:t>
            </a:r>
            <a:endParaRPr lang="ru-RU" dirty="0">
              <a:latin typeface="Segoe Script" pitchFamily="66" charset="0"/>
            </a:endParaRPr>
          </a:p>
        </p:txBody>
      </p:sp>
      <p:sp>
        <p:nvSpPr>
          <p:cNvPr id="3" name="Подзаголовок 2"/>
          <p:cNvSpPr>
            <a:spLocks noGrp="1"/>
          </p:cNvSpPr>
          <p:nvPr>
            <p:ph type="subTitle" idx="1"/>
          </p:nvPr>
        </p:nvSpPr>
        <p:spPr/>
        <p:txBody>
          <a:bodyPr/>
          <a:lstStyle/>
          <a:p>
            <a:endParaRPr lang="ru-RU" dirty="0">
              <a:latin typeface="Segoe Script"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4048" y="2060848"/>
            <a:ext cx="3816424" cy="2304256"/>
          </a:xfrm>
        </p:spPr>
        <p:txBody>
          <a:bodyPr>
            <a:normAutofit/>
          </a:bodyPr>
          <a:lstStyle/>
          <a:p>
            <a:r>
              <a:rPr lang="ru-RU" sz="2800" b="1" dirty="0" smtClean="0">
                <a:latin typeface="Segoe Script" pitchFamily="66" charset="0"/>
              </a:rPr>
              <a:t>5. </a:t>
            </a:r>
            <a:r>
              <a:rPr lang="ru-RU" sz="2800" dirty="0" smtClean="0">
                <a:latin typeface="Segoe Script" pitchFamily="66" charset="0"/>
              </a:rPr>
              <a:t>Внимательно присмотритесь к следующим картинкам</a:t>
            </a:r>
            <a:endParaRPr lang="ru-RU" sz="2800" b="1" dirty="0">
              <a:latin typeface="Segoe Script" pitchFamily="66" charset="0"/>
            </a:endParaRPr>
          </a:p>
        </p:txBody>
      </p:sp>
      <p:pic>
        <p:nvPicPr>
          <p:cNvPr id="3" name="Рисунок 2" descr="спр-изобр6.jpg"/>
          <p:cNvPicPr>
            <a:picLocks noChangeAspect="1"/>
          </p:cNvPicPr>
          <p:nvPr/>
        </p:nvPicPr>
        <p:blipFill>
          <a:blip r:embed="rId2" cstate="print"/>
          <a:stretch>
            <a:fillRect/>
          </a:stretch>
        </p:blipFill>
        <p:spPr>
          <a:xfrm>
            <a:off x="467544" y="692696"/>
            <a:ext cx="4130860" cy="5445224"/>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3" name="Рисунок 2" descr="07-dva1.jpg"/>
          <p:cNvPicPr>
            <a:picLocks noChangeAspect="1"/>
          </p:cNvPicPr>
          <p:nvPr/>
        </p:nvPicPr>
        <p:blipFill>
          <a:blip r:embed="rId2" cstate="print"/>
          <a:stretch>
            <a:fillRect/>
          </a:stretch>
        </p:blipFill>
        <p:spPr>
          <a:xfrm>
            <a:off x="1979712" y="188640"/>
            <a:ext cx="4733681" cy="630932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3" name="Рисунок 2" descr="_News_Photo_image_large_14089.jpg"/>
          <p:cNvPicPr>
            <a:picLocks noChangeAspect="1"/>
          </p:cNvPicPr>
          <p:nvPr/>
        </p:nvPicPr>
        <p:blipFill>
          <a:blip r:embed="rId2" cstate="print"/>
          <a:stretch>
            <a:fillRect/>
          </a:stretch>
        </p:blipFill>
        <p:spPr>
          <a:xfrm>
            <a:off x="2123728" y="476672"/>
            <a:ext cx="4255327" cy="6021288"/>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3" name="Рисунок 2" descr="8153.jpg"/>
          <p:cNvPicPr>
            <a:picLocks noChangeAspect="1"/>
          </p:cNvPicPr>
          <p:nvPr/>
        </p:nvPicPr>
        <p:blipFill>
          <a:blip r:embed="rId2" cstate="print"/>
          <a:stretch>
            <a:fillRect/>
          </a:stretch>
        </p:blipFill>
        <p:spPr>
          <a:xfrm>
            <a:off x="683568" y="1052736"/>
            <a:ext cx="7565575" cy="4514178"/>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76672"/>
            <a:ext cx="7787208" cy="5328592"/>
          </a:xfrm>
        </p:spPr>
        <p:txBody>
          <a:bodyPr>
            <a:normAutofit/>
          </a:bodyPr>
          <a:lstStyle/>
          <a:p>
            <a:r>
              <a:rPr lang="ru-RU" sz="2400" dirty="0" smtClean="0">
                <a:latin typeface="Segoe Script" pitchFamily="66" charset="0"/>
              </a:rPr>
              <a:t>Развитие воображения – процесс творческий, интересный и сложный. Мы уже отметили, что образ и мысль – неразрывное целое, а само человеческое воображение связано с мышлением теснейшими узами. Следовательно, любое упражнение, направленное на развитие мышления, поможет и становлению воображения. Творческое же воображение подразумевает еще и воспитание самостоятельной личности, ибо предполагает создание новых, оригинальных, не имеющих аналогов вещей, образов или признаков.</a:t>
            </a:r>
            <a:endParaRPr lang="ru-RU" sz="2400" dirty="0">
              <a:latin typeface="Segoe Script" pitchFamily="66"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2132856"/>
            <a:ext cx="6912768" cy="1512168"/>
          </a:xfrm>
        </p:spPr>
        <p:txBody>
          <a:bodyPr>
            <a:normAutofit/>
          </a:bodyPr>
          <a:lstStyle/>
          <a:p>
            <a:r>
              <a:rPr lang="ru-RU" sz="4000" dirty="0" smtClean="0">
                <a:latin typeface="Segoe Script" pitchFamily="66" charset="0"/>
              </a:rPr>
              <a:t>Спасибо за внимание</a:t>
            </a:r>
            <a:endParaRPr lang="ru-RU" sz="4000" dirty="0">
              <a:latin typeface="Segoe Script" pitchFamily="66"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0"/>
            <a:ext cx="8115672" cy="5949280"/>
          </a:xfrm>
        </p:spPr>
        <p:txBody>
          <a:bodyPr>
            <a:noAutofit/>
          </a:bodyPr>
          <a:lstStyle/>
          <a:p>
            <a:r>
              <a:rPr lang="ru-RU" sz="2000" b="1" dirty="0" err="1" smtClean="0">
                <a:latin typeface="Segoe Script" pitchFamily="66" charset="0"/>
              </a:rPr>
              <a:t>Воображе́ние</a:t>
            </a:r>
            <a:r>
              <a:rPr lang="ru-RU" sz="2000" dirty="0" smtClean="0">
                <a:latin typeface="Segoe Script" pitchFamily="66" charset="0"/>
              </a:rPr>
              <a:t> — способность человека к спонтанному возникновению или преднамеренному построению в сознании образов, представлений, идей объектов, которые в опыте в целостном виде не воспринимались или не могут восприниматься посредством органов чувств (как, например, события истории, предполагаемого будущего, явления не воспринимаемого или мира, не существующего вообще - сверхъестественные персонажи сказок, мифов и пр.); способность сознания создавать образы, представления, идеи и манипулировать ими; играет ключевую роль в следующих психических процессах: моделирование, планирование, творчество, игра, память. В широком смысле, всякий процесс, протекающий «в образах» является воображением.</a:t>
            </a:r>
            <a:br>
              <a:rPr lang="ru-RU" sz="2000" dirty="0" smtClean="0">
                <a:latin typeface="Segoe Script" pitchFamily="66" charset="0"/>
              </a:rPr>
            </a:br>
            <a:r>
              <a:rPr lang="ru-RU" sz="1600" dirty="0" smtClean="0"/>
              <a:t/>
            </a:r>
            <a:br>
              <a:rPr lang="ru-RU" sz="1600" dirty="0" smtClean="0"/>
            </a:br>
            <a:endParaRPr lang="ru-RU" sz="1600" dirty="0">
              <a:latin typeface="Segoe Script" pitchFamily="66"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74638"/>
            <a:ext cx="7457256" cy="6250706"/>
          </a:xfrm>
        </p:spPr>
        <p:txBody>
          <a:bodyPr>
            <a:normAutofit/>
          </a:bodyPr>
          <a:lstStyle/>
          <a:p>
            <a:r>
              <a:rPr lang="ru-RU" sz="2200" b="1" dirty="0" smtClean="0">
                <a:latin typeface="Segoe Script" pitchFamily="66" charset="0"/>
              </a:rPr>
              <a:t>Классификация процессов воображения:</a:t>
            </a:r>
            <a:br>
              <a:rPr lang="ru-RU" sz="2200" b="1" dirty="0" smtClean="0">
                <a:latin typeface="Segoe Script" pitchFamily="66" charset="0"/>
              </a:rPr>
            </a:br>
            <a:r>
              <a:rPr lang="ru-RU" sz="2200" b="1" dirty="0" smtClean="0">
                <a:latin typeface="Segoe Script" pitchFamily="66" charset="0"/>
              </a:rPr>
              <a:t/>
            </a:r>
            <a:br>
              <a:rPr lang="ru-RU" sz="2200" b="1" dirty="0" smtClean="0">
                <a:latin typeface="Segoe Script" pitchFamily="66" charset="0"/>
              </a:rPr>
            </a:br>
            <a:r>
              <a:rPr lang="ru-RU" sz="2200" b="1" dirty="0" smtClean="0">
                <a:latin typeface="Segoe Script" pitchFamily="66" charset="0"/>
              </a:rPr>
              <a:t>1.По результатам:</a:t>
            </a:r>
            <a:r>
              <a:rPr lang="ru-RU" sz="2200" dirty="0" smtClean="0">
                <a:latin typeface="Segoe Script" pitchFamily="66" charset="0"/>
              </a:rPr>
              <a:t/>
            </a:r>
            <a:br>
              <a:rPr lang="ru-RU" sz="2200" dirty="0" smtClean="0">
                <a:latin typeface="Segoe Script" pitchFamily="66" charset="0"/>
              </a:rPr>
            </a:br>
            <a:r>
              <a:rPr lang="ru-RU" sz="2200" b="1" dirty="0" smtClean="0">
                <a:latin typeface="Segoe Script" pitchFamily="66" charset="0"/>
              </a:rPr>
              <a:t>а) </a:t>
            </a:r>
            <a:r>
              <a:rPr lang="ru-RU" sz="2200" dirty="0" smtClean="0">
                <a:latin typeface="Segoe Script" pitchFamily="66" charset="0"/>
              </a:rPr>
              <a:t>Репродуктивное воображение (воссоздание действительности такой, какая она есть)</a:t>
            </a:r>
            <a:br>
              <a:rPr lang="ru-RU" sz="2200" dirty="0" smtClean="0">
                <a:latin typeface="Segoe Script" pitchFamily="66" charset="0"/>
              </a:rPr>
            </a:br>
            <a:r>
              <a:rPr lang="ru-RU" sz="2200" b="1" dirty="0" smtClean="0">
                <a:latin typeface="Segoe Script" pitchFamily="66" charset="0"/>
              </a:rPr>
              <a:t>б) </a:t>
            </a:r>
            <a:r>
              <a:rPr lang="ru-RU" sz="2200" dirty="0" smtClean="0">
                <a:latin typeface="Segoe Script" pitchFamily="66" charset="0"/>
              </a:rPr>
              <a:t>Продуктивное (творческое) воображение: </a:t>
            </a:r>
            <a:br>
              <a:rPr lang="ru-RU" sz="2200" dirty="0" smtClean="0">
                <a:latin typeface="Segoe Script" pitchFamily="66" charset="0"/>
              </a:rPr>
            </a:br>
            <a:r>
              <a:rPr lang="ru-RU" sz="2200" dirty="0" smtClean="0">
                <a:latin typeface="Segoe Script" pitchFamily="66" charset="0"/>
              </a:rPr>
              <a:t>с относительной новизной образов;</a:t>
            </a:r>
            <a:br>
              <a:rPr lang="ru-RU" sz="2200" dirty="0" smtClean="0">
                <a:latin typeface="Segoe Script" pitchFamily="66" charset="0"/>
              </a:rPr>
            </a:br>
            <a:r>
              <a:rPr lang="ru-RU" sz="2200" dirty="0" smtClean="0">
                <a:latin typeface="Segoe Script" pitchFamily="66" charset="0"/>
              </a:rPr>
              <a:t>с абсолютной новизной образов.</a:t>
            </a:r>
            <a:br>
              <a:rPr lang="ru-RU" sz="2200" dirty="0" smtClean="0">
                <a:latin typeface="Segoe Script" pitchFamily="66" charset="0"/>
              </a:rPr>
            </a:br>
            <a:r>
              <a:rPr lang="ru-RU" sz="2200" b="1" dirty="0" smtClean="0">
                <a:latin typeface="Segoe Script" pitchFamily="66" charset="0"/>
              </a:rPr>
              <a:t>2.По степени целенаправленности:</a:t>
            </a:r>
            <a:r>
              <a:rPr lang="ru-RU" sz="2200" dirty="0" smtClean="0">
                <a:latin typeface="Segoe Script" pitchFamily="66" charset="0"/>
              </a:rPr>
              <a:t/>
            </a:r>
            <a:br>
              <a:rPr lang="ru-RU" sz="2200" dirty="0" smtClean="0">
                <a:latin typeface="Segoe Script" pitchFamily="66" charset="0"/>
              </a:rPr>
            </a:br>
            <a:r>
              <a:rPr lang="ru-RU" sz="2200" b="1" dirty="0" smtClean="0">
                <a:latin typeface="Segoe Script" pitchFamily="66" charset="0"/>
              </a:rPr>
              <a:t>а)</a:t>
            </a:r>
            <a:r>
              <a:rPr lang="ru-RU" sz="2200" dirty="0" smtClean="0">
                <a:latin typeface="Segoe Script" pitchFamily="66" charset="0"/>
              </a:rPr>
              <a:t> активное (произвольное) — включает воссоздающее и творческое воображение;</a:t>
            </a:r>
            <a:br>
              <a:rPr lang="ru-RU" sz="2200" dirty="0" smtClean="0">
                <a:latin typeface="Segoe Script" pitchFamily="66" charset="0"/>
              </a:rPr>
            </a:br>
            <a:r>
              <a:rPr lang="ru-RU" sz="2200" b="1" dirty="0" smtClean="0">
                <a:latin typeface="Segoe Script" pitchFamily="66" charset="0"/>
              </a:rPr>
              <a:t>б)</a:t>
            </a:r>
            <a:r>
              <a:rPr lang="ru-RU" sz="2200" dirty="0" smtClean="0">
                <a:latin typeface="Segoe Script" pitchFamily="66" charset="0"/>
              </a:rPr>
              <a:t> пассивное (непроизвольное) — включает непреднамеренное и непредсказуемое воображение.</a:t>
            </a:r>
            <a:br>
              <a:rPr lang="ru-RU" sz="2200" dirty="0" smtClean="0">
                <a:latin typeface="Segoe Script" pitchFamily="66" charset="0"/>
              </a:rPr>
            </a:br>
            <a:r>
              <a:rPr lang="ru-RU" sz="2200" b="1" dirty="0" smtClean="0">
                <a:latin typeface="Segoe Script" pitchFamily="66" charset="0"/>
              </a:rPr>
              <a:t>3.По виду образов:</a:t>
            </a:r>
            <a:r>
              <a:rPr lang="ru-RU" sz="2200" dirty="0" smtClean="0">
                <a:latin typeface="Segoe Script" pitchFamily="66" charset="0"/>
              </a:rPr>
              <a:t/>
            </a:r>
            <a:br>
              <a:rPr lang="ru-RU" sz="2200" dirty="0" smtClean="0">
                <a:latin typeface="Segoe Script" pitchFamily="66" charset="0"/>
              </a:rPr>
            </a:br>
            <a:r>
              <a:rPr lang="ru-RU" sz="2200" b="1" dirty="0" smtClean="0">
                <a:latin typeface="Segoe Script" pitchFamily="66" charset="0"/>
              </a:rPr>
              <a:t>а) </a:t>
            </a:r>
            <a:r>
              <a:rPr lang="ru-RU" sz="2200" dirty="0" smtClean="0">
                <a:latin typeface="Segoe Script" pitchFamily="66" charset="0"/>
              </a:rPr>
              <a:t>конкретное;</a:t>
            </a:r>
            <a:br>
              <a:rPr lang="ru-RU" sz="2200" dirty="0" smtClean="0">
                <a:latin typeface="Segoe Script" pitchFamily="66" charset="0"/>
              </a:rPr>
            </a:br>
            <a:r>
              <a:rPr lang="ru-RU" sz="2200" b="1" dirty="0" smtClean="0">
                <a:latin typeface="Segoe Script" pitchFamily="66" charset="0"/>
              </a:rPr>
              <a:t>б) </a:t>
            </a:r>
            <a:r>
              <a:rPr lang="ru-RU" sz="2200" dirty="0" smtClean="0">
                <a:latin typeface="Segoe Script" pitchFamily="66" charset="0"/>
              </a:rPr>
              <a:t>абстрактное.</a:t>
            </a: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6322714"/>
          </a:xfrm>
        </p:spPr>
        <p:txBody>
          <a:bodyPr>
            <a:normAutofit fontScale="90000"/>
          </a:bodyPr>
          <a:lstStyle/>
          <a:p>
            <a:r>
              <a:rPr lang="ru-RU" sz="2400" b="1" dirty="0" smtClean="0">
                <a:latin typeface="Segoe Script" pitchFamily="66" charset="0"/>
              </a:rPr>
              <a:t>Способы развития воображения</a:t>
            </a:r>
            <a:r>
              <a:rPr lang="ru-RU" sz="2400" dirty="0" smtClean="0">
                <a:latin typeface="Segoe Script" pitchFamily="66" charset="0"/>
              </a:rPr>
              <a:t>:</a:t>
            </a:r>
            <a:br>
              <a:rPr lang="ru-RU" sz="2400" dirty="0" smtClean="0">
                <a:latin typeface="Segoe Script" pitchFamily="66" charset="0"/>
              </a:rPr>
            </a:br>
            <a:r>
              <a:rPr lang="ru-RU" sz="2400" dirty="0" smtClean="0">
                <a:latin typeface="Segoe Script" pitchFamily="66" charset="0"/>
              </a:rPr>
              <a:t/>
            </a:r>
            <a:br>
              <a:rPr lang="ru-RU" sz="2400" dirty="0" smtClean="0">
                <a:latin typeface="Segoe Script" pitchFamily="66" charset="0"/>
              </a:rPr>
            </a:br>
            <a:r>
              <a:rPr lang="ru-RU" sz="2400" b="1" dirty="0" smtClean="0">
                <a:latin typeface="Segoe Script" pitchFamily="66" charset="0"/>
              </a:rPr>
              <a:t>1. </a:t>
            </a:r>
            <a:r>
              <a:rPr lang="ru-RU" sz="2000" dirty="0" smtClean="0">
                <a:latin typeface="Segoe Script" pitchFamily="66" charset="0"/>
              </a:rPr>
              <a:t>Обогащение опыта восприятия, т.к. воображение оперирует материалом, полученным при восприятии реальных объектов.</a:t>
            </a:r>
            <a:br>
              <a:rPr lang="ru-RU" sz="2000" dirty="0" smtClean="0">
                <a:latin typeface="Segoe Script" pitchFamily="66" charset="0"/>
              </a:rPr>
            </a:br>
            <a:r>
              <a:rPr lang="ru-RU" sz="2000" b="1" dirty="0" smtClean="0">
                <a:latin typeface="Segoe Script" pitchFamily="66" charset="0"/>
              </a:rPr>
              <a:t>2. </a:t>
            </a:r>
            <a:r>
              <a:rPr lang="ru-RU" sz="2000" dirty="0" smtClean="0">
                <a:latin typeface="Segoe Script" pitchFamily="66" charset="0"/>
              </a:rPr>
              <a:t>Развитие речи, т.к. она позволяет поименовать элементы образа, переставить их, поменять местами, увеличить, умножить, оформить замысел, обмениваться идеями. </a:t>
            </a:r>
            <a:br>
              <a:rPr lang="ru-RU" sz="2000" dirty="0" smtClean="0">
                <a:latin typeface="Segoe Script" pitchFamily="66" charset="0"/>
              </a:rPr>
            </a:br>
            <a:r>
              <a:rPr lang="ru-RU" sz="2000" b="1" dirty="0" smtClean="0">
                <a:latin typeface="Segoe Script" pitchFamily="66" charset="0"/>
              </a:rPr>
              <a:t>3. </a:t>
            </a:r>
            <a:r>
              <a:rPr lang="ru-RU" sz="2000" dirty="0" smtClean="0">
                <a:latin typeface="Segoe Script" pitchFamily="66" charset="0"/>
              </a:rPr>
              <a:t>Поддержка спонтанного и организованного творчества — рисования, простейшего </a:t>
            </a:r>
            <a:r>
              <a:rPr lang="ru-RU" sz="2000" dirty="0" err="1" smtClean="0">
                <a:latin typeface="Segoe Script" pitchFamily="66" charset="0"/>
              </a:rPr>
              <a:t>музицирования</a:t>
            </a:r>
            <a:r>
              <a:rPr lang="ru-RU" sz="2000" dirty="0" smtClean="0">
                <a:latin typeface="Segoe Script" pitchFamily="66" charset="0"/>
              </a:rPr>
              <a:t>, придумывания сказок, небылиц.</a:t>
            </a:r>
            <a:br>
              <a:rPr lang="ru-RU" sz="2000" dirty="0" smtClean="0">
                <a:latin typeface="Segoe Script" pitchFamily="66" charset="0"/>
              </a:rPr>
            </a:br>
            <a:r>
              <a:rPr lang="ru-RU" sz="2000" b="1" dirty="0" smtClean="0">
                <a:latin typeface="Segoe Script" pitchFamily="66" charset="0"/>
              </a:rPr>
              <a:t>4. </a:t>
            </a:r>
            <a:r>
              <a:rPr lang="ru-RU" sz="2000" dirty="0" smtClean="0">
                <a:latin typeface="Segoe Script" pitchFamily="66" charset="0"/>
              </a:rPr>
              <a:t>Поддержка и обогащение игр, т.к. игра занимает промежуточное положение между реальностью и воображением, дает опыт для построения адаптивной связи воображения и реальности.</a:t>
            </a:r>
            <a:br>
              <a:rPr lang="ru-RU" sz="2000" dirty="0" smtClean="0">
                <a:latin typeface="Segoe Script" pitchFamily="66" charset="0"/>
              </a:rPr>
            </a:br>
            <a:r>
              <a:rPr lang="ru-RU" sz="2000" b="1" dirty="0" smtClean="0">
                <a:latin typeface="Segoe Script" pitchFamily="66" charset="0"/>
              </a:rPr>
              <a:t>5. </a:t>
            </a:r>
            <a:r>
              <a:rPr lang="ru-RU" sz="2000" dirty="0" smtClean="0">
                <a:latin typeface="Segoe Script" pitchFamily="66" charset="0"/>
              </a:rPr>
              <a:t>Методические приемы — словесные игры, </a:t>
            </a:r>
            <a:r>
              <a:rPr lang="ru-RU" sz="2000" dirty="0" err="1" smtClean="0">
                <a:latin typeface="Segoe Script" pitchFamily="66" charset="0"/>
              </a:rPr>
              <a:t>дорисовывание</a:t>
            </a:r>
            <a:r>
              <a:rPr lang="ru-RU" sz="2000" dirty="0" smtClean="0">
                <a:latin typeface="Segoe Script" pitchFamily="66" charset="0"/>
              </a:rPr>
              <a:t> картинок, сочинение сюжетов, применение и сочетание необычных техник, материалов рукоделия и т.д.</a:t>
            </a:r>
            <a:br>
              <a:rPr lang="ru-RU" sz="2000" dirty="0" smtClean="0">
                <a:latin typeface="Segoe Script" pitchFamily="66" charset="0"/>
              </a:rPr>
            </a:br>
            <a:r>
              <a:rPr lang="ru-RU" sz="2400" dirty="0" smtClean="0">
                <a:latin typeface="Segoe Script" pitchFamily="66" charset="0"/>
              </a:rPr>
              <a:t/>
            </a:r>
            <a:br>
              <a:rPr lang="ru-RU" sz="2400" dirty="0" smtClean="0">
                <a:latin typeface="Segoe Script" pitchFamily="66" charset="0"/>
              </a:rPr>
            </a:br>
            <a:endParaRPr lang="ru-RU" sz="2400" dirty="0">
              <a:latin typeface="Segoe Script"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628800"/>
            <a:ext cx="7992888" cy="2448272"/>
          </a:xfrm>
        </p:spPr>
        <p:txBody>
          <a:bodyPr>
            <a:noAutofit/>
          </a:bodyPr>
          <a:lstStyle/>
          <a:p>
            <a:r>
              <a:rPr lang="ru-RU" sz="3600" dirty="0" smtClean="0">
                <a:latin typeface="Segoe Script" pitchFamily="66" charset="0"/>
              </a:rPr>
              <a:t>Теперь, несколько различных практических упражнений для развития воображения:</a:t>
            </a:r>
            <a:endParaRPr lang="ru-RU" sz="3600" dirty="0">
              <a:latin typeface="Segoe Script" pitchFamily="6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76672"/>
            <a:ext cx="7467600" cy="4752528"/>
          </a:xfrm>
        </p:spPr>
        <p:txBody>
          <a:bodyPr>
            <a:normAutofit/>
          </a:bodyPr>
          <a:lstStyle/>
          <a:p>
            <a:r>
              <a:rPr lang="ru-RU" sz="2800" b="1" dirty="0" smtClean="0">
                <a:latin typeface="Segoe Script" pitchFamily="66" charset="0"/>
              </a:rPr>
              <a:t>1. </a:t>
            </a:r>
            <a:r>
              <a:rPr lang="ru-RU" sz="2800" dirty="0" smtClean="0">
                <a:latin typeface="Segoe Script" pitchFamily="66" charset="0"/>
              </a:rPr>
              <a:t>Закройте глаза. Подумайте об одном из предметов, находящихся в помещении. Не открывая глаз, перечислите как можно больше признаков и свойств этого предмета. Откройте глаза и запишите все, что запомнили, по-прежнему не глядя на предмет.</a:t>
            </a:r>
            <a:endParaRPr lang="ru-RU" sz="2800" b="1" dirty="0">
              <a:latin typeface="Segoe Script" pitchFamily="66"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980728"/>
            <a:ext cx="7467600" cy="3528392"/>
          </a:xfrm>
        </p:spPr>
        <p:txBody>
          <a:bodyPr>
            <a:normAutofit/>
          </a:bodyPr>
          <a:lstStyle/>
          <a:p>
            <a:r>
              <a:rPr lang="ru-RU" sz="2800" b="1" dirty="0" smtClean="0">
                <a:latin typeface="Segoe Script" pitchFamily="66" charset="0"/>
              </a:rPr>
              <a:t>2. </a:t>
            </a:r>
            <a:r>
              <a:rPr lang="ru-RU" sz="2800" dirty="0" smtClean="0">
                <a:latin typeface="Segoe Script" pitchFamily="66" charset="0"/>
              </a:rPr>
              <a:t>Выберите стихотворение, которое вам нравится. Используйте его последнюю строку, как первую строку в стихотворении собственного сочинения.  </a:t>
            </a:r>
            <a:endParaRPr lang="ru-RU" sz="2800" b="1" dirty="0">
              <a:latin typeface="Segoe Script" pitchFamily="66"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48680"/>
            <a:ext cx="7467600" cy="3514402"/>
          </a:xfrm>
        </p:spPr>
        <p:txBody>
          <a:bodyPr>
            <a:normAutofit/>
          </a:bodyPr>
          <a:lstStyle/>
          <a:p>
            <a:r>
              <a:rPr lang="ru-RU" sz="2800" b="1" dirty="0" smtClean="0">
                <a:latin typeface="Segoe Script" pitchFamily="66" charset="0"/>
              </a:rPr>
              <a:t>3. </a:t>
            </a:r>
            <a:r>
              <a:rPr lang="ru-RU" sz="2800" dirty="0" smtClean="0">
                <a:latin typeface="Segoe Script" pitchFamily="66" charset="0"/>
              </a:rPr>
              <a:t>Напишите рассказ, начинающийся словами «Однажды у меня была возможность… но, я ее упустил».</a:t>
            </a:r>
            <a:endParaRPr lang="ru-RU" sz="2800" b="1" dirty="0">
              <a:latin typeface="Segoe Script" pitchFamily="66"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44824"/>
            <a:ext cx="3970784" cy="2736304"/>
          </a:xfrm>
        </p:spPr>
        <p:txBody>
          <a:bodyPr>
            <a:normAutofit/>
          </a:bodyPr>
          <a:lstStyle/>
          <a:p>
            <a:r>
              <a:rPr lang="ru-RU" sz="2800" b="1" dirty="0" smtClean="0">
                <a:latin typeface="Segoe Script" pitchFamily="66" charset="0"/>
              </a:rPr>
              <a:t>4.</a:t>
            </a:r>
            <a:r>
              <a:rPr lang="ru-RU" sz="2800" dirty="0" smtClean="0">
                <a:latin typeface="Segoe Script" pitchFamily="66" charset="0"/>
              </a:rPr>
              <a:t> Дорисуйте линии и фигуры так, чтобы получился лес с его обитателями.</a:t>
            </a:r>
            <a:endParaRPr lang="ru-RU" sz="2800" b="1" dirty="0">
              <a:latin typeface="Segoe Script" pitchFamily="66" charset="0"/>
            </a:endParaRPr>
          </a:p>
        </p:txBody>
      </p:sp>
      <p:pic>
        <p:nvPicPr>
          <p:cNvPr id="3" name="Рисунок 2" descr="image013.png"/>
          <p:cNvPicPr>
            <a:picLocks noChangeAspect="1"/>
          </p:cNvPicPr>
          <p:nvPr/>
        </p:nvPicPr>
        <p:blipFill>
          <a:blip r:embed="rId2" cstate="print"/>
          <a:stretch>
            <a:fillRect/>
          </a:stretch>
        </p:blipFill>
        <p:spPr>
          <a:xfrm>
            <a:off x="4427984" y="1063846"/>
            <a:ext cx="3621782" cy="4387530"/>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144</TotalTime>
  <Words>316</Words>
  <Application>Microsoft Office PowerPoint</Application>
  <PresentationFormat>Экран (4:3)</PresentationFormat>
  <Paragraphs>12</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Эркер</vt:lpstr>
      <vt:lpstr>Воображение и упражнения для его развития</vt:lpstr>
      <vt:lpstr>Воображе́ние — способность человека к спонтанному возникновению или преднамеренному построению в сознании образов, представлений, идей объектов, которые в опыте в целостном виде не воспринимались или не могут восприниматься посредством органов чувств (как, например, события истории, предполагаемого будущего, явления не воспринимаемого или мира, не существующего вообще - сверхъестественные персонажи сказок, мифов и пр.); способность сознания создавать образы, представления, идеи и манипулировать ими; играет ключевую роль в следующих психических процессах: моделирование, планирование, творчество, игра, память. В широком смысле, всякий процесс, протекающий «в образах» является воображением.  </vt:lpstr>
      <vt:lpstr>Классификация процессов воображения:  1.По результатам: а) Репродуктивное воображение (воссоздание действительности такой, какая она есть) б) Продуктивное (творческое) воображение:  с относительной новизной образов; с абсолютной новизной образов. 2.По степени целенаправленности: а) активное (произвольное) — включает воссоздающее и творческое воображение; б) пассивное (непроизвольное) — включает непреднамеренное и непредсказуемое воображение. 3.По виду образов: а) конкретное; б) абстрактное. </vt:lpstr>
      <vt:lpstr>Способы развития воображения:  1. Обогащение опыта восприятия, т.к. воображение оперирует материалом, полученным при восприятии реальных объектов. 2. Развитие речи, т.к. она позволяет поименовать элементы образа, переставить их, поменять местами, увеличить, умножить, оформить замысел, обмениваться идеями.  3. Поддержка спонтанного и организованного творчества — рисования, простейшего музицирования, придумывания сказок, небылиц. 4. Поддержка и обогащение игр, т.к. игра занимает промежуточное положение между реальностью и воображением, дает опыт для построения адаптивной связи воображения и реальности. 5. Методические приемы — словесные игры, дорисовывание картинок, сочинение сюжетов, применение и сочетание необычных техник, материалов рукоделия и т.д.  </vt:lpstr>
      <vt:lpstr>Теперь, несколько различных практических упражнений для развития воображения:</vt:lpstr>
      <vt:lpstr>1. Закройте глаза. Подумайте об одном из предметов, находящихся в помещении. Не открывая глаз, перечислите как можно больше признаков и свойств этого предмета. Откройте глаза и запишите все, что запомнили, по-прежнему не глядя на предмет.</vt:lpstr>
      <vt:lpstr>2. Выберите стихотворение, которое вам нравится. Используйте его последнюю строку, как первую строку в стихотворении собственного сочинения.  </vt:lpstr>
      <vt:lpstr>3. Напишите рассказ, начинающийся словами «Однажды у меня была возможность… но, я ее упустил».</vt:lpstr>
      <vt:lpstr>4. Дорисуйте линии и фигуры так, чтобы получился лес с его обитателями.</vt:lpstr>
      <vt:lpstr>5. Внимательно присмотритесь к следующим картинкам</vt:lpstr>
      <vt:lpstr>Презентация PowerPoint</vt:lpstr>
      <vt:lpstr>Презентация PowerPoint</vt:lpstr>
      <vt:lpstr>Презентация PowerPoint</vt:lpstr>
      <vt:lpstr>Развитие воображения – процесс творческий, интересный и сложный. Мы уже отметили, что образ и мысль – неразрывное целое, а само человеческое воображение связано с мышлением теснейшими узами. Следовательно, любое упражнение, направленное на развитие мышления, поможет и становлению воображения. Творческое же воображение подразумевает еще и воспитание самостоятельной личности, ибо предполагает создание новых, оригинальных, не имеющих аналогов вещей, образов или признаков.</vt:lpstr>
      <vt:lpstr>Спасибо за внимание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Воображение и упражнения для его развития</dc:title>
  <dc:creator/>
  <cp:lastModifiedBy> </cp:lastModifiedBy>
  <cp:revision>17</cp:revision>
  <dcterms:created xsi:type="dcterms:W3CDTF">2017-04-26T17:58:25Z</dcterms:created>
  <dcterms:modified xsi:type="dcterms:W3CDTF">2017-06-24T13:18:31Z</dcterms:modified>
</cp:coreProperties>
</file>