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B8E2-FA28-4FF0-88FF-68650CD4D5C9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FE6C-045B-42D2-9921-8B7B6FE141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B8E2-FA28-4FF0-88FF-68650CD4D5C9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FE6C-045B-42D2-9921-8B7B6FE141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B8E2-FA28-4FF0-88FF-68650CD4D5C9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FE6C-045B-42D2-9921-8B7B6FE141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B8E2-FA28-4FF0-88FF-68650CD4D5C9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FE6C-045B-42D2-9921-8B7B6FE141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B8E2-FA28-4FF0-88FF-68650CD4D5C9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FE6C-045B-42D2-9921-8B7B6FE141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B8E2-FA28-4FF0-88FF-68650CD4D5C9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FE6C-045B-42D2-9921-8B7B6FE141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B8E2-FA28-4FF0-88FF-68650CD4D5C9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FE6C-045B-42D2-9921-8B7B6FE141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B8E2-FA28-4FF0-88FF-68650CD4D5C9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FE6C-045B-42D2-9921-8B7B6FE141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B8E2-FA28-4FF0-88FF-68650CD4D5C9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FE6C-045B-42D2-9921-8B7B6FE141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B8E2-FA28-4FF0-88FF-68650CD4D5C9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FE6C-045B-42D2-9921-8B7B6FE141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B8E2-FA28-4FF0-88FF-68650CD4D5C9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488FE6C-045B-42D2-9921-8B7B6FE1413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03B8E2-FA28-4FF0-88FF-68650CD4D5C9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88FE6C-045B-42D2-9921-8B7B6FE1413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999040" cy="27363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Психология</a:t>
            </a:r>
            <a:br>
              <a:rPr lang="ru-RU" dirty="0" smtClean="0"/>
            </a:br>
            <a:r>
              <a:rPr lang="ru-RU" dirty="0" smtClean="0"/>
              <a:t> ранней юности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8130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493" cy="6866620"/>
          </a:xfrm>
        </p:spPr>
      </p:pic>
    </p:spTree>
    <p:extLst>
      <p:ext uri="{BB962C8B-B14F-4D97-AF65-F5344CB8AC3E}">
        <p14:creationId xmlns:p14="http://schemas.microsoft.com/office/powerpoint/2010/main" val="358548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Устремление в будущее</a:t>
            </a:r>
            <a:endParaRPr lang="ru-RU" b="1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916832"/>
            <a:ext cx="2466975" cy="2740372"/>
          </a:xfr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0" y="4491265"/>
            <a:ext cx="6072157" cy="236765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95536" y="2348880"/>
            <a:ext cx="53785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 Создание жизненного плана – это уже не подростковые туманные мечты </a:t>
            </a:r>
            <a:br>
              <a:rPr lang="ru-RU" sz="2400" dirty="0" smtClean="0"/>
            </a:br>
            <a:r>
              <a:rPr lang="ru-RU" sz="2400" dirty="0" smtClean="0"/>
              <a:t>- Поиск способов достижения целей </a:t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1240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143000"/>
          </a:xfrm>
        </p:spPr>
        <p:txBody>
          <a:bodyPr/>
          <a:lstStyle/>
          <a:p>
            <a:r>
              <a:rPr lang="ru-RU" dirty="0" smtClean="0"/>
              <a:t>Учебная мотивация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00808"/>
            <a:ext cx="8229600" cy="438912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/>
              <a:t>Изменение учебной мотивации </a:t>
            </a:r>
            <a:r>
              <a:rPr lang="ru-RU" sz="1800" dirty="0"/>
              <a:t>— одно из характерных проявлений в старшем школьном возрасте. Старшеклассники, ведущую деятельность которых обычно называют учебно-профессиональной, начинают рассматривать учебу как необходимую базу, предпосылку будущей профессиональной деятельности. Их интересуют главным образом те предметы, которые им будут нужны в дальнейшем, их снова начинает волновать успеваемость (если они решили продолжить образование). Отсюда и недостаточное внимание к «ненужным» учебным дисциплинам, часто гуманитарным, и отказ от того подчеркнуто пренебрежительного отношения к отметкам, которое было, принято среди подростков. Как считает А.В. Петровский, именно в старшем школьном возрасте появляется сознательное отношение к учению. </a:t>
            </a:r>
          </a:p>
        </p:txBody>
      </p:sp>
      <p:pic>
        <p:nvPicPr>
          <p:cNvPr id="2050" name="Picture 2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60648"/>
            <a:ext cx="1748095" cy="18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68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Профессиональное самоопределение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23" y="2885212"/>
            <a:ext cx="4037175" cy="2852936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000" y="1"/>
            <a:ext cx="2567010" cy="278092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363864" y="3573016"/>
            <a:ext cx="48766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ctr">
              <a:buFontTx/>
              <a:buChar char="-"/>
            </a:pPr>
            <a:r>
              <a:rPr lang="ru-RU" b="1" i="1" dirty="0" smtClean="0"/>
              <a:t>Самоограничение</a:t>
            </a:r>
          </a:p>
          <a:p>
            <a:pPr algn="ctr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- Отказ от подростковых фантазий</a:t>
            </a:r>
          </a:p>
          <a:p>
            <a:pPr algn="ctr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- Ориентация в различных профессиях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45365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4389120"/>
          </a:xfrm>
        </p:spPr>
        <p:txBody>
          <a:bodyPr>
            <a:normAutofit/>
          </a:bodyPr>
          <a:lstStyle/>
          <a:p>
            <a:r>
              <a:rPr lang="ru-RU" sz="3200" dirty="0"/>
              <a:t>Самоопределение, как профессиональное, так и личностное, становится центральным новообразованием ранней юности. Это новая внутренняя позиция, включающая осознание себя как члена общества, принятие своего места в </a:t>
            </a:r>
            <a:r>
              <a:rPr lang="ru-RU" sz="3200" dirty="0" smtClean="0"/>
              <a:t>нем.</a:t>
            </a:r>
            <a:endParaRPr lang="ru-RU" sz="32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077072"/>
            <a:ext cx="4355976" cy="250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50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ru-RU" sz="4400" dirty="0" smtClean="0">
                <a:latin typeface="Batang" pitchFamily="18" charset="-127"/>
                <a:ea typeface="Batang" pitchFamily="18" charset="-127"/>
              </a:rPr>
              <a:t>Стабилизация</a:t>
            </a:r>
            <a:r>
              <a:rPr lang="ru-RU" sz="6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ru-RU" sz="4000" dirty="0" smtClean="0">
                <a:latin typeface="Batang" pitchFamily="18" charset="-127"/>
                <a:ea typeface="Batang" pitchFamily="18" charset="-127"/>
              </a:rPr>
              <a:t>личности</a:t>
            </a:r>
            <a:r>
              <a:rPr lang="ru-RU" sz="6000" dirty="0" smtClean="0">
                <a:latin typeface="Batang" pitchFamily="18" charset="-127"/>
                <a:ea typeface="Batang" pitchFamily="18" charset="-127"/>
              </a:rPr>
              <a:t>       </a:t>
            </a:r>
            <a:endParaRPr lang="ru-RU" sz="60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Несмотря на некоторые колебания в уровнях самооценки и тревожности и разнообразие вариантов личностного развития, можно говорить об общей стабилизации личности в этот период, начавшейся с формирования "Я-концепции" на границе подросткового и старшего школьного возрастов. Старшеклассники в большей степени принимают себя, чем подростки, их самоуважение в целом выше. Интенсивно развивается </a:t>
            </a:r>
            <a:r>
              <a:rPr lang="ru-RU" dirty="0" err="1"/>
              <a:t>саморегуляция</a:t>
            </a:r>
            <a:r>
              <a:rPr lang="ru-RU" dirty="0"/>
              <a:t>, повышается контроль за своим поведением, проявлением эмоций. Настроение в ранней юности становится более устойчивым и осознанным. Дети в 16-17 лет, независимо от темперамента, выглядят более сдержанными, уравновешенными, чем в 11 - 15.</a:t>
            </a:r>
          </a:p>
        </p:txBody>
      </p:sp>
    </p:spTree>
    <p:extLst>
      <p:ext uri="{BB962C8B-B14F-4D97-AF65-F5344CB8AC3E}">
        <p14:creationId xmlns:p14="http://schemas.microsoft.com/office/powerpoint/2010/main" val="206249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Самоопределение через мировоззрение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35480"/>
            <a:ext cx="5122912" cy="438912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000" dirty="0"/>
              <a:t>Самоопределение, стабилизация личности в ранней юности связаны с выработкой мировоззрения. Старшеклассники пишут: "Трудный возраст (т. е. подростковый) означает, скорее, период физических перемен, тогда как кризис юности означает ряд моральных или философских проблем", "В трудном возрасте ты еще ребенок, который капризничает и хочет показать свою самостоятельность... кризис юности состоит в выработке собственных убеждений".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204864"/>
            <a:ext cx="3240360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58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Открытие внутреннего «Я»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88840"/>
            <a:ext cx="3744416" cy="4389437"/>
          </a:xfrm>
        </p:spPr>
      </p:pic>
      <p:sp>
        <p:nvSpPr>
          <p:cNvPr id="6" name="TextBox 5"/>
          <p:cNvSpPr txBox="1"/>
          <p:nvPr/>
        </p:nvSpPr>
        <p:spPr>
          <a:xfrm>
            <a:off x="4499992" y="2204864"/>
            <a:ext cx="42484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Главное психологическое приобретение ранней юности — открытие своего внутреннего мира.</a:t>
            </a:r>
            <a:br>
              <a:rPr lang="ru-RU" b="1" dirty="0" smtClean="0"/>
            </a:br>
            <a:r>
              <a:rPr lang="ru-RU" b="1" dirty="0" smtClean="0"/>
              <a:t>Юношеское «Я» еще неопределенно, расплывчато, оно нередко переживается как смутное беспокойство или ощущение внутренней пустоты, которую необходимо чем-то заполнить. Отсюда возрастает потребность в общении и одновременно повышается его избирательность и потребность в уединении.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7155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Юность- время развития устойчивой личности.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это время начинает развиваться и нравственная устойчивость личности. В своем поведении старшеклассник все больше ориентируется на собственные взгляды, убеждения, которые формируются на основе приобретенных знаний и своего, пусть не очень большого, жизненного опыта. Знания об окружающем мире и нормах морали объединяются в его сознании в единую картину. Благодаря этому нравственная </a:t>
            </a:r>
            <a:r>
              <a:rPr lang="ru-RU" dirty="0" err="1"/>
              <a:t>саморегуляция</a:t>
            </a:r>
            <a:r>
              <a:rPr lang="ru-RU" dirty="0"/>
              <a:t> становится более полной и осмысленной. </a:t>
            </a:r>
          </a:p>
        </p:txBody>
      </p:sp>
    </p:spTree>
    <p:extLst>
      <p:ext uri="{BB962C8B-B14F-4D97-AF65-F5344CB8AC3E}">
        <p14:creationId xmlns:p14="http://schemas.microsoft.com/office/powerpoint/2010/main" val="89113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422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Batang</vt:lpstr>
      <vt:lpstr>Century Gothic</vt:lpstr>
      <vt:lpstr>Wingdings 2</vt:lpstr>
      <vt:lpstr>Поток</vt:lpstr>
      <vt:lpstr>Психология  ранней юности</vt:lpstr>
      <vt:lpstr>Устремление в будущее</vt:lpstr>
      <vt:lpstr>Учебная мотивация</vt:lpstr>
      <vt:lpstr>Профессиональное самоопределение </vt:lpstr>
      <vt:lpstr>          </vt:lpstr>
      <vt:lpstr> Стабилизация личности       </vt:lpstr>
      <vt:lpstr>Самоопределение через мировоззрение</vt:lpstr>
      <vt:lpstr>Открытие внутреннего «Я»</vt:lpstr>
      <vt:lpstr>Юность- время развития устойчивой личности.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Стабилизация личности и самоопределения в ранней юности</dc:title>
  <dc:creator>Наталья</dc:creator>
  <cp:lastModifiedBy>AngryWlad</cp:lastModifiedBy>
  <cp:revision>8</cp:revision>
  <dcterms:created xsi:type="dcterms:W3CDTF">2017-04-21T15:56:14Z</dcterms:created>
  <dcterms:modified xsi:type="dcterms:W3CDTF">2017-06-11T11:49:01Z</dcterms:modified>
</cp:coreProperties>
</file>