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44CEB-5CD0-4445-9338-1E3CBFBA3390}" type="datetimeFigureOut">
              <a:rPr lang="ru-RU" smtClean="0"/>
              <a:t>11.06.2017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2428-80E6-497B-95C1-6EB36CDE5FD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44CEB-5CD0-4445-9338-1E3CBFBA3390}" type="datetimeFigureOut">
              <a:rPr lang="ru-RU" smtClean="0"/>
              <a:t>11.06.2017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2428-80E6-497B-95C1-6EB36CDE5F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44CEB-5CD0-4445-9338-1E3CBFBA3390}" type="datetimeFigureOut">
              <a:rPr lang="ru-RU" smtClean="0"/>
              <a:t>11.06.2017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2428-80E6-497B-95C1-6EB36CDE5F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44CEB-5CD0-4445-9338-1E3CBFBA3390}" type="datetimeFigureOut">
              <a:rPr lang="ru-RU" smtClean="0"/>
              <a:t>11.06.2017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2428-80E6-497B-95C1-6EB36CDE5FD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44CEB-5CD0-4445-9338-1E3CBFBA3390}" type="datetimeFigureOut">
              <a:rPr lang="ru-RU" smtClean="0"/>
              <a:t>11.06.2017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2428-80E6-497B-95C1-6EB36CDE5F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44CEB-5CD0-4445-9338-1E3CBFBA3390}" type="datetimeFigureOut">
              <a:rPr lang="ru-RU" smtClean="0"/>
              <a:t>11.06.2017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2428-80E6-497B-95C1-6EB36CDE5FD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44CEB-5CD0-4445-9338-1E3CBFBA3390}" type="datetimeFigureOut">
              <a:rPr lang="ru-RU" smtClean="0"/>
              <a:t>11.06.2017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2428-80E6-497B-95C1-6EB36CDE5FD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44CEB-5CD0-4445-9338-1E3CBFBA3390}" type="datetimeFigureOut">
              <a:rPr lang="ru-RU" smtClean="0"/>
              <a:t>11.06.2017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2428-80E6-497B-95C1-6EB36CDE5F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44CEB-5CD0-4445-9338-1E3CBFBA3390}" type="datetimeFigureOut">
              <a:rPr lang="ru-RU" smtClean="0"/>
              <a:t>11.06.2017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2428-80E6-497B-95C1-6EB36CDE5F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44CEB-5CD0-4445-9338-1E3CBFBA3390}" type="datetimeFigureOut">
              <a:rPr lang="ru-RU" smtClean="0"/>
              <a:t>11.06.2017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2428-80E6-497B-95C1-6EB36CDE5F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44CEB-5CD0-4445-9338-1E3CBFBA3390}" type="datetimeFigureOut">
              <a:rPr lang="ru-RU" smtClean="0"/>
              <a:t>11.06.2017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2428-80E6-497B-95C1-6EB36CDE5FD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FA44CEB-5CD0-4445-9338-1E3CBFBA3390}" type="datetimeFigureOut">
              <a:rPr lang="ru-RU" smtClean="0"/>
              <a:t>11.06.2017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0A12428-80E6-497B-95C1-6EB36CDE5FD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175351" cy="1793167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50800" h="38100" prst="riblet"/>
            </a:sp3d>
          </a:bodyPr>
          <a:lstStyle/>
          <a:p>
            <a:pPr marL="182880" indent="0">
              <a:buNone/>
            </a:pPr>
            <a:r>
              <a:rPr lang="ru-RU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Понятие «самосознание». Структура самосознания</a:t>
            </a:r>
            <a:endParaRPr lang="ru-RU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28775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395800"/>
            <a:ext cx="2880320" cy="2306551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332656"/>
            <a:ext cx="8064896" cy="4608512"/>
          </a:xfrm>
        </p:spPr>
        <p:txBody>
          <a:bodyPr>
            <a:normAutofit fontScale="92500" lnSpcReduction="20000"/>
          </a:bodyPr>
          <a:lstStyle/>
          <a:p>
            <a:pPr marL="45720" indent="0" algn="ctr">
              <a:buNone/>
            </a:pPr>
            <a:r>
              <a:rPr lang="ru-RU" dirty="0"/>
              <a:t>Люди отличаются от всего остального, что создано на планете Земля, важнейшим свойством - самосознанием. Наличие самосознания является обязательным условием сформированной личности. </a:t>
            </a:r>
            <a:endParaRPr lang="ru-RU" dirty="0" smtClean="0"/>
          </a:p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r>
              <a:rPr lang="ru-RU" sz="3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Самосознание</a:t>
            </a:r>
            <a:r>
              <a:rPr lang="ru-RU" sz="3600" dirty="0" smtClean="0"/>
              <a:t> </a:t>
            </a:r>
            <a:r>
              <a:rPr lang="ru-RU" sz="3600" dirty="0"/>
              <a:t>- осознание и оценка человеком самого себя как субъекта практической и познавательной деятельности, как личности (то есть своего нравственного облика и интересов, ценностей, идеалов и мотивов поведения).</a:t>
            </a:r>
          </a:p>
        </p:txBody>
      </p:sp>
    </p:spTree>
    <p:extLst>
      <p:ext uri="{BB962C8B-B14F-4D97-AF65-F5344CB8AC3E}">
        <p14:creationId xmlns:p14="http://schemas.microsoft.com/office/powerpoint/2010/main" val="264484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88640"/>
            <a:ext cx="7920880" cy="6496750"/>
          </a:xfrm>
        </p:spPr>
      </p:pic>
    </p:spTree>
    <p:extLst>
      <p:ext uri="{BB962C8B-B14F-4D97-AF65-F5344CB8AC3E}">
        <p14:creationId xmlns:p14="http://schemas.microsoft.com/office/powerpoint/2010/main" val="3902953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669360" cy="3921616"/>
          </a:xfrm>
        </p:spPr>
        <p:txBody>
          <a:bodyPr>
            <a:normAutofit fontScale="925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45720" indent="0">
              <a:buNone/>
            </a:pPr>
            <a:r>
              <a:rPr lang="ru-RU" sz="3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Критерии самосознания:</a:t>
            </a:r>
            <a:br>
              <a:rPr lang="ru-RU" sz="3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</a:br>
            <a:endParaRPr lang="ru-RU" sz="3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ru-RU" dirty="0"/>
              <a:t>выделение себя из среды, сознание себя как субъекта, автономного от среды (физической среды, социальной среды);</a:t>
            </a:r>
          </a:p>
          <a:p>
            <a:r>
              <a:rPr lang="ru-RU" dirty="0"/>
              <a:t>осознание своей активности - «Я, управляю собой»;</a:t>
            </a:r>
          </a:p>
          <a:p>
            <a:r>
              <a:rPr lang="ru-RU" dirty="0"/>
              <a:t>осознание себя «через другого» («То, что я вижу в других, это может быть и </a:t>
            </a:r>
            <a:r>
              <a:rPr lang="ru-RU" dirty="0" smtClean="0"/>
              <a:t>моё </a:t>
            </a:r>
            <a:r>
              <a:rPr lang="ru-RU" dirty="0"/>
              <a:t>качество»);</a:t>
            </a:r>
          </a:p>
          <a:p>
            <a:r>
              <a:rPr lang="ru-RU" dirty="0"/>
              <a:t>моральная оценка себя, наличие рефлексии - осознание своего внутреннего опыта.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3179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204864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ru-RU" sz="180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В структуре самосознания можно выделить:</a:t>
            </a:r>
            <a:br>
              <a:rPr lang="ru-RU" sz="180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</a:br>
            <a:r>
              <a:rPr lang="ru-RU" sz="18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  1. </a:t>
            </a:r>
            <a:r>
              <a:rPr lang="ru-RU" sz="1800" b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осознание </a:t>
            </a:r>
            <a:r>
              <a:rPr lang="ru-RU" sz="1800" b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близких и </a:t>
            </a:r>
            <a:r>
              <a:rPr lang="ru-RU" sz="1800" b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отдаленных</a:t>
            </a:r>
            <a:r>
              <a:rPr lang="ru-RU" sz="1800" b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целей, мотивов своего «Я» («Я как действующий субъект»);</a:t>
            </a:r>
            <a:r>
              <a:rPr lang="ru-RU" sz="1800" b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ru-RU" sz="1800" b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</a:br>
            <a:r>
              <a:rPr lang="ru-RU" sz="1800" b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  </a:t>
            </a:r>
            <a:r>
              <a:rPr lang="ru-RU" sz="18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2.</a:t>
            </a:r>
            <a:r>
              <a:rPr lang="ru-RU" sz="1800" b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800" b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осознание </a:t>
            </a:r>
            <a:r>
              <a:rPr lang="ru-RU" sz="1800" b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своих реальных и желаемых качеств («Реальное Я» и «Идеальное Я»);</a:t>
            </a:r>
            <a:r>
              <a:rPr lang="ru-RU" sz="1800" b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ru-RU" sz="1800" b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</a:br>
            <a:r>
              <a:rPr lang="ru-RU" sz="1800" b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 </a:t>
            </a:r>
            <a:r>
              <a:rPr lang="ru-RU" sz="18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 3.</a:t>
            </a:r>
            <a:r>
              <a:rPr lang="ru-RU" sz="1800" b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 </a:t>
            </a:r>
            <a:r>
              <a:rPr lang="ru-RU" sz="1800" b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познавательные</a:t>
            </a:r>
            <a:r>
              <a:rPr lang="ru-RU" sz="1800" b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, когнитивные представления о себе («Я как наблюдаемый объект»);</a:t>
            </a:r>
            <a:r>
              <a:rPr lang="ru-RU" sz="1800" b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ru-RU" sz="1800" b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</a:br>
            <a:r>
              <a:rPr lang="ru-RU" sz="1800" b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   </a:t>
            </a:r>
            <a:r>
              <a:rPr lang="ru-RU" sz="18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4.</a:t>
            </a:r>
            <a:r>
              <a:rPr lang="ru-RU" sz="1800" b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1800" b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эмоциональное</a:t>
            </a:r>
            <a:r>
              <a:rPr lang="ru-RU" sz="1800" b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, чувственное представление о себе.</a:t>
            </a:r>
            <a:r>
              <a:rPr lang="ru-RU" sz="4800" b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ru-RU" sz="4800" b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</a:br>
            <a:r>
              <a:rPr lang="ru-RU" sz="18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Таким образом, самосознание включает в себя:</a:t>
            </a:r>
            <a:br>
              <a:rPr lang="ru-RU" sz="18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</a:br>
            <a:r>
              <a:rPr lang="ru-RU" sz="1800" b="0" dirty="0" smtClean="0">
                <a:effectLst/>
              </a:rPr>
              <a:t/>
            </a:r>
            <a:br>
              <a:rPr lang="ru-RU" sz="1800" b="0" dirty="0" smtClean="0">
                <a:effectLst/>
              </a:rPr>
            </a:br>
            <a:r>
              <a:rPr lang="ru-RU" sz="1800" b="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1. </a:t>
            </a:r>
            <a:r>
              <a:rPr lang="ru-RU" sz="1800" b="0" dirty="0" smtClean="0">
                <a:solidFill>
                  <a:schemeClr val="bg2">
                    <a:lumMod val="25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самопознание (интеллектуальный аспект познания себя);</a:t>
            </a:r>
            <a:br>
              <a:rPr lang="ru-RU" sz="1800" b="0" dirty="0" smtClean="0">
                <a:solidFill>
                  <a:schemeClr val="bg2">
                    <a:lumMod val="25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</a:br>
            <a:r>
              <a:rPr lang="ru-RU" sz="1800" b="0" dirty="0" smtClean="0">
                <a:solidFill>
                  <a:schemeClr val="bg2">
                    <a:lumMod val="25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2. </a:t>
            </a:r>
            <a:r>
              <a:rPr lang="ru-RU" sz="1800" b="0" dirty="0" err="1" smtClean="0">
                <a:solidFill>
                  <a:schemeClr val="bg2">
                    <a:lumMod val="25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самоотношение</a:t>
            </a:r>
            <a:r>
              <a:rPr lang="ru-RU" sz="1800" b="0" dirty="0" smtClean="0">
                <a:solidFill>
                  <a:schemeClr val="bg2">
                    <a:lumMod val="25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(эмоциональное отношение к самому себе).</a:t>
            </a:r>
            <a:r>
              <a:rPr lang="ru-RU" b="0" dirty="0" smtClean="0">
                <a:effectLst/>
              </a:rPr>
              <a:t/>
            </a:r>
            <a:br>
              <a:rPr lang="ru-RU" b="0" dirty="0" smtClean="0">
                <a:effectLst/>
              </a:rPr>
            </a:br>
            <a:endParaRPr lang="ru-RU" b="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45720" indent="0">
              <a:buNone/>
            </a:pPr>
            <a:r>
              <a:rPr lang="ru-RU" sz="4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Структура Самосознания</a:t>
            </a:r>
          </a:p>
        </p:txBody>
      </p:sp>
    </p:spTree>
    <p:extLst>
      <p:ext uri="{BB962C8B-B14F-4D97-AF65-F5344CB8AC3E}">
        <p14:creationId xmlns:p14="http://schemas.microsoft.com/office/powerpoint/2010/main" val="2284186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764704"/>
            <a:ext cx="8469560" cy="5544616"/>
          </a:xfrm>
        </p:spPr>
        <p:txBody>
          <a:bodyPr>
            <a:normAutofit fontScale="70000" lnSpcReduction="20000"/>
          </a:bodyPr>
          <a:lstStyle/>
          <a:p>
            <a:pPr marL="45720" indent="0">
              <a:buNone/>
            </a:pPr>
            <a:r>
              <a:rPr lang="ru-RU" sz="29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В структуре самосознания можно выделить 4 уровня:</a:t>
            </a:r>
            <a:r>
              <a:rPr lang="ru-RU" dirty="0"/>
              <a:t> </a:t>
            </a:r>
            <a:br>
              <a:rPr lang="ru-RU" dirty="0"/>
            </a:br>
            <a:endParaRPr lang="ru-RU" dirty="0"/>
          </a:p>
          <a:p>
            <a:r>
              <a:rPr lang="ru-RU" sz="2900" dirty="0"/>
              <a:t>в непосредственно-чувственный уровень - самоощущение, </a:t>
            </a:r>
            <a:r>
              <a:rPr lang="ru-RU" sz="2900" dirty="0" err="1"/>
              <a:t>самопереживание</a:t>
            </a:r>
            <a:r>
              <a:rPr lang="ru-RU" sz="2900" dirty="0"/>
              <a:t> психосоматических процессов в организме и собственных желаний, переживаний, состояний психики, в результате достигается простейшая самоидентификация личности;</a:t>
            </a:r>
          </a:p>
          <a:p>
            <a:r>
              <a:rPr lang="ru-RU" sz="2900" dirty="0"/>
              <a:t>в целостно-образный, личностный уровень - осознание себя как деятельного начала, проявляется как </a:t>
            </a:r>
            <a:r>
              <a:rPr lang="ru-RU" sz="2900" dirty="0" err="1"/>
              <a:t>самопереживание</a:t>
            </a:r>
            <a:r>
              <a:rPr lang="ru-RU" sz="2900" dirty="0"/>
              <a:t>, </a:t>
            </a:r>
            <a:r>
              <a:rPr lang="ru-RU" sz="2900" dirty="0" err="1"/>
              <a:t>самоактуализация</a:t>
            </a:r>
            <a:r>
              <a:rPr lang="ru-RU" sz="2900" dirty="0"/>
              <a:t>, отрицательная и положительная идентификация и поддержание </a:t>
            </a:r>
            <a:r>
              <a:rPr lang="ru-RU" sz="2900" dirty="0" err="1"/>
              <a:t>аутоидентичности</a:t>
            </a:r>
            <a:r>
              <a:rPr lang="ru-RU" sz="2900" dirty="0"/>
              <a:t> своего «Я»;</a:t>
            </a:r>
          </a:p>
          <a:p>
            <a:r>
              <a:rPr lang="ru-RU" sz="2900" dirty="0"/>
              <a:t>рефлексивный, интеллектуально-аналитический уровень - осознание личностью содержания собственных мыслительных процессов личности, в результате возможно самонаблюдение, </a:t>
            </a:r>
            <a:r>
              <a:rPr lang="ru-RU" sz="2900" dirty="0" err="1"/>
              <a:t>самоосмысление</a:t>
            </a:r>
            <a:r>
              <a:rPr lang="ru-RU" sz="2900" dirty="0"/>
              <a:t>, самоанализ, </a:t>
            </a:r>
            <a:r>
              <a:rPr lang="ru-RU" sz="2900" dirty="0" err="1"/>
              <a:t>саморефлексия</a:t>
            </a:r>
            <a:r>
              <a:rPr lang="ru-RU" sz="2900" dirty="0"/>
              <a:t>;</a:t>
            </a:r>
          </a:p>
          <a:p>
            <a:r>
              <a:rPr lang="ru-RU" sz="2900" dirty="0"/>
              <a:t>целенаправленно-деятельный уровень - своеобразный синтез </a:t>
            </a:r>
            <a:r>
              <a:rPr lang="ru-RU" sz="2900" dirty="0" err="1"/>
              <a:t>трех</a:t>
            </a:r>
            <a:r>
              <a:rPr lang="ru-RU" sz="2900" dirty="0"/>
              <a:t> рассмотренных уровней, в результате выполняются регулятивно-поведенческие и мотивационные функции через многочисленные формы самоконтроля, самоорганизации, </a:t>
            </a:r>
            <a:r>
              <a:rPr lang="ru-RU" sz="2900" dirty="0" err="1"/>
              <a:t>саморегламентации</a:t>
            </a:r>
            <a:r>
              <a:rPr lang="ru-RU" sz="2900" dirty="0"/>
              <a:t>, самовоспитания, самоусовершенствования, самооценки, самокритики, самопознания, самовыражения.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7072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7584" y="2420888"/>
            <a:ext cx="5616624" cy="11430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СПАСИБО ЗА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2052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21</TotalTime>
  <Words>85</Words>
  <Application>Microsoft Office PowerPoint</Application>
  <PresentationFormat>Экран (4:3)</PresentationFormat>
  <Paragraphs>17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Georgia</vt:lpstr>
      <vt:lpstr>Trebuchet MS</vt:lpstr>
      <vt:lpstr>Воздушный поток</vt:lpstr>
      <vt:lpstr>Понятие «самосознание». Структура самосознания</vt:lpstr>
      <vt:lpstr>Презентация PowerPoint</vt:lpstr>
      <vt:lpstr>Презентация PowerPoint</vt:lpstr>
      <vt:lpstr>Презентация PowerPoint</vt:lpstr>
      <vt:lpstr>В структуре самосознания можно выделить:    1. осознание близких и отдаленных целей, мотивов своего «Я» («Я как действующий субъект»);    2. осознание своих реальных и желаемых качеств («Реальное Я» и «Идеальное Я»);    3.  познавательные, когнитивные представления о себе («Я как наблюдаемый объект»);     4. эмоциональное, чувственное представление о себе. Таким образом, самосознание включает в себя:  1. самопознание (интеллектуальный аспект познания себя); 2. самоотношение (эмоциональное отношение к самому себе). </vt:lpstr>
      <vt:lpstr>Презентация PowerPoint</vt:lpstr>
      <vt:lpstr>СПАСИБО ЗА 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Понятие «самосознание». Структура самосознания</dc:title>
  <dc:creator>admin</dc:creator>
  <cp:lastModifiedBy>AngryWlad</cp:lastModifiedBy>
  <cp:revision>3</cp:revision>
  <dcterms:created xsi:type="dcterms:W3CDTF">2017-06-03T10:56:20Z</dcterms:created>
  <dcterms:modified xsi:type="dcterms:W3CDTF">2017-06-11T11:43:21Z</dcterms:modified>
</cp:coreProperties>
</file>