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E37F0C-37F3-41B9-90A2-771D00C8B2A3}" type="datetimeFigureOut">
              <a:rPr lang="ru-RU" smtClean="0"/>
              <a:t>11.06.2017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B5E9A6-B1A0-4638-AEEA-072890CF75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0970" y="3717032"/>
            <a:ext cx="6172200" cy="146231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ВОЛЯ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70" y="404664"/>
            <a:ext cx="5256584" cy="271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764704"/>
            <a:ext cx="5688632" cy="144016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Воля </a:t>
            </a:r>
            <a:r>
              <a:rPr lang="ru-RU" sz="2000" dirty="0"/>
              <a:t>— одно из наиболее сложных понятий в психологии. Воля рассматривается и как самостоятельный психический процесс, и как аспект других важнейших психических явлений, и как уникальная способность личности произвольно контролировать свое поведение.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2276872"/>
            <a:ext cx="6840760" cy="10081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Волевое действие </a:t>
            </a:r>
            <a:r>
              <a:rPr lang="ru-RU" sz="2000" dirty="0"/>
              <a:t>— это сознательное, целенаправленное действие, посредством которого человек осуществляет поставленную перед ним цель, подчиняя свои импульсы сознательному контролю и изменяя окружающую действительность в соответствии со своим </a:t>
            </a:r>
            <a:r>
              <a:rPr lang="ru-RU" sz="2000" dirty="0" smtClean="0"/>
              <a:t>замыслом.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4797152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Воля</a:t>
            </a:r>
            <a:r>
              <a:rPr lang="ru-RU" sz="2000" dirty="0" smtClean="0">
                <a:solidFill>
                  <a:schemeClr val="tx2"/>
                </a:solidFill>
              </a:rPr>
              <a:t> — это сознательное преодоление человеком трудностей на пути к поставленной цели. Сталкиваясь с препятствиями, человек либо отказывается от действия в выбранном направлении, либо увеличивает усилия. чтобы преодолеть возникшие трудности.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6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1500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Функции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воли: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6632"/>
            <a:ext cx="3960440" cy="3095979"/>
          </a:xfrm>
        </p:spPr>
      </p:pic>
      <p:sp>
        <p:nvSpPr>
          <p:cNvPr id="5" name="TextBox 4"/>
          <p:cNvSpPr txBox="1"/>
          <p:nvPr/>
        </p:nvSpPr>
        <p:spPr>
          <a:xfrm>
            <a:off x="179512" y="791148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Побудительная -</a:t>
            </a:r>
          </a:p>
          <a:p>
            <a:r>
              <a:rPr lang="ru-RU" sz="2000" dirty="0" smtClean="0"/>
              <a:t>обеспечивает начало того или иного действия в целях преодоления возникающих препятствий;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564904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Стабилизирующая -</a:t>
            </a:r>
          </a:p>
          <a:p>
            <a:r>
              <a:rPr lang="ru-RU" sz="2000" dirty="0" smtClean="0"/>
              <a:t>связана с волевыми усилиями по поддержанию активности на должном уровне при возникновении внешних и внутренних помех;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509120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Тормозная -</a:t>
            </a:r>
          </a:p>
          <a:p>
            <a:r>
              <a:rPr lang="ru-RU" sz="2000" dirty="0" smtClean="0"/>
              <a:t>состоит в том, чтобы сдерживать другие, зачастую сильные желания, не согласующиеся с главными целями деятельности.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376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7467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Волевой акт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2128" y="6559660"/>
            <a:ext cx="7467600" cy="596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70281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В структуре волевого акта выделяются следующие основные составляющие: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10698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побуждение к совершению волевого действия, вызываемое той или иной потребностью. Причем степень осознания этой потребности может быть разной: от смутно осознаваемого влечения и до четко осознанной цели;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33402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наличие одного или нескольких мотивов и установление очередности их выполнения;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02433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«борьба мотивов» в процессе выбора того или иного из противоречивых побуждений;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7066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принятие решения в процессе выбора того или иного варианта поведения. На данном этапе может возникнуть или чувство облегчения, или состояние беспокойства, связанное с неуверенностью в правильности принятого решения;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91241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реализация принятого решения, осуществление того или иного варианта действий.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1663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волевых действиях ярко проявляется личность человека, ее главные черты.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762963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Воля проявляется в таких свойствах личности, как: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целеустремленность;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самостоятельность;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решительность;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настойчивость;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выдержка;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самообладание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24944"/>
            <a:ext cx="5543787" cy="368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2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498" y="941896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Самостоятельность </a:t>
            </a:r>
            <a:r>
              <a:rPr lang="ru-RU" sz="2000" dirty="0" smtClean="0">
                <a:solidFill>
                  <a:schemeClr val="bg2"/>
                </a:solidFill>
              </a:rPr>
              <a:t>проявляется в умении совершать действия и принимать решения на </a:t>
            </a:r>
            <a:r>
              <a:rPr lang="ru-RU" sz="2000" b="1" dirty="0" smtClean="0">
                <a:solidFill>
                  <a:schemeClr val="bg2"/>
                </a:solidFill>
              </a:rPr>
              <a:t>основе внутренней мотивации </a:t>
            </a:r>
            <a:r>
              <a:rPr lang="ru-RU" sz="2000" dirty="0" smtClean="0">
                <a:solidFill>
                  <a:schemeClr val="bg2"/>
                </a:solidFill>
              </a:rPr>
              <a:t>и своих знаний, умения и навыков. Несамостоятельный человек ориентирован на подчинение другому, на перекладывание ответственности на него за совершаемые действия.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99" y="253961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Решительность </a:t>
            </a:r>
            <a:r>
              <a:rPr lang="ru-RU" sz="2000" dirty="0" smtClean="0"/>
              <a:t>выражается в умении своевременно и </a:t>
            </a:r>
            <a:r>
              <a:rPr lang="ru-RU" sz="2000" b="1" dirty="0" smtClean="0"/>
              <a:t>без колебаний </a:t>
            </a:r>
            <a:r>
              <a:rPr lang="ru-RU" sz="2000" dirty="0" smtClean="0"/>
              <a:t>принимать обдуманное решение и претворять его в жизнь. Действия решительного человека характеризуются </a:t>
            </a:r>
            <a:r>
              <a:rPr lang="ru-RU" sz="2000" b="1" dirty="0" smtClean="0"/>
              <a:t>продуманностью и быстротой, смелостью, уверенностью</a:t>
            </a:r>
            <a:r>
              <a:rPr lang="ru-RU" sz="2000" dirty="0" smtClean="0"/>
              <a:t> в своих поступках.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34399" y="3768016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Выдержка и самообладание </a:t>
            </a:r>
            <a:r>
              <a:rPr lang="ru-RU" sz="2000" dirty="0" smtClean="0">
                <a:solidFill>
                  <a:schemeClr val="bg2"/>
                </a:solidFill>
              </a:rPr>
              <a:t>есть </a:t>
            </a:r>
            <a:r>
              <a:rPr lang="ru-RU" sz="2000" b="1" dirty="0" smtClean="0">
                <a:solidFill>
                  <a:schemeClr val="bg2"/>
                </a:solidFill>
              </a:rPr>
              <a:t>умение владеть собой</a:t>
            </a:r>
            <a:r>
              <a:rPr lang="ru-RU" sz="2000" dirty="0" smtClean="0">
                <a:solidFill>
                  <a:schemeClr val="bg2"/>
                </a:solidFill>
              </a:rPr>
              <a:t>, своими действиями и внешним проявлением эмоций, постоянно их контролировать, даже при неудачах и больших неудачах. 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399" y="4783679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Настойчивость</a:t>
            </a:r>
            <a:r>
              <a:rPr lang="ru-RU" sz="2000" dirty="0" smtClean="0"/>
              <a:t> выражается в умении добиваться поставленной цели, преодолевая трудности на пути к ее достижению. Настойчивый человек не отступает от принятого решения, а при неудачах действует с удвоенной энергией.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5498" y="6107118"/>
            <a:ext cx="8557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/>
                </a:solidFill>
              </a:rPr>
              <a:t>Дисциплинированность</a:t>
            </a:r>
            <a:r>
              <a:rPr lang="ru-RU" sz="2000" dirty="0" smtClean="0">
                <a:solidFill>
                  <a:schemeClr val="bg2"/>
                </a:solidFill>
              </a:rPr>
              <a:t> означает осознанное подчинение своего поведения определенным нормам и требованиям.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499" y="0"/>
            <a:ext cx="8557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Выдержка и самообладание </a:t>
            </a:r>
            <a:r>
              <a:rPr lang="ru-RU" sz="2000" dirty="0" smtClean="0"/>
              <a:t>есть умение владеть собой, своими действиями и внешним проявлением эмоций, постоянно их контролировать, даже при неудачах и больших неудачах.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986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63688" y="91596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Мужество и смелость </a:t>
            </a:r>
            <a:r>
              <a:rPr lang="ru-RU" sz="2000" dirty="0" smtClean="0"/>
              <a:t>проявляются в готовности и умении бороться, преодолевать трудности и опасности на пути к достижению цели, в готовности отстаивать свою жизненную позицию.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40922" y="1301148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Формирование перечисленных волевых свойств личности определяется главным образом целенаправленным воспитанием воли, что должно быть неотделимо от воспитания чувств.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605051"/>
            <a:ext cx="4680520" cy="422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5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88640"/>
            <a:ext cx="61206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Интенсивность волевого усилия зависит от следующих качеств (факторов):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мировоззрение личности;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моральная устойчивость личности;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степень общественной значимости поставленных целей;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установки по отношению к деятельности;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уровень самоуправления и самоорганизации личности.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30165" y="3212976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Способы активизации воли: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Переоценка значимости мотива.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Привлечение дополнительных мотивов.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Предвидение и переживание последующих событий/действий.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Актуализация мотива (через воображение ситуации).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Через мотивационно-смысловую сферу.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Стойкое мировоззрение и убеждения.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820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268760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«Научиться хотеть того или иного — не это важно. Главное — научиться действительно выполнять то, что намечено, и не отвлекаться всякими случайными впечатлениями».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8746" y="335699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СПАСИБО ЗА ВНИМАНИЕ!!!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51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1315</TotalTime>
  <Words>616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Эркер</vt:lpstr>
      <vt:lpstr>ВОЛЯ</vt:lpstr>
      <vt:lpstr>Воля — одно из наиболее сложных понятий в психологии. Воля рассматривается и как самостоятельный психический процесс, и как аспект других важнейших психических явлений, и как уникальная способность личности произвольно контролировать свое поведение.</vt:lpstr>
      <vt:lpstr>Функции воли:</vt:lpstr>
      <vt:lpstr>Волевой акт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Плотникова</dc:creator>
  <cp:lastModifiedBy>AngryWlad</cp:lastModifiedBy>
  <cp:revision>13</cp:revision>
  <dcterms:created xsi:type="dcterms:W3CDTF">2017-06-03T16:22:05Z</dcterms:created>
  <dcterms:modified xsi:type="dcterms:W3CDTF">2017-06-11T13:27:57Z</dcterms:modified>
</cp:coreProperties>
</file>