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Способности и задатки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786058"/>
            <a:ext cx="7265106" cy="895352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Соотношения способностей и задатков</a:t>
            </a:r>
            <a:endParaRPr lang="ru-RU" dirty="0"/>
          </a:p>
        </p:txBody>
      </p:sp>
      <p:pic>
        <p:nvPicPr>
          <p:cNvPr id="5" name="Рисунок 4" descr="981aebf771097fa053e3fb7c064655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500438"/>
            <a:ext cx="3929090" cy="318747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Задатки.</a:t>
            </a:r>
            <a:r>
              <a:rPr lang="ru-RU" dirty="0" smtClean="0"/>
              <a:t> </a:t>
            </a:r>
            <a:r>
              <a:rPr lang="ru-RU" b="1" dirty="0" smtClean="0"/>
              <a:t>Способности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Факторы, влияющие на развитие способностей: </a:t>
            </a:r>
            <a:br>
              <a:rPr lang="ru-RU" dirty="0" smtClean="0"/>
            </a:br>
            <a:r>
              <a:rPr lang="ru-RU" dirty="0" smtClean="0"/>
              <a:t>- исходная предпосылка - врожденные задатки; </a:t>
            </a:r>
            <a:br>
              <a:rPr lang="ru-RU" dirty="0" smtClean="0"/>
            </a:br>
            <a:r>
              <a:rPr lang="ru-RU" dirty="0" smtClean="0"/>
              <a:t>- время выявления; </a:t>
            </a:r>
            <a:br>
              <a:rPr lang="ru-RU" dirty="0" smtClean="0"/>
            </a:br>
            <a:r>
              <a:rPr lang="ru-RU" dirty="0" smtClean="0"/>
              <a:t>- развитие способностей к деятельности, к которой есть интерес; </a:t>
            </a:r>
            <a:br>
              <a:rPr lang="ru-RU" dirty="0" smtClean="0"/>
            </a:br>
            <a:r>
              <a:rPr lang="ru-RU" dirty="0" smtClean="0"/>
              <a:t>- всестороннее развитие интересов и способностей; </a:t>
            </a:r>
            <a:br>
              <a:rPr lang="ru-RU" dirty="0" smtClean="0"/>
            </a:br>
            <a:r>
              <a:rPr lang="ru-RU" dirty="0" smtClean="0"/>
              <a:t>- соперничество и сотрудничество.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829576" cy="1110808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2800" b="1" dirty="0" smtClean="0"/>
              <a:t>Различие и соотношение способностей и задатков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5143535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Задатки </a:t>
            </a:r>
            <a:r>
              <a:rPr lang="ru-RU" sz="2800" i="1" dirty="0" smtClean="0"/>
              <a:t>даны</a:t>
            </a:r>
            <a:r>
              <a:rPr lang="ru-RU" sz="2800" dirty="0" smtClean="0"/>
              <a:t> (заданы - отсюда и название) человеку с рождения или возникают благодаря естественному развитию организма. </a:t>
            </a:r>
          </a:p>
          <a:p>
            <a:r>
              <a:rPr lang="ru-RU" sz="2800" dirty="0" smtClean="0"/>
              <a:t>Способности приобретаются в результате обучения.</a:t>
            </a:r>
          </a:p>
          <a:p>
            <a:r>
              <a:rPr lang="ru-RU" sz="2800" dirty="0" smtClean="0"/>
              <a:t>Для того, чтобы иметь задатки, человеку не нужно принимать со своей стороны никаких усилий. Задатки не "требуют", чтобы человек активно включался в те виды деятельности, с которыми эти задатки функционально связаны. </a:t>
            </a:r>
          </a:p>
          <a:p>
            <a:r>
              <a:rPr lang="ru-RU" sz="2800" dirty="0" smtClean="0"/>
              <a:t>Способности без активного участия человека в тех видах деятельности, к которым они относятся, </a:t>
            </a:r>
            <a:r>
              <a:rPr lang="ru-RU" sz="2800" b="1" dirty="0" smtClean="0"/>
              <a:t>не</a:t>
            </a:r>
            <a:r>
              <a:rPr lang="ru-RU" sz="2800" dirty="0" smtClean="0"/>
              <a:t> формируются.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38ZWCb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14290"/>
            <a:ext cx="1928826" cy="1703031"/>
          </a:xfrm>
          <a:prstGeom prst="rect">
            <a:avLst/>
          </a:prstGeom>
        </p:spPr>
      </p:pic>
      <p:pic>
        <p:nvPicPr>
          <p:cNvPr id="5" name="Рисунок 4" descr="content_6-of-the-rules-of-psychological-persuasion__econet_r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2000240"/>
            <a:ext cx="5500726" cy="3747370"/>
          </a:xfrm>
          <a:prstGeom prst="rect">
            <a:avLst/>
          </a:prstGeom>
        </p:spPr>
      </p:pic>
      <p:pic>
        <p:nvPicPr>
          <p:cNvPr id="6" name="Рисунок 5" descr="0ba3a608-e313-4b31-996a-0d90863d54f1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785794"/>
            <a:ext cx="2357454" cy="1332313"/>
          </a:xfrm>
          <a:prstGeom prst="rect">
            <a:avLst/>
          </a:prstGeom>
        </p:spPr>
      </p:pic>
      <p:pic>
        <p:nvPicPr>
          <p:cNvPr id="7" name="Рисунок 6" descr="psychology-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4643446"/>
            <a:ext cx="4014328" cy="2068494"/>
          </a:xfrm>
          <a:prstGeom prst="rect">
            <a:avLst/>
          </a:prstGeom>
        </p:spPr>
      </p:pic>
      <p:pic>
        <p:nvPicPr>
          <p:cNvPr id="8" name="Рисунок 7" descr="981aebf771097fa053e3fb7c064655e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58082" y="357166"/>
            <a:ext cx="1285884" cy="1043173"/>
          </a:xfrm>
          <a:prstGeom prst="rect">
            <a:avLst/>
          </a:prstGeom>
        </p:spPr>
      </p:pic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4286248" y="5214950"/>
            <a:ext cx="4686304" cy="4286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Спасибо за внимание!</a:t>
            </a:r>
            <a:endParaRPr lang="ru-RU" dirty="0"/>
          </a:p>
        </p:txBody>
      </p:sp>
      <p:pic>
        <p:nvPicPr>
          <p:cNvPr id="11" name="Рисунок 10" descr="iordaRUfotob1555be5a2cb33b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034" y="2786058"/>
            <a:ext cx="2196214" cy="164305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 smtClean="0"/>
              <a:t>Способностями</a:t>
            </a:r>
            <a:r>
              <a:rPr lang="ru-RU" dirty="0" smtClean="0"/>
              <a:t> называются психические свойства личности, обладая которыми человек может сравнительно легко добиваться успеха в той или иной деятельности.</a:t>
            </a:r>
          </a:p>
          <a:p>
            <a:endParaRPr lang="ru-RU" dirty="0" smtClean="0"/>
          </a:p>
          <a:p>
            <a:r>
              <a:rPr lang="ru-RU" dirty="0" smtClean="0"/>
              <a:t>Спо</a:t>
            </a:r>
            <a:r>
              <a:rPr lang="ru-RU" dirty="0" smtClean="0"/>
              <a:t>со</a:t>
            </a:r>
            <a:r>
              <a:rPr lang="ru-RU" dirty="0" smtClean="0"/>
              <a:t>бности </a:t>
            </a:r>
            <a:r>
              <a:rPr lang="ru-RU" dirty="0" smtClean="0"/>
              <a:t>- свойства и качества (индивидуальные особенности) человека, делающие его пригодным к успешному выполнению каких-либо видов общественно-полезной деятельности» (</a:t>
            </a:r>
            <a:r>
              <a:rPr lang="ru-RU" i="1" dirty="0" smtClean="0"/>
              <a:t>С.Л.Рубинштейн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571480"/>
            <a:ext cx="37862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Способности</a:t>
            </a:r>
            <a:endParaRPr lang="ru-RU" sz="4800" dirty="0"/>
          </a:p>
        </p:txBody>
      </p:sp>
      <p:pic>
        <p:nvPicPr>
          <p:cNvPr id="6" name="Рисунок 5" descr="C38ZWCb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85728"/>
            <a:ext cx="1293463" cy="1142046"/>
          </a:xfrm>
          <a:prstGeom prst="rect">
            <a:avLst/>
          </a:prstGeom>
        </p:spPr>
      </p:pic>
      <p:pic>
        <p:nvPicPr>
          <p:cNvPr id="7" name="Рисунок 6" descr="iordaRUfotob1555be5a2cb33b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500042"/>
            <a:ext cx="1214446" cy="90856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Человек не рождается на свет, имея уже какие-нибудь определенные способности. </a:t>
            </a:r>
          </a:p>
          <a:p>
            <a:endParaRPr lang="ru-RU" dirty="0" smtClean="0"/>
          </a:p>
          <a:p>
            <a:r>
              <a:rPr lang="ru-RU" dirty="0" smtClean="0"/>
              <a:t>Врожденными могут быть только некоторые анатомические и физиологические особенности организма, среди которых наибольшее значение имеют особенности нервной системы, мозга. </a:t>
            </a:r>
          </a:p>
          <a:p>
            <a:endParaRPr lang="ru-RU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642918"/>
            <a:ext cx="371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Способности</a:t>
            </a:r>
            <a:endParaRPr lang="ru-RU" sz="4400" dirty="0"/>
          </a:p>
        </p:txBody>
      </p:sp>
      <p:pic>
        <p:nvPicPr>
          <p:cNvPr id="5" name="Рисунок 4" descr="content_6-of-the-rules-of-psychological-persuasion__econet_r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14290"/>
            <a:ext cx="2428892" cy="121667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Способности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 Виды способностей:</a:t>
            </a:r>
            <a:endParaRPr lang="ru-RU" dirty="0" smtClean="0"/>
          </a:p>
          <a:p>
            <a:r>
              <a:rPr lang="ru-RU" dirty="0" smtClean="0"/>
              <a:t>1. общие - связаны с условиями ведущих форм человеческой деятельности (</a:t>
            </a:r>
            <a:r>
              <a:rPr lang="ru-RU" dirty="0" err="1" smtClean="0"/>
              <a:t>креативность</a:t>
            </a:r>
            <a:r>
              <a:rPr lang="ru-RU" dirty="0" smtClean="0"/>
              <a:t>, например);</a:t>
            </a:r>
          </a:p>
          <a:p>
            <a:r>
              <a:rPr lang="ru-RU" dirty="0" smtClean="0"/>
              <a:t>2. специальные - связаны с условиями отдельной деятельности.</a:t>
            </a:r>
          </a:p>
          <a:p>
            <a:endParaRPr lang="ru-RU" dirty="0" smtClean="0"/>
          </a:p>
          <a:p>
            <a:r>
              <a:rPr lang="ru-RU" i="1" dirty="0" smtClean="0"/>
              <a:t> Анатомо-физиологические особенности, образующие врожденные различия между людьми</a:t>
            </a:r>
            <a:r>
              <a:rPr lang="ru-RU" dirty="0" smtClean="0"/>
              <a:t>, называются 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задатками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content_6-of-the-rules-of-psychological-persuasion__econet_r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42852"/>
            <a:ext cx="2428892" cy="126534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600905"/>
          </a:xfrm>
        </p:spPr>
        <p:txBody>
          <a:bodyPr/>
          <a:lstStyle/>
          <a:p>
            <a:r>
              <a:rPr lang="ru-RU" b="1" dirty="0" smtClean="0"/>
              <a:t>Задатки</a:t>
            </a:r>
            <a:r>
              <a:rPr lang="ru-RU" dirty="0" smtClean="0"/>
              <a:t> </a:t>
            </a:r>
            <a:r>
              <a:rPr lang="ru-RU" i="1" dirty="0" smtClean="0"/>
              <a:t>имеют важное значение для развития способностей.</a:t>
            </a: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(например, свойства слухового анализатора важны для музыкальных способностей, свойства зрительного анализатора — для изобразительных способностей). </a:t>
            </a:r>
          </a:p>
          <a:p>
            <a:pPr algn="ctr">
              <a:buNone/>
            </a:pPr>
            <a:r>
              <a:rPr lang="ru-RU" i="1" dirty="0" smtClean="0"/>
              <a:t>Но задатки — только одно из условий формирования способностей.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5" name="Рисунок 4" descr="psychology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14290"/>
            <a:ext cx="2357454" cy="121474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Задатки несут в себе возможности для развития способностей в процессе обучения, воспитания, трудовой деятельности.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800" i="1" dirty="0" smtClean="0"/>
              <a:t>Вот почему так важно как можно раньше выявить задатки детей, с тем чтобы целенаправленно формировать их способности.</a:t>
            </a:r>
            <a:endParaRPr lang="ru-RU" sz="2800" i="1" dirty="0"/>
          </a:p>
        </p:txBody>
      </p:sp>
      <p:pic>
        <p:nvPicPr>
          <p:cNvPr id="4" name="Рисунок 3" descr="psychology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83545"/>
            <a:ext cx="2357454" cy="110431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Задатки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Задатки - врожденные анатомо-физиологические особенности нервной системы, мозга, которые составляют природную основу развития способностей (</a:t>
            </a:r>
            <a:r>
              <a:rPr lang="ru-RU" i="1" dirty="0" smtClean="0"/>
              <a:t>Теплов Б.М</a:t>
            </a:r>
            <a:r>
              <a:rPr lang="ru-RU" dirty="0" smtClean="0"/>
              <a:t>.). </a:t>
            </a:r>
            <a:br>
              <a:rPr lang="ru-RU" dirty="0" smtClean="0"/>
            </a:br>
            <a:endParaRPr lang="ru-RU" dirty="0" smtClean="0"/>
          </a:p>
          <a:p>
            <a:r>
              <a:rPr lang="ru-RU" b="1" i="1" dirty="0" smtClean="0"/>
              <a:t>Способности к задаткам не сводятся, задатки - одна из посылок для формирования способностей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4" name="Рисунок 3" descr="6208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5" y="285728"/>
            <a:ext cx="2437691" cy="107157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6929486" cy="54292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Одаренность человека определяется диапазоном возможностей, которые открывает реализация наличных возможностей. </a:t>
            </a:r>
          </a:p>
          <a:p>
            <a:r>
              <a:rPr lang="ru-RU" dirty="0" smtClean="0"/>
              <a:t>Определяется качеством (к чему) и масштабом. </a:t>
            </a:r>
          </a:p>
          <a:p>
            <a:r>
              <a:rPr lang="ru-RU" dirty="0" smtClean="0"/>
              <a:t>Существует </a:t>
            </a:r>
            <a:r>
              <a:rPr lang="ru-RU" i="1" dirty="0" smtClean="0">
                <a:solidFill>
                  <a:schemeClr val="accent6">
                    <a:lumMod val="25000"/>
                  </a:schemeClr>
                </a:solidFill>
              </a:rPr>
              <a:t>общая одаренность </a:t>
            </a:r>
            <a:r>
              <a:rPr lang="ru-RU" dirty="0" smtClean="0"/>
              <a:t>- способность к обучению.</a:t>
            </a:r>
          </a:p>
          <a:p>
            <a:pPr>
              <a:buNone/>
            </a:pPr>
            <a:r>
              <a:rPr lang="ru-RU" dirty="0" smtClean="0"/>
              <a:t>   И </a:t>
            </a:r>
            <a:r>
              <a:rPr lang="ru-RU" i="1" dirty="0" smtClean="0">
                <a:solidFill>
                  <a:schemeClr val="accent6">
                    <a:lumMod val="25000"/>
                  </a:schemeClr>
                </a:solidFill>
              </a:rPr>
              <a:t>специальная</a:t>
            </a:r>
            <a:r>
              <a:rPr lang="ru-RU" dirty="0" smtClean="0"/>
              <a:t> - высокий уровень специальных способностей (особенно высокие - </a:t>
            </a:r>
            <a:r>
              <a:rPr lang="ru-RU" i="1" dirty="0" smtClean="0">
                <a:solidFill>
                  <a:schemeClr val="accent6">
                    <a:lumMod val="25000"/>
                  </a:schemeClr>
                </a:solidFill>
              </a:rPr>
              <a:t>талант и гениальность</a:t>
            </a:r>
            <a:r>
              <a:rPr lang="ru-RU" dirty="0" smtClean="0"/>
              <a:t>). </a:t>
            </a:r>
            <a:endParaRPr lang="ru-RU" dirty="0"/>
          </a:p>
        </p:txBody>
      </p:sp>
      <p:pic>
        <p:nvPicPr>
          <p:cNvPr id="4" name="Рисунок 3" descr="iordaRUfotob1555be5a2cb33b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500042"/>
            <a:ext cx="1145839" cy="857236"/>
          </a:xfrm>
          <a:prstGeom prst="rect">
            <a:avLst/>
          </a:prstGeom>
        </p:spPr>
      </p:pic>
      <p:pic>
        <p:nvPicPr>
          <p:cNvPr id="5" name="Рисунок 4" descr="62088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2071678"/>
            <a:ext cx="1721354" cy="1185857"/>
          </a:xfrm>
          <a:prstGeom prst="rect">
            <a:avLst/>
          </a:prstGeom>
        </p:spPr>
      </p:pic>
      <p:pic>
        <p:nvPicPr>
          <p:cNvPr id="6" name="Рисунок 5" descr="Стартап-психология-мотивация-22695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6578" y="3929066"/>
            <a:ext cx="2000244" cy="2000244"/>
          </a:xfrm>
          <a:prstGeom prst="rect">
            <a:avLst/>
          </a:prstGeom>
        </p:spPr>
      </p:pic>
      <p:pic>
        <p:nvPicPr>
          <p:cNvPr id="7" name="Рисунок 6" descr="0ba3a608-e313-4b31-996a-0d90863d54f1_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488" y="214290"/>
            <a:ext cx="2143140" cy="121119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564"/>
            <a:ext cx="8301038" cy="528643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Талант</a:t>
            </a:r>
            <a:r>
              <a:rPr lang="ru-RU" dirty="0" smtClean="0"/>
              <a:t> - это способность к достижению высшего порядка. </a:t>
            </a:r>
          </a:p>
          <a:p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Гениальность</a:t>
            </a:r>
            <a:r>
              <a:rPr lang="ru-RU" dirty="0" smtClean="0"/>
              <a:t> - способность создавать что-то принципиально новое: </a:t>
            </a:r>
            <a:br>
              <a:rPr lang="ru-RU" dirty="0" smtClean="0"/>
            </a:br>
            <a:r>
              <a:rPr lang="ru-RU" dirty="0" smtClean="0"/>
              <a:t>- незаурядность в различных областях + доминирующая сторона; </a:t>
            </a:r>
            <a:br>
              <a:rPr lang="ru-RU" dirty="0" smtClean="0"/>
            </a:br>
            <a:r>
              <a:rPr lang="ru-RU" dirty="0" smtClean="0"/>
              <a:t>- осознание способности; </a:t>
            </a:r>
            <a:br>
              <a:rPr lang="ru-RU" dirty="0" smtClean="0"/>
            </a:br>
            <a:r>
              <a:rPr lang="ru-RU" dirty="0" smtClean="0"/>
              <a:t>- включенность способности в характер.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Показатели одаренности: </a:t>
            </a:r>
            <a:br>
              <a:rPr lang="ru-RU" dirty="0" smtClean="0"/>
            </a:br>
            <a:r>
              <a:rPr lang="ru-RU" dirty="0" smtClean="0"/>
              <a:t>- темп и легкость усвоения материала; </a:t>
            </a:r>
            <a:br>
              <a:rPr lang="ru-RU" dirty="0" smtClean="0"/>
            </a:br>
            <a:r>
              <a:rPr lang="ru-RU" dirty="0" smtClean="0"/>
              <a:t>- широта переноса; </a:t>
            </a:r>
            <a:br>
              <a:rPr lang="ru-RU" dirty="0" smtClean="0"/>
            </a:br>
            <a:r>
              <a:rPr lang="ru-RU" dirty="0" smtClean="0"/>
              <a:t>- время проявления; </a:t>
            </a:r>
            <a:br>
              <a:rPr lang="ru-RU" dirty="0" smtClean="0"/>
            </a:br>
            <a:r>
              <a:rPr lang="ru-RU" dirty="0" smtClean="0"/>
              <a:t>- соотношение результатов с условиями.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14290"/>
            <a:ext cx="2786082" cy="1206559"/>
          </a:xfrm>
          <a:prstGeom prst="rect">
            <a:avLst/>
          </a:prstGeom>
        </p:spPr>
      </p:pic>
      <p:pic>
        <p:nvPicPr>
          <p:cNvPr id="5" name="Рисунок 4" descr="iordaRUfotob1555be5a2cb33b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4929198"/>
            <a:ext cx="1785950" cy="139010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</TotalTime>
  <Words>238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Cambria</vt:lpstr>
      <vt:lpstr>Rockwell</vt:lpstr>
      <vt:lpstr>Wingdings 2</vt:lpstr>
      <vt:lpstr>Литейная</vt:lpstr>
      <vt:lpstr>Способности и задатки</vt:lpstr>
      <vt:lpstr>Презентация PowerPoint</vt:lpstr>
      <vt:lpstr>Презентация PowerPoint</vt:lpstr>
      <vt:lpstr>Способности</vt:lpstr>
      <vt:lpstr>Задатки</vt:lpstr>
      <vt:lpstr>Задатки</vt:lpstr>
      <vt:lpstr>Задатки</vt:lpstr>
      <vt:lpstr>Задатки</vt:lpstr>
      <vt:lpstr>Задатки</vt:lpstr>
      <vt:lpstr>Задатки. Способности </vt:lpstr>
      <vt:lpstr> Различие и соотношение способностей и задатков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Способности и задатки</dc:title>
  <cp:lastModifiedBy>AngryWlad</cp:lastModifiedBy>
  <cp:revision>6</cp:revision>
  <dcterms:modified xsi:type="dcterms:W3CDTF">2017-06-11T11:21:54Z</dcterms:modified>
</cp:coreProperties>
</file>